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45" r:id="rId2"/>
    <p:sldId id="579" r:id="rId3"/>
    <p:sldId id="270" r:id="rId4"/>
    <p:sldId id="274" r:id="rId5"/>
    <p:sldId id="277" r:id="rId6"/>
    <p:sldId id="268" r:id="rId7"/>
    <p:sldId id="260" r:id="rId8"/>
    <p:sldId id="578" r:id="rId9"/>
    <p:sldId id="278" r:id="rId10"/>
    <p:sldId id="261" r:id="rId11"/>
    <p:sldId id="262" r:id="rId12"/>
    <p:sldId id="263" r:id="rId13"/>
    <p:sldId id="279" r:id="rId14"/>
    <p:sldId id="265" r:id="rId15"/>
  </p:sldIdLst>
  <p:sldSz cx="12192000" cy="6858000"/>
  <p:notesSz cx="6797675" cy="9926638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269"/>
    <a:srgbClr val="EAEAEA"/>
    <a:srgbClr val="E6E6E6"/>
    <a:srgbClr val="C204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5205" autoAdjust="0"/>
  </p:normalViewPr>
  <p:slideViewPr>
    <p:cSldViewPr snapToGrid="0">
      <p:cViewPr varScale="1">
        <p:scale>
          <a:sx n="122" d="100"/>
          <a:sy n="122" d="100"/>
        </p:scale>
        <p:origin x="96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Zo&#353;it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>
                <a:solidFill>
                  <a:srgbClr val="002269"/>
                </a:solidFill>
                <a:latin typeface="Arial Black" panose="020B0A04020102020204" pitchFamily="34" charset="0"/>
              </a:rPr>
              <a:t>TOTAL No. of train on the Silk Road</a:t>
            </a:r>
            <a:endParaRPr lang="sk-SK" sz="1600" dirty="0">
              <a:solidFill>
                <a:srgbClr val="002269"/>
              </a:solidFill>
              <a:latin typeface="Arial Black" panose="020B0A040201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spPr>
            <a:solidFill>
              <a:srgbClr val="002269"/>
            </a:solidFill>
            <a:ln>
              <a:noFill/>
            </a:ln>
            <a:effectLst/>
          </c:spPr>
          <c:invertIfNegative val="0"/>
          <c:cat>
            <c:numRef>
              <c:f>Hárok1!$A$2:$A$13</c:f>
              <c:numCache>
                <c:formatCode>General</c:formatCode>
                <c:ptCount val="12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</c:numCache>
            </c:numRef>
          </c:cat>
          <c:val>
            <c:numRef>
              <c:f>Hárok1!$B$2:$B$13</c:f>
              <c:numCache>
                <c:formatCode>General</c:formatCode>
                <c:ptCount val="12"/>
                <c:pt idx="0">
                  <c:v>17</c:v>
                </c:pt>
                <c:pt idx="1">
                  <c:v>42</c:v>
                </c:pt>
                <c:pt idx="2">
                  <c:v>80</c:v>
                </c:pt>
                <c:pt idx="3">
                  <c:v>308</c:v>
                </c:pt>
                <c:pt idx="4">
                  <c:v>815</c:v>
                </c:pt>
                <c:pt idx="5">
                  <c:v>1702</c:v>
                </c:pt>
                <c:pt idx="6">
                  <c:v>3673</c:v>
                </c:pt>
                <c:pt idx="7">
                  <c:v>6363</c:v>
                </c:pt>
                <c:pt idx="8">
                  <c:v>8225</c:v>
                </c:pt>
                <c:pt idx="9">
                  <c:v>12400</c:v>
                </c:pt>
                <c:pt idx="10">
                  <c:v>15000</c:v>
                </c:pt>
                <c:pt idx="11">
                  <c:v>16000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32-41B0-9334-A317AE95FE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69158671"/>
        <c:axId val="1169159087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Hárok1!$A$2:$A$13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2011</c:v>
                      </c:pt>
                      <c:pt idx="1">
                        <c:v>2012</c:v>
                      </c:pt>
                      <c:pt idx="2">
                        <c:v>2013</c:v>
                      </c:pt>
                      <c:pt idx="3">
                        <c:v>2014</c:v>
                      </c:pt>
                      <c:pt idx="4">
                        <c:v>2015</c:v>
                      </c:pt>
                      <c:pt idx="5">
                        <c:v>2016</c:v>
                      </c:pt>
                      <c:pt idx="6">
                        <c:v>2017</c:v>
                      </c:pt>
                      <c:pt idx="7">
                        <c:v>2018</c:v>
                      </c:pt>
                      <c:pt idx="8">
                        <c:v>2019</c:v>
                      </c:pt>
                      <c:pt idx="9">
                        <c:v>2020</c:v>
                      </c:pt>
                      <c:pt idx="10">
                        <c:v>2021</c:v>
                      </c:pt>
                      <c:pt idx="11">
                        <c:v>2022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Hárok1!$A$2:$A$13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2011</c:v>
                      </c:pt>
                      <c:pt idx="1">
                        <c:v>2012</c:v>
                      </c:pt>
                      <c:pt idx="2">
                        <c:v>2013</c:v>
                      </c:pt>
                      <c:pt idx="3">
                        <c:v>2014</c:v>
                      </c:pt>
                      <c:pt idx="4">
                        <c:v>2015</c:v>
                      </c:pt>
                      <c:pt idx="5">
                        <c:v>2016</c:v>
                      </c:pt>
                      <c:pt idx="6">
                        <c:v>2017</c:v>
                      </c:pt>
                      <c:pt idx="7">
                        <c:v>2018</c:v>
                      </c:pt>
                      <c:pt idx="8">
                        <c:v>2019</c:v>
                      </c:pt>
                      <c:pt idx="9">
                        <c:v>2020</c:v>
                      </c:pt>
                      <c:pt idx="10">
                        <c:v>2021</c:v>
                      </c:pt>
                      <c:pt idx="11">
                        <c:v>2022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1F32-41B0-9334-A317AE95FEF8}"/>
                  </c:ext>
                </c:extLst>
              </c15:ser>
            </c15:filteredBarSeries>
          </c:ext>
        </c:extLst>
      </c:barChart>
      <c:catAx>
        <c:axId val="11691586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169159087"/>
        <c:crosses val="autoZero"/>
        <c:auto val="1"/>
        <c:lblAlgn val="ctr"/>
        <c:lblOffset val="100"/>
        <c:noMultiLvlLbl val="0"/>
      </c:catAx>
      <c:valAx>
        <c:axId val="11691590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1691586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553398-ECB8-4860-AB5D-6368587D5A72}" type="datetimeFigureOut">
              <a:rPr lang="sk-SK" smtClean="0"/>
              <a:t>23. 5. 2023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169A-C27B-45AD-8DD1-CD9A3FFC930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88398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F169A-C27B-45AD-8DD1-CD9A3FFC930B}" type="slidenum">
              <a:rPr lang="sk-SK" smtClean="0"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08817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F169A-C27B-45AD-8DD1-CD9A3FFC930B}" type="slidenum">
              <a:rPr lang="sk-SK" smtClean="0"/>
              <a:t>14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19547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F169A-C27B-45AD-8DD1-CD9A3FFC930B}" type="slidenum">
              <a:rPr lang="sk-SK" smtClean="0"/>
              <a:t>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45807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F169A-C27B-45AD-8DD1-CD9A3FFC930B}" type="slidenum">
              <a:rPr lang="sk-SK" smtClean="0"/>
              <a:t>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45231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F169A-C27B-45AD-8DD1-CD9A3FFC930B}" type="slidenum">
              <a:rPr lang="sk-SK" smtClean="0"/>
              <a:t>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48601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F169A-C27B-45AD-8DD1-CD9A3FFC930B}" type="slidenum">
              <a:rPr lang="sk-SK" smtClean="0"/>
              <a:t>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11130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F169A-C27B-45AD-8DD1-CD9A3FFC930B}" type="slidenum">
              <a:rPr lang="sk-SK" smtClean="0"/>
              <a:t>10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24479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F169A-C27B-45AD-8DD1-CD9A3FFC930B}" type="slidenum">
              <a:rPr lang="sk-SK" smtClean="0"/>
              <a:t>11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91517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F169A-C27B-45AD-8DD1-CD9A3FFC930B}" type="slidenum">
              <a:rPr lang="sk-SK" smtClean="0"/>
              <a:t>12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266072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F169A-C27B-45AD-8DD1-CD9A3FFC930B}" type="slidenum">
              <a:rPr lang="sk-SK" smtClean="0"/>
              <a:t>13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46285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5DFE85-E4C8-4D29-9F58-1F89857398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5177D30-304B-41B2-A220-46147F5B1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2E5EA7D-A3E8-4298-9C0E-D0C987B80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00F3-F3E8-485B-B5B0-0AC19C6740CC}" type="datetimeFigureOut">
              <a:rPr lang="sk-SK" smtClean="0"/>
              <a:t>23. 5. 2023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D94FE292-D10B-4052-B511-B05FA1CFE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B57B8C0-E9D3-424D-807C-317301E74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9D1B0-906C-471A-A277-BAE07EA06FB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88031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85909C-0B82-48D6-ADBC-0C9B9B098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:a16="http://schemas.microsoft.com/office/drawing/2014/main" id="{13D3019C-50D8-40D4-8334-9423AD789C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32678D2-6F16-4929-AEEC-2ACF4066B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00F3-F3E8-485B-B5B0-0AC19C6740CC}" type="datetimeFigureOut">
              <a:rPr lang="sk-SK" smtClean="0"/>
              <a:t>23. 5. 2023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1AC80F71-03B8-498B-9DEE-4EB3B83CD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2CC58257-3CE4-4A96-A0AB-EA0D0CB11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9D1B0-906C-471A-A277-BAE07EA06FB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40760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7CAFF8C0-00A0-4E00-BD68-F7950B2DD6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:a16="http://schemas.microsoft.com/office/drawing/2014/main" id="{2088FD2E-DCA1-4FCB-8298-8FC1705495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2841CAB-010A-4277-93B3-9CCDBE83E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00F3-F3E8-485B-B5B0-0AC19C6740CC}" type="datetimeFigureOut">
              <a:rPr lang="sk-SK" smtClean="0"/>
              <a:t>23. 5. 2023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851AFD0-5729-441D-9091-D93AADDA1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B5E135C8-C32C-4283-B3C0-811A38A44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9D1B0-906C-471A-A277-BAE07EA06FB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85249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Bildplatzhalter 29">
            <a:extLst>
              <a:ext uri="{FF2B5EF4-FFF2-40B4-BE49-F238E27FC236}">
                <a16:creationId xmlns:a16="http://schemas.microsoft.com/office/drawing/2014/main" id="{36E5F463-3320-4E63-A24D-F8C2DD5D849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333600" y="336190"/>
            <a:ext cx="11522397" cy="5623199"/>
          </a:xfrm>
          <a:prstGeom prst="rect">
            <a:avLst/>
          </a:prstGeom>
          <a:solidFill>
            <a:schemeClr val="bg2"/>
          </a:solidFill>
        </p:spPr>
        <p:txBody>
          <a:bodyPr bIns="684000" anchor="ctr"/>
          <a:lstStyle>
            <a:lvl1pPr algn="ctr">
              <a:tabLst>
                <a:tab pos="4038600" algn="l"/>
              </a:tabLst>
              <a:defRPr sz="100"/>
            </a:lvl1pPr>
          </a:lstStyle>
          <a:p>
            <a:r>
              <a:rPr lang="en-US" noProof="0"/>
              <a:t>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8B460F9-B9AC-4AAE-A09B-2C8BC3015D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333600" y="972000"/>
            <a:ext cx="5580000" cy="2304000"/>
          </a:xfrm>
          <a:solidFill>
            <a:schemeClr val="bg1"/>
          </a:solidFill>
        </p:spPr>
        <p:txBody>
          <a:bodyPr lIns="432000" tIns="360000" rIns="432000" bIns="360000" anchor="t">
            <a:noAutofit/>
          </a:bodyPr>
          <a:lstStyle>
            <a:lvl1pPr algn="l">
              <a:defRPr sz="3200"/>
            </a:lvl1pPr>
          </a:lstStyle>
          <a:p>
            <a:r>
              <a:rPr lang="en-US" noProof="0"/>
              <a:t>Presentation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A62DA87-E5E9-445F-921C-D5EEAA34C52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333600" y="2772000"/>
            <a:ext cx="5580000" cy="360000"/>
          </a:xfrm>
        </p:spPr>
        <p:txBody>
          <a:bodyPr lIns="432000" rIns="432000">
            <a:noAutofit/>
          </a:bodyPr>
          <a:lstStyle>
            <a:lvl1pPr marL="0" indent="0" algn="l">
              <a:buNone/>
              <a:defRPr sz="1600" b="0">
                <a:solidFill>
                  <a:srgbClr val="2F2F2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Occasion/Subtitle, Date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CF454CE6-563E-4672-A576-64664E30C27A}"/>
              </a:ext>
            </a:extLst>
          </p:cNvPr>
          <p:cNvSpPr/>
          <p:nvPr userDrawn="1"/>
        </p:nvSpPr>
        <p:spPr bwMode="gray">
          <a:xfrm>
            <a:off x="9598572" y="6323416"/>
            <a:ext cx="2257425" cy="180000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lvl="0" algn="r"/>
            <a:r>
              <a:rPr lang="en-US" sz="700" noProof="0" dirty="0">
                <a:solidFill>
                  <a:srgbClr val="2F2F2F"/>
                </a:solidFill>
              </a:rPr>
              <a:t>© METRANS</a:t>
            </a:r>
          </a:p>
        </p:txBody>
      </p:sp>
      <p:pic>
        <p:nvPicPr>
          <p:cNvPr id="34" name="Grafik 3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00" y="6217200"/>
            <a:ext cx="1090680" cy="34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238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8E3405-11D6-4FED-899F-A4E5464A0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87AE664-D91F-4707-8D71-D9D77326B1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9A9C7300-2F30-407C-81A6-83607134D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00F3-F3E8-485B-B5B0-0AC19C6740CC}" type="datetimeFigureOut">
              <a:rPr lang="sk-SK" smtClean="0"/>
              <a:t>23. 5. 2023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6AD888FB-9C1D-496F-A5C8-90D975B8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29A67D35-861C-49EA-904D-9D9E0598B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9D1B0-906C-471A-A277-BAE07EA06FB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70075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9498D9-B22F-4FEA-9668-F7297FE22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C70B0B81-1DB4-4AAC-872F-C57BB2E860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7BF5622F-96AE-4484-A39B-921E8D704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00F3-F3E8-485B-B5B0-0AC19C6740CC}" type="datetimeFigureOut">
              <a:rPr lang="sk-SK" smtClean="0"/>
              <a:t>23. 5. 2023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CB6FC0BA-43EB-4CA7-A74C-74FB0896D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538F9C5F-C043-4BA2-ADDF-F417B18DE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9D1B0-906C-471A-A277-BAE07EA06FB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50395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89BA70-351B-4DE6-B8A1-1997FE04C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D2A831D-BCD1-438F-9B06-E0DAA2F48B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7DB8DEE1-A5EF-45E1-B2F9-25CA8649C6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A9533752-93FF-4F9F-BB04-D87D974EA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00F3-F3E8-485B-B5B0-0AC19C6740CC}" type="datetimeFigureOut">
              <a:rPr lang="sk-SK" smtClean="0"/>
              <a:t>23. 5. 2023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2C5E60A5-0864-44A6-9A1C-6D981BB0D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34B12C35-4581-4C22-9EC5-CF0B9CDC7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9D1B0-906C-471A-A277-BAE07EA06FB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99247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739B5B-A4A7-49FC-BC4D-3A16E8668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46BD6482-35CA-4241-8DFA-6A49C16199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3FEF49A7-984B-41D4-8542-264AF0CF03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text 4">
            <a:extLst>
              <a:ext uri="{FF2B5EF4-FFF2-40B4-BE49-F238E27FC236}">
                <a16:creationId xmlns:a16="http://schemas.microsoft.com/office/drawing/2014/main" id="{88DC124C-F046-42F8-B6E9-EFEA86B0BD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B1B2409E-A55C-4586-BB00-BF77275109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78246152-EB70-47A1-8D22-9D0E964AB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00F3-F3E8-485B-B5B0-0AC19C6740CC}" type="datetimeFigureOut">
              <a:rPr lang="sk-SK" smtClean="0"/>
              <a:t>23. 5. 2023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CC72202B-2DA8-4B1C-B2A1-E816B47C6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195C789B-B5BA-43F3-B637-9C573C1B7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9D1B0-906C-471A-A277-BAE07EA06FB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16504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13CE86-02DF-41F8-9502-51C1CE86D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F90B6493-27E5-4892-8F1B-5B2BD9004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00F3-F3E8-485B-B5B0-0AC19C6740CC}" type="datetimeFigureOut">
              <a:rPr lang="sk-SK" smtClean="0"/>
              <a:t>23. 5. 2023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49778403-3DA3-4DB4-ACDD-A85E8E5FE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E90D57FE-50DB-40D2-9E39-B9DB4AE7E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9D1B0-906C-471A-A277-BAE07EA06FB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85696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B48B2E3A-E0BF-4FE4-ACB2-F71BF2B17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00F3-F3E8-485B-B5B0-0AC19C6740CC}" type="datetimeFigureOut">
              <a:rPr lang="sk-SK" smtClean="0"/>
              <a:t>23. 5. 2023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F61657B9-838C-4358-9276-FF39EF52A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8EDF0F35-07FE-42B2-A6F2-85A7B4641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9D1B0-906C-471A-A277-BAE07EA06FB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9658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A8851A-B5FE-469D-BD86-E4CD5DA7E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DC10B87-43D5-4FA2-A81C-19EBF75AE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2A0DF416-34CE-4A92-9A0D-E17E2AF6AA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87C330A3-9B95-451E-85A0-86145B26A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00F3-F3E8-485B-B5B0-0AC19C6740CC}" type="datetimeFigureOut">
              <a:rPr lang="sk-SK" smtClean="0"/>
              <a:t>23. 5. 2023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E525D185-1690-4145-B7E8-92B3B45B5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08A408C6-1707-4444-ABDE-762689180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9D1B0-906C-471A-A277-BAE07EA06FB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12200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E36583-F031-4596-92A6-DB1E44421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BDA6778E-EA7C-46D6-B0FD-AECEBA9FA6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F75BD58C-A5DD-49B4-B849-247E8BC19B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38E160E7-86A5-49EC-923B-68ADEA720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00F3-F3E8-485B-B5B0-0AC19C6740CC}" type="datetimeFigureOut">
              <a:rPr lang="sk-SK" smtClean="0"/>
              <a:t>23. 5. 2023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28D8219A-A8FB-4F00-8A58-2F29B590C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2D23873B-5DB6-46EF-B4AF-D3107B025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9D1B0-906C-471A-A277-BAE07EA06FB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30724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DED1B0A3-C807-4082-AFCF-DA0C8231A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B25746C2-3B38-453B-A205-ED9DA61AA4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218F495-7007-4B90-BBBB-24C3B5289C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2600F3-F3E8-485B-B5B0-0AC19C6740CC}" type="datetimeFigureOut">
              <a:rPr lang="sk-SK" smtClean="0"/>
              <a:t>23. 5. 2023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073B1D64-947C-4391-8EA5-9D9CC0763A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640619A4-4DB1-4D4F-B82B-579D8ED6DC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49D1B0-906C-471A-A277-BAE07EA06FB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69552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18.jpg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Zástupný objekt pre obrázok 21">
            <a:extLst>
              <a:ext uri="{FF2B5EF4-FFF2-40B4-BE49-F238E27FC236}">
                <a16:creationId xmlns:a16="http://schemas.microsoft.com/office/drawing/2014/main" id="{4DD7ACCE-E61D-4838-9AB7-5066204D4B9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4" t="16813" r="9173" b="20795"/>
          <a:stretch/>
        </p:blipFill>
        <p:spPr>
          <a:xfrm>
            <a:off x="0" y="0"/>
            <a:ext cx="12192000" cy="6876176"/>
          </a:xfr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68FD9F3A-3302-4E6C-B830-20B4187CD37E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333600" y="829786"/>
            <a:ext cx="4503576" cy="4366840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r>
              <a:rPr lang="ja-JP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一带一路</a:t>
            </a:r>
            <a:br>
              <a:rPr lang="cs-CZ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METRANS</a:t>
            </a:r>
            <a:br>
              <a:rPr lang="de-DE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sk-SK" dirty="0">
                <a:solidFill>
                  <a:srgbClr val="00206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</a:br>
            <a:r>
              <a:rPr lang="cs-CZ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INTERMODAL</a:t>
            </a:r>
            <a:br>
              <a:rPr lang="cs-CZ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OPERATOR </a:t>
            </a:r>
            <a:br>
              <a:rPr lang="cs-CZ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THE LARGEST </a:t>
            </a:r>
            <a:br>
              <a:rPr lang="cs-CZ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RAIL &amp; TERMINAL NETWORK IN EUROPE</a:t>
            </a:r>
            <a:br>
              <a:rPr lang="sk-SK" sz="2800" b="1" dirty="0">
                <a:solidFill>
                  <a:srgbClr val="002060"/>
                </a:solidFill>
              </a:rPr>
            </a:br>
            <a:br>
              <a:rPr lang="de-DE" i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</a:b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367ACD84-4CC9-0B2F-6F75-CC4C2B746D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600" y="5991363"/>
            <a:ext cx="4170717" cy="66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2187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CB8AABAB-7DCA-B8B9-F7A9-7A021F91E7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0" t="15688" r="4091" b="16723"/>
          <a:stretch/>
        </p:blipFill>
        <p:spPr>
          <a:xfrm>
            <a:off x="4256468" y="0"/>
            <a:ext cx="7017212" cy="685799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35868" y="265176"/>
            <a:ext cx="8198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Connection</a:t>
            </a:r>
            <a:r>
              <a:rPr lang="cs-CZ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SILK ROAD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endParaRPr lang="sk-SK" sz="2400" b="1" dirty="0">
              <a:solidFill>
                <a:srgbClr val="00206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47595C96-B8EA-459C-8390-0B7C17F54244}"/>
              </a:ext>
            </a:extLst>
          </p:cNvPr>
          <p:cNvSpPr/>
          <p:nvPr/>
        </p:nvSpPr>
        <p:spPr>
          <a:xfrm>
            <a:off x="207075" y="1615978"/>
            <a:ext cx="3894196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165100">
              <a:buFont typeface="Wingdings" panose="05000000000000000000" pitchFamily="2" charset="2"/>
              <a:buChar char="§"/>
            </a:pPr>
            <a:r>
              <a:rPr lang="en-GB" sz="1200" b="1" i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Xian</a:t>
            </a:r>
            <a:r>
              <a:rPr lang="sk-SK" sz="1200" b="1" i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b="1" i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cs-CZ" sz="1200" b="1" i="1" dirty="0" err="1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Wuhan</a:t>
            </a:r>
            <a:r>
              <a:rPr lang="en-GB" sz="1200" b="1" i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sk-SK" sz="1200" b="1" i="1" dirty="0" err="1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Ceska</a:t>
            </a:r>
            <a:r>
              <a:rPr lang="sk-SK" sz="1200" b="1" i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200" b="1" i="1" dirty="0" err="1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Trebova</a:t>
            </a:r>
            <a:r>
              <a:rPr lang="sk-SK" sz="1200" b="1" i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i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(CZ)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Trains</a:t>
            </a:r>
            <a:r>
              <a:rPr lang="cs-CZ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cs-CZ" sz="1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Xian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 week</a:t>
            </a:r>
            <a:endParaRPr lang="cs-CZ" sz="12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1x Train ex </a:t>
            </a:r>
            <a:r>
              <a:rPr lang="cs-CZ" sz="1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Wuhan</a:t>
            </a:r>
            <a:r>
              <a:rPr lang="cs-CZ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 </a:t>
            </a:r>
            <a:r>
              <a:rPr lang="cs-CZ" sz="1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</a:t>
            </a:r>
            <a:endParaRPr lang="en-GB" sz="12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Routing via Malaszewicze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HUB Concept to METRANS Network</a:t>
            </a:r>
          </a:p>
          <a:p>
            <a:pPr lvl="2"/>
            <a:r>
              <a:rPr lang="cs-CZ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onnection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</a:t>
            </a:r>
            <a:r>
              <a:rPr lang="cs-CZ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Prague,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Dunajska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Streda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Krems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Salzburg, Budapest, Hamburg, Duisburg</a:t>
            </a:r>
            <a:endParaRPr lang="sk-SK" sz="12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cs-CZ" sz="12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7188" indent="-195263">
              <a:buFont typeface="Wingdings" panose="05000000000000000000" pitchFamily="2" charset="2"/>
              <a:buChar char="§"/>
            </a:pPr>
            <a:r>
              <a:rPr lang="en-GB" sz="1200" b="1" i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Zhengzhou – Hamburg</a:t>
            </a:r>
            <a:r>
              <a:rPr lang="sk-SK" sz="1200" b="1" i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(DE)</a:t>
            </a:r>
            <a:endParaRPr lang="en-GB" sz="1200" b="1" i="1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Trains per week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connection to Hamburg and via Hamburg to Munich</a:t>
            </a:r>
            <a:endParaRPr lang="cs-CZ" sz="12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cs-CZ" sz="12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7188" indent="-195263">
              <a:buFont typeface="Wingdings" panose="05000000000000000000" pitchFamily="2" charset="2"/>
              <a:buChar char="§"/>
            </a:pPr>
            <a:r>
              <a:rPr lang="en-GB" sz="1200" b="1" i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Zhengzhou – </a:t>
            </a:r>
            <a:r>
              <a:rPr lang="cs-CZ" sz="1200" b="1" i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Dabrowa </a:t>
            </a:r>
            <a:r>
              <a:rPr lang="cs-CZ" sz="1200" b="1" i="1" dirty="0" err="1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Gornicza</a:t>
            </a:r>
            <a:r>
              <a:rPr lang="sk-SK" sz="1200" b="1" i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(PL)</a:t>
            </a:r>
            <a:endParaRPr lang="en-GB" sz="1200" b="1" i="1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Train per week</a:t>
            </a:r>
            <a:endParaRPr lang="en-GB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sk-SK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7188" indent="-179388">
              <a:buFont typeface="Wingdings" panose="05000000000000000000" pitchFamily="2" charset="2"/>
              <a:buChar char="§"/>
            </a:pPr>
            <a:r>
              <a:rPr lang="cs-CZ" sz="1200" b="1" i="1" dirty="0" err="1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Xian</a:t>
            </a:r>
            <a:r>
              <a:rPr lang="en-GB" sz="1200" b="1" i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1200" b="1" i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Milano</a:t>
            </a:r>
            <a:r>
              <a:rPr lang="sk-SK" sz="1200" b="1" i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(IT)</a:t>
            </a:r>
            <a:endParaRPr lang="en-GB" sz="1200" b="1" i="1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x Train per week </a:t>
            </a:r>
            <a:endParaRPr lang="cs-CZ" sz="12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7188" indent="-179388">
              <a:buFont typeface="Wingdings" panose="05000000000000000000" pitchFamily="2" charset="2"/>
              <a:buChar char="§"/>
            </a:pPr>
            <a:r>
              <a:rPr lang="cs-CZ" sz="1200" b="1" i="1" dirty="0" err="1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Jinhua</a:t>
            </a:r>
            <a:r>
              <a:rPr lang="en-GB" sz="1200" b="1" i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1200" b="1" i="1" dirty="0" err="1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Budapest</a:t>
            </a:r>
            <a:r>
              <a:rPr lang="sk-SK" sz="1200" b="1" i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(HU)</a:t>
            </a:r>
            <a:endParaRPr lang="en-GB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x Train per week </a:t>
            </a:r>
            <a:endParaRPr lang="cs-CZ" sz="12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28">
            <a:extLst>
              <a:ext uri="{FF2B5EF4-FFF2-40B4-BE49-F238E27FC236}">
                <a16:creationId xmlns:a16="http://schemas.microsoft.com/office/drawing/2014/main" id="{E460E59F-CDC5-46C7-B95D-60EC50A2418C}"/>
              </a:ext>
            </a:extLst>
          </p:cNvPr>
          <p:cNvSpPr/>
          <p:nvPr/>
        </p:nvSpPr>
        <p:spPr>
          <a:xfrm>
            <a:off x="11276142" y="-6360"/>
            <a:ext cx="914400" cy="6858000"/>
          </a:xfrm>
          <a:prstGeom prst="rect">
            <a:avLst/>
          </a:prstGeom>
          <a:solidFill>
            <a:srgbClr val="122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0F5157-6F5B-4E83-8F50-8B882B5D9E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529" y="444087"/>
            <a:ext cx="1356305" cy="429768"/>
          </a:xfrm>
          <a:prstGeom prst="rect">
            <a:avLst/>
          </a:prstGeom>
        </p:spPr>
      </p:pic>
      <p:cxnSp>
        <p:nvCxnSpPr>
          <p:cNvPr id="15" name="Straight Arrow Connector 16">
            <a:extLst>
              <a:ext uri="{FF2B5EF4-FFF2-40B4-BE49-F238E27FC236}">
                <a16:creationId xmlns:a16="http://schemas.microsoft.com/office/drawing/2014/main" id="{27B520BF-0834-433C-97F3-F40635CC5130}"/>
              </a:ext>
            </a:extLst>
          </p:cNvPr>
          <p:cNvCxnSpPr/>
          <p:nvPr/>
        </p:nvCxnSpPr>
        <p:spPr>
          <a:xfrm>
            <a:off x="281936" y="734197"/>
            <a:ext cx="7104888" cy="0"/>
          </a:xfrm>
          <a:prstGeom prst="straightConnector1">
            <a:avLst/>
          </a:prstGeom>
          <a:ln cap="rnd">
            <a:solidFill>
              <a:srgbClr val="12286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ok 4">
            <a:extLst>
              <a:ext uri="{FF2B5EF4-FFF2-40B4-BE49-F238E27FC236}">
                <a16:creationId xmlns:a16="http://schemas.microsoft.com/office/drawing/2014/main" id="{10DA904C-CDE6-ECB0-8FA9-10721C67D5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0290" y="5789007"/>
            <a:ext cx="504635" cy="90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927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366DB630-6671-49CC-A21D-96117ACE42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t="8795" b="111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 5">
            <a:extLst>
              <a:ext uri="{FF2B5EF4-FFF2-40B4-BE49-F238E27FC236}">
                <a16:creationId xmlns:a16="http://schemas.microsoft.com/office/drawing/2014/main" id="{EEB43F41-D7B7-46A6-933F-227F091C6811}"/>
              </a:ext>
            </a:extLst>
          </p:cNvPr>
          <p:cNvSpPr/>
          <p:nvPr/>
        </p:nvSpPr>
        <p:spPr>
          <a:xfrm>
            <a:off x="-4802" y="0"/>
            <a:ext cx="9606002" cy="6858000"/>
          </a:xfrm>
          <a:custGeom>
            <a:avLst/>
            <a:gdLst>
              <a:gd name="connsiteX0" fmla="*/ 0 w 4126484"/>
              <a:gd name="connsiteY0" fmla="*/ 0 h 6672283"/>
              <a:gd name="connsiteX1" fmla="*/ 4126484 w 4126484"/>
              <a:gd name="connsiteY1" fmla="*/ 0 h 6672283"/>
              <a:gd name="connsiteX2" fmla="*/ 4126484 w 4126484"/>
              <a:gd name="connsiteY2" fmla="*/ 6672283 h 6672283"/>
              <a:gd name="connsiteX3" fmla="*/ 0 w 4126484"/>
              <a:gd name="connsiteY3" fmla="*/ 6672283 h 6672283"/>
              <a:gd name="connsiteX4" fmla="*/ 0 w 4126484"/>
              <a:gd name="connsiteY4" fmla="*/ 0 h 6672283"/>
              <a:gd name="connsiteX0" fmla="*/ 0 w 4126484"/>
              <a:gd name="connsiteY0" fmla="*/ 0 h 6672283"/>
              <a:gd name="connsiteX1" fmla="*/ 4126484 w 4126484"/>
              <a:gd name="connsiteY1" fmla="*/ 0 h 6672283"/>
              <a:gd name="connsiteX2" fmla="*/ 496316 w 4126484"/>
              <a:gd name="connsiteY2" fmla="*/ 6489403 h 6672283"/>
              <a:gd name="connsiteX3" fmla="*/ 0 w 4126484"/>
              <a:gd name="connsiteY3" fmla="*/ 6672283 h 6672283"/>
              <a:gd name="connsiteX4" fmla="*/ 0 w 4126484"/>
              <a:gd name="connsiteY4" fmla="*/ 0 h 6672283"/>
              <a:gd name="connsiteX0" fmla="*/ 0 w 4126484"/>
              <a:gd name="connsiteY0" fmla="*/ 0 h 6672283"/>
              <a:gd name="connsiteX1" fmla="*/ 4126484 w 4126484"/>
              <a:gd name="connsiteY1" fmla="*/ 0 h 6672283"/>
              <a:gd name="connsiteX2" fmla="*/ 770636 w 4126484"/>
              <a:gd name="connsiteY2" fmla="*/ 6663139 h 6672283"/>
              <a:gd name="connsiteX3" fmla="*/ 0 w 4126484"/>
              <a:gd name="connsiteY3" fmla="*/ 6672283 h 6672283"/>
              <a:gd name="connsiteX4" fmla="*/ 0 w 4126484"/>
              <a:gd name="connsiteY4" fmla="*/ 0 h 6672283"/>
              <a:gd name="connsiteX0" fmla="*/ 0 w 4126484"/>
              <a:gd name="connsiteY0" fmla="*/ 0 h 6672283"/>
              <a:gd name="connsiteX1" fmla="*/ 4126484 w 4126484"/>
              <a:gd name="connsiteY1" fmla="*/ 0 h 6672283"/>
              <a:gd name="connsiteX2" fmla="*/ 1227836 w 4126484"/>
              <a:gd name="connsiteY2" fmla="*/ 6672283 h 6672283"/>
              <a:gd name="connsiteX3" fmla="*/ 0 w 4126484"/>
              <a:gd name="connsiteY3" fmla="*/ 6672283 h 6672283"/>
              <a:gd name="connsiteX4" fmla="*/ 0 w 4126484"/>
              <a:gd name="connsiteY4" fmla="*/ 0 h 6672283"/>
              <a:gd name="connsiteX0" fmla="*/ 0 w 7534073"/>
              <a:gd name="connsiteY0" fmla="*/ 0 h 6672283"/>
              <a:gd name="connsiteX1" fmla="*/ 7534073 w 7534073"/>
              <a:gd name="connsiteY1" fmla="*/ 0 h 6672283"/>
              <a:gd name="connsiteX2" fmla="*/ 4635425 w 7534073"/>
              <a:gd name="connsiteY2" fmla="*/ 6672283 h 6672283"/>
              <a:gd name="connsiteX3" fmla="*/ 3407589 w 7534073"/>
              <a:gd name="connsiteY3" fmla="*/ 6672283 h 6672283"/>
              <a:gd name="connsiteX4" fmla="*/ 0 w 7534073"/>
              <a:gd name="connsiteY4" fmla="*/ 0 h 6672283"/>
              <a:gd name="connsiteX0" fmla="*/ 0 w 7534073"/>
              <a:gd name="connsiteY0" fmla="*/ 0 h 6690076"/>
              <a:gd name="connsiteX1" fmla="*/ 7534073 w 7534073"/>
              <a:gd name="connsiteY1" fmla="*/ 0 h 6690076"/>
              <a:gd name="connsiteX2" fmla="*/ 4635425 w 7534073"/>
              <a:gd name="connsiteY2" fmla="*/ 6672283 h 6690076"/>
              <a:gd name="connsiteX3" fmla="*/ 0 w 7534073"/>
              <a:gd name="connsiteY3" fmla="*/ 6690076 h 6690076"/>
              <a:gd name="connsiteX4" fmla="*/ 0 w 7534073"/>
              <a:gd name="connsiteY4" fmla="*/ 0 h 6690076"/>
              <a:gd name="connsiteX0" fmla="*/ 2289201 w 7534073"/>
              <a:gd name="connsiteY0" fmla="*/ 0 h 6690076"/>
              <a:gd name="connsiteX1" fmla="*/ 7534073 w 7534073"/>
              <a:gd name="connsiteY1" fmla="*/ 0 h 6690076"/>
              <a:gd name="connsiteX2" fmla="*/ 4635425 w 7534073"/>
              <a:gd name="connsiteY2" fmla="*/ 6672283 h 6690076"/>
              <a:gd name="connsiteX3" fmla="*/ 0 w 7534073"/>
              <a:gd name="connsiteY3" fmla="*/ 6690076 h 6690076"/>
              <a:gd name="connsiteX4" fmla="*/ 2289201 w 7534073"/>
              <a:gd name="connsiteY4" fmla="*/ 0 h 6690076"/>
              <a:gd name="connsiteX0" fmla="*/ 218435 w 7534073"/>
              <a:gd name="connsiteY0" fmla="*/ 0 h 6690076"/>
              <a:gd name="connsiteX1" fmla="*/ 7534073 w 7534073"/>
              <a:gd name="connsiteY1" fmla="*/ 0 h 6690076"/>
              <a:gd name="connsiteX2" fmla="*/ 4635425 w 7534073"/>
              <a:gd name="connsiteY2" fmla="*/ 6672283 h 6690076"/>
              <a:gd name="connsiteX3" fmla="*/ 0 w 7534073"/>
              <a:gd name="connsiteY3" fmla="*/ 6690076 h 6690076"/>
              <a:gd name="connsiteX4" fmla="*/ 218435 w 7534073"/>
              <a:gd name="connsiteY4" fmla="*/ 0 h 6690076"/>
              <a:gd name="connsiteX0" fmla="*/ 0 w 7315638"/>
              <a:gd name="connsiteY0" fmla="*/ 0 h 6672283"/>
              <a:gd name="connsiteX1" fmla="*/ 7315638 w 7315638"/>
              <a:gd name="connsiteY1" fmla="*/ 0 h 6672283"/>
              <a:gd name="connsiteX2" fmla="*/ 4416990 w 7315638"/>
              <a:gd name="connsiteY2" fmla="*/ 6672283 h 6672283"/>
              <a:gd name="connsiteX3" fmla="*/ 1572734 w 7315638"/>
              <a:gd name="connsiteY3" fmla="*/ 6440977 h 6672283"/>
              <a:gd name="connsiteX4" fmla="*/ 0 w 7315638"/>
              <a:gd name="connsiteY4" fmla="*/ 0 h 6672283"/>
              <a:gd name="connsiteX0" fmla="*/ 0 w 7315638"/>
              <a:gd name="connsiteY0" fmla="*/ 0 h 6672283"/>
              <a:gd name="connsiteX1" fmla="*/ 7315638 w 7315638"/>
              <a:gd name="connsiteY1" fmla="*/ 0 h 6672283"/>
              <a:gd name="connsiteX2" fmla="*/ 4416990 w 7315638"/>
              <a:gd name="connsiteY2" fmla="*/ 6672283 h 6672283"/>
              <a:gd name="connsiteX3" fmla="*/ 43688 w 7315638"/>
              <a:gd name="connsiteY3" fmla="*/ 6672283 h 6672283"/>
              <a:gd name="connsiteX4" fmla="*/ 0 w 7315638"/>
              <a:gd name="connsiteY4" fmla="*/ 0 h 6672283"/>
              <a:gd name="connsiteX0" fmla="*/ 629092 w 7271950"/>
              <a:gd name="connsiteY0" fmla="*/ 0 h 6681179"/>
              <a:gd name="connsiteX1" fmla="*/ 7271950 w 7271950"/>
              <a:gd name="connsiteY1" fmla="*/ 8896 h 6681179"/>
              <a:gd name="connsiteX2" fmla="*/ 4373302 w 7271950"/>
              <a:gd name="connsiteY2" fmla="*/ 6681179 h 6681179"/>
              <a:gd name="connsiteX3" fmla="*/ 0 w 7271950"/>
              <a:gd name="connsiteY3" fmla="*/ 6681179 h 6681179"/>
              <a:gd name="connsiteX4" fmla="*/ 629092 w 7271950"/>
              <a:gd name="connsiteY4" fmla="*/ 0 h 6681179"/>
              <a:gd name="connsiteX0" fmla="*/ 0 w 7289426"/>
              <a:gd name="connsiteY0" fmla="*/ 0 h 6672283"/>
              <a:gd name="connsiteX1" fmla="*/ 7289426 w 7289426"/>
              <a:gd name="connsiteY1" fmla="*/ 0 h 6672283"/>
              <a:gd name="connsiteX2" fmla="*/ 4390778 w 7289426"/>
              <a:gd name="connsiteY2" fmla="*/ 6672283 h 6672283"/>
              <a:gd name="connsiteX3" fmla="*/ 17476 w 7289426"/>
              <a:gd name="connsiteY3" fmla="*/ 6672283 h 6672283"/>
              <a:gd name="connsiteX4" fmla="*/ 0 w 7289426"/>
              <a:gd name="connsiteY4" fmla="*/ 0 h 6672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89426" h="6672283">
                <a:moveTo>
                  <a:pt x="0" y="0"/>
                </a:moveTo>
                <a:lnTo>
                  <a:pt x="7289426" y="0"/>
                </a:lnTo>
                <a:lnTo>
                  <a:pt x="4390778" y="6672283"/>
                </a:lnTo>
                <a:lnTo>
                  <a:pt x="17476" y="6672283"/>
                </a:lnTo>
                <a:cubicBezTo>
                  <a:pt x="11651" y="4448189"/>
                  <a:pt x="5825" y="2224094"/>
                  <a:pt x="0" y="0"/>
                </a:cubicBezTo>
                <a:close/>
              </a:path>
            </a:pathLst>
          </a:custGeom>
          <a:solidFill>
            <a:srgbClr val="002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5868" y="265176"/>
            <a:ext cx="68604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</a:t>
            </a: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network </a:t>
            </a:r>
            <a:r>
              <a:rPr lang="cs-CZ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cargo</a:t>
            </a: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to Far East?</a:t>
            </a:r>
          </a:p>
          <a:p>
            <a:r>
              <a:rPr lang="cs-CZ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</a:t>
            </a:r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cargo</a:t>
            </a:r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METRANS network!</a:t>
            </a:r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B7862338-9E06-428F-ABE4-4443C2682EF3}"/>
              </a:ext>
            </a:extLst>
          </p:cNvPr>
          <p:cNvSpPr/>
          <p:nvPr/>
        </p:nvSpPr>
        <p:spPr>
          <a:xfrm>
            <a:off x="335868" y="1554480"/>
            <a:ext cx="9349434" cy="5207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METRANS operates regular weekly trains and supports partners from </a:t>
            </a:r>
            <a:endParaRPr lang="sk-SK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00"/>
              </a:spcBef>
              <a:spcAft>
                <a:spcPts val="100"/>
              </a:spcAft>
              <a:tabLst>
                <a:tab pos="265113" algn="l"/>
              </a:tabLst>
            </a:pPr>
            <a:r>
              <a:rPr lang="sk-S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several Chinese origins as well as destinations and connecting them </a:t>
            </a:r>
            <a:endParaRPr lang="sk-SK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00"/>
              </a:spcBef>
              <a:spcAft>
                <a:spcPts val="100"/>
              </a:spcAft>
            </a:pPr>
            <a:r>
              <a:rPr lang="sk-S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our network </a:t>
            </a:r>
          </a:p>
          <a:p>
            <a:pPr marL="285750" indent="-285750" algn="just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  <a:tabLst>
                <a:tab pos="265113" algn="l"/>
              </a:tabLst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last / first mile from / to ´´HUB´´ or ´´END´´ terminal is arranged </a:t>
            </a:r>
            <a:endParaRPr lang="sk-SK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00"/>
              </a:spcBef>
              <a:spcAft>
                <a:spcPts val="100"/>
              </a:spcAft>
            </a:pPr>
            <a:r>
              <a:rPr lang="sk-S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trucks </a:t>
            </a:r>
            <a:endParaRPr lang="sk-SK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using of latest technologies and innovations on the field of </a:t>
            </a:r>
            <a:endParaRPr lang="sk-SK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00"/>
              </a:spcBef>
              <a:spcAft>
                <a:spcPts val="100"/>
              </a:spcAft>
            </a:pPr>
            <a:r>
              <a:rPr lang="sk-S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 and handling we are reducing CO</a:t>
            </a:r>
            <a:r>
              <a:rPr lang="en-GB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emissions as </a:t>
            </a:r>
            <a:endParaRPr lang="sk-SK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00"/>
              </a:spcBef>
              <a:spcAft>
                <a:spcPts val="100"/>
              </a:spcAft>
              <a:tabLst>
                <a:tab pos="265113" algn="l"/>
              </a:tabLst>
            </a:pPr>
            <a:r>
              <a:rPr lang="sk-S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 as possible.</a:t>
            </a:r>
            <a:endParaRPr lang="sk-SK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Possibility to connect with terminals of other operators </a:t>
            </a:r>
            <a:endParaRPr lang="sk-SK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00"/>
              </a:spcBef>
              <a:spcAft>
                <a:spcPts val="100"/>
              </a:spcAft>
            </a:pPr>
            <a:r>
              <a:rPr lang="sk-S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</a:t>
            </a:r>
            <a:r>
              <a:rPr lang="sk-S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METRANS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network within the whole Europe – </a:t>
            </a:r>
            <a:endParaRPr lang="sk-SK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00"/>
              </a:spcBef>
              <a:spcAft>
                <a:spcPts val="100"/>
              </a:spcAft>
            </a:pP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neutrality guaranteed</a:t>
            </a:r>
            <a:endParaRPr lang="sk-SK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Dobra terminal 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border with Ukraine as </a:t>
            </a:r>
            <a:endParaRPr lang="sk-SK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00"/>
              </a:spcBef>
              <a:spcAft>
                <a:spcPts val="100"/>
              </a:spcAft>
            </a:pPr>
            <a:r>
              <a:rPr lang="sk-S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entry point to European Union and perfect </a:t>
            </a:r>
            <a:endParaRPr lang="sk-SK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00"/>
              </a:spcBef>
              <a:spcAft>
                <a:spcPts val="100"/>
              </a:spcAft>
            </a:pPr>
            <a:r>
              <a:rPr lang="sk-S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connection to </a:t>
            </a:r>
            <a:r>
              <a:rPr lang="sk-S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METRANS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network</a:t>
            </a:r>
            <a:endParaRPr lang="sk-SK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5113" indent="-265113" algn="just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Malaszewicze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Brest terminals </a:t>
            </a:r>
            <a:endParaRPr lang="sk-SK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00"/>
              </a:spcBef>
              <a:spcAft>
                <a:spcPts val="100"/>
              </a:spcAft>
            </a:pP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connected</a:t>
            </a:r>
            <a:endParaRPr lang="sk-SK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00"/>
              </a:spcBef>
              <a:spcAft>
                <a:spcPts val="100"/>
              </a:spcAft>
            </a:pPr>
            <a:endParaRPr lang="en-GB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4DB3593D-7592-4FE1-8258-C4E064EA17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529" y="459591"/>
            <a:ext cx="1356305" cy="429768"/>
          </a:xfrm>
          <a:prstGeom prst="rect">
            <a:avLst/>
          </a:prstGeo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997C5B13-7BA1-3AED-17FB-A32D5A94C0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0290" y="5789007"/>
            <a:ext cx="504635" cy="90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6741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>
            <a:extLst>
              <a:ext uri="{FF2B5EF4-FFF2-40B4-BE49-F238E27FC236}">
                <a16:creationId xmlns:a16="http://schemas.microsoft.com/office/drawing/2014/main" id="{73570DF3-B445-4C44-A4DF-0FB296EA13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1" r="470" b="15661"/>
          <a:stretch/>
        </p:blipFill>
        <p:spPr>
          <a:xfrm>
            <a:off x="0" y="-21249"/>
            <a:ext cx="12192000" cy="6879249"/>
          </a:xfrm>
          <a:prstGeom prst="rect">
            <a:avLst/>
          </a:prstGeom>
        </p:spPr>
      </p:pic>
      <p:sp>
        <p:nvSpPr>
          <p:cNvPr id="19" name="Rectangle 5">
            <a:extLst>
              <a:ext uri="{FF2B5EF4-FFF2-40B4-BE49-F238E27FC236}">
                <a16:creationId xmlns:a16="http://schemas.microsoft.com/office/drawing/2014/main" id="{9DA79EBC-80D1-40AF-BCE7-306365B8EB09}"/>
              </a:ext>
            </a:extLst>
          </p:cNvPr>
          <p:cNvSpPr/>
          <p:nvPr/>
        </p:nvSpPr>
        <p:spPr>
          <a:xfrm>
            <a:off x="-51318" y="-21248"/>
            <a:ext cx="8111754" cy="6900498"/>
          </a:xfrm>
          <a:custGeom>
            <a:avLst/>
            <a:gdLst>
              <a:gd name="connsiteX0" fmla="*/ 0 w 4126484"/>
              <a:gd name="connsiteY0" fmla="*/ 0 h 6672283"/>
              <a:gd name="connsiteX1" fmla="*/ 4126484 w 4126484"/>
              <a:gd name="connsiteY1" fmla="*/ 0 h 6672283"/>
              <a:gd name="connsiteX2" fmla="*/ 4126484 w 4126484"/>
              <a:gd name="connsiteY2" fmla="*/ 6672283 h 6672283"/>
              <a:gd name="connsiteX3" fmla="*/ 0 w 4126484"/>
              <a:gd name="connsiteY3" fmla="*/ 6672283 h 6672283"/>
              <a:gd name="connsiteX4" fmla="*/ 0 w 4126484"/>
              <a:gd name="connsiteY4" fmla="*/ 0 h 6672283"/>
              <a:gd name="connsiteX0" fmla="*/ 0 w 4126484"/>
              <a:gd name="connsiteY0" fmla="*/ 0 h 6672283"/>
              <a:gd name="connsiteX1" fmla="*/ 4126484 w 4126484"/>
              <a:gd name="connsiteY1" fmla="*/ 0 h 6672283"/>
              <a:gd name="connsiteX2" fmla="*/ 496316 w 4126484"/>
              <a:gd name="connsiteY2" fmla="*/ 6489403 h 6672283"/>
              <a:gd name="connsiteX3" fmla="*/ 0 w 4126484"/>
              <a:gd name="connsiteY3" fmla="*/ 6672283 h 6672283"/>
              <a:gd name="connsiteX4" fmla="*/ 0 w 4126484"/>
              <a:gd name="connsiteY4" fmla="*/ 0 h 6672283"/>
              <a:gd name="connsiteX0" fmla="*/ 0 w 4126484"/>
              <a:gd name="connsiteY0" fmla="*/ 0 h 6672283"/>
              <a:gd name="connsiteX1" fmla="*/ 4126484 w 4126484"/>
              <a:gd name="connsiteY1" fmla="*/ 0 h 6672283"/>
              <a:gd name="connsiteX2" fmla="*/ 770636 w 4126484"/>
              <a:gd name="connsiteY2" fmla="*/ 6663139 h 6672283"/>
              <a:gd name="connsiteX3" fmla="*/ 0 w 4126484"/>
              <a:gd name="connsiteY3" fmla="*/ 6672283 h 6672283"/>
              <a:gd name="connsiteX4" fmla="*/ 0 w 4126484"/>
              <a:gd name="connsiteY4" fmla="*/ 0 h 6672283"/>
              <a:gd name="connsiteX0" fmla="*/ 0 w 4126484"/>
              <a:gd name="connsiteY0" fmla="*/ 0 h 6672283"/>
              <a:gd name="connsiteX1" fmla="*/ 4126484 w 4126484"/>
              <a:gd name="connsiteY1" fmla="*/ 0 h 6672283"/>
              <a:gd name="connsiteX2" fmla="*/ 1227836 w 4126484"/>
              <a:gd name="connsiteY2" fmla="*/ 6672283 h 6672283"/>
              <a:gd name="connsiteX3" fmla="*/ 0 w 4126484"/>
              <a:gd name="connsiteY3" fmla="*/ 6672283 h 6672283"/>
              <a:gd name="connsiteX4" fmla="*/ 0 w 4126484"/>
              <a:gd name="connsiteY4" fmla="*/ 0 h 6672283"/>
              <a:gd name="connsiteX0" fmla="*/ 0 w 7534073"/>
              <a:gd name="connsiteY0" fmla="*/ 0 h 6672283"/>
              <a:gd name="connsiteX1" fmla="*/ 7534073 w 7534073"/>
              <a:gd name="connsiteY1" fmla="*/ 0 h 6672283"/>
              <a:gd name="connsiteX2" fmla="*/ 4635425 w 7534073"/>
              <a:gd name="connsiteY2" fmla="*/ 6672283 h 6672283"/>
              <a:gd name="connsiteX3" fmla="*/ 3407589 w 7534073"/>
              <a:gd name="connsiteY3" fmla="*/ 6672283 h 6672283"/>
              <a:gd name="connsiteX4" fmla="*/ 0 w 7534073"/>
              <a:gd name="connsiteY4" fmla="*/ 0 h 6672283"/>
              <a:gd name="connsiteX0" fmla="*/ 0 w 7534073"/>
              <a:gd name="connsiteY0" fmla="*/ 0 h 6690076"/>
              <a:gd name="connsiteX1" fmla="*/ 7534073 w 7534073"/>
              <a:gd name="connsiteY1" fmla="*/ 0 h 6690076"/>
              <a:gd name="connsiteX2" fmla="*/ 4635425 w 7534073"/>
              <a:gd name="connsiteY2" fmla="*/ 6672283 h 6690076"/>
              <a:gd name="connsiteX3" fmla="*/ 0 w 7534073"/>
              <a:gd name="connsiteY3" fmla="*/ 6690076 h 6690076"/>
              <a:gd name="connsiteX4" fmla="*/ 0 w 7534073"/>
              <a:gd name="connsiteY4" fmla="*/ 0 h 6690076"/>
              <a:gd name="connsiteX0" fmla="*/ 2289201 w 7534073"/>
              <a:gd name="connsiteY0" fmla="*/ 0 h 6690076"/>
              <a:gd name="connsiteX1" fmla="*/ 7534073 w 7534073"/>
              <a:gd name="connsiteY1" fmla="*/ 0 h 6690076"/>
              <a:gd name="connsiteX2" fmla="*/ 4635425 w 7534073"/>
              <a:gd name="connsiteY2" fmla="*/ 6672283 h 6690076"/>
              <a:gd name="connsiteX3" fmla="*/ 0 w 7534073"/>
              <a:gd name="connsiteY3" fmla="*/ 6690076 h 6690076"/>
              <a:gd name="connsiteX4" fmla="*/ 2289201 w 7534073"/>
              <a:gd name="connsiteY4" fmla="*/ 0 h 6690076"/>
              <a:gd name="connsiteX0" fmla="*/ 218435 w 7534073"/>
              <a:gd name="connsiteY0" fmla="*/ 0 h 6690076"/>
              <a:gd name="connsiteX1" fmla="*/ 7534073 w 7534073"/>
              <a:gd name="connsiteY1" fmla="*/ 0 h 6690076"/>
              <a:gd name="connsiteX2" fmla="*/ 4635425 w 7534073"/>
              <a:gd name="connsiteY2" fmla="*/ 6672283 h 6690076"/>
              <a:gd name="connsiteX3" fmla="*/ 0 w 7534073"/>
              <a:gd name="connsiteY3" fmla="*/ 6690076 h 6690076"/>
              <a:gd name="connsiteX4" fmla="*/ 218435 w 7534073"/>
              <a:gd name="connsiteY4" fmla="*/ 0 h 6690076"/>
              <a:gd name="connsiteX0" fmla="*/ 0 w 7315638"/>
              <a:gd name="connsiteY0" fmla="*/ 0 h 6672283"/>
              <a:gd name="connsiteX1" fmla="*/ 7315638 w 7315638"/>
              <a:gd name="connsiteY1" fmla="*/ 0 h 6672283"/>
              <a:gd name="connsiteX2" fmla="*/ 4416990 w 7315638"/>
              <a:gd name="connsiteY2" fmla="*/ 6672283 h 6672283"/>
              <a:gd name="connsiteX3" fmla="*/ 1572734 w 7315638"/>
              <a:gd name="connsiteY3" fmla="*/ 6440977 h 6672283"/>
              <a:gd name="connsiteX4" fmla="*/ 0 w 7315638"/>
              <a:gd name="connsiteY4" fmla="*/ 0 h 6672283"/>
              <a:gd name="connsiteX0" fmla="*/ 0 w 7315638"/>
              <a:gd name="connsiteY0" fmla="*/ 0 h 6672283"/>
              <a:gd name="connsiteX1" fmla="*/ 7315638 w 7315638"/>
              <a:gd name="connsiteY1" fmla="*/ 0 h 6672283"/>
              <a:gd name="connsiteX2" fmla="*/ 4416990 w 7315638"/>
              <a:gd name="connsiteY2" fmla="*/ 6672283 h 6672283"/>
              <a:gd name="connsiteX3" fmla="*/ 43688 w 7315638"/>
              <a:gd name="connsiteY3" fmla="*/ 6672283 h 6672283"/>
              <a:gd name="connsiteX4" fmla="*/ 0 w 7315638"/>
              <a:gd name="connsiteY4" fmla="*/ 0 h 6672283"/>
              <a:gd name="connsiteX0" fmla="*/ 629092 w 7271950"/>
              <a:gd name="connsiteY0" fmla="*/ 0 h 6681179"/>
              <a:gd name="connsiteX1" fmla="*/ 7271950 w 7271950"/>
              <a:gd name="connsiteY1" fmla="*/ 8896 h 6681179"/>
              <a:gd name="connsiteX2" fmla="*/ 4373302 w 7271950"/>
              <a:gd name="connsiteY2" fmla="*/ 6681179 h 6681179"/>
              <a:gd name="connsiteX3" fmla="*/ 0 w 7271950"/>
              <a:gd name="connsiteY3" fmla="*/ 6681179 h 6681179"/>
              <a:gd name="connsiteX4" fmla="*/ 629092 w 7271950"/>
              <a:gd name="connsiteY4" fmla="*/ 0 h 6681179"/>
              <a:gd name="connsiteX0" fmla="*/ 0 w 7289426"/>
              <a:gd name="connsiteY0" fmla="*/ 0 h 6672283"/>
              <a:gd name="connsiteX1" fmla="*/ 7289426 w 7289426"/>
              <a:gd name="connsiteY1" fmla="*/ 0 h 6672283"/>
              <a:gd name="connsiteX2" fmla="*/ 4390778 w 7289426"/>
              <a:gd name="connsiteY2" fmla="*/ 6672283 h 6672283"/>
              <a:gd name="connsiteX3" fmla="*/ 17476 w 7289426"/>
              <a:gd name="connsiteY3" fmla="*/ 6672283 h 6672283"/>
              <a:gd name="connsiteX4" fmla="*/ 0 w 7289426"/>
              <a:gd name="connsiteY4" fmla="*/ 0 h 6672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89426" h="6672283">
                <a:moveTo>
                  <a:pt x="0" y="0"/>
                </a:moveTo>
                <a:lnTo>
                  <a:pt x="7289426" y="0"/>
                </a:lnTo>
                <a:lnTo>
                  <a:pt x="4390778" y="6672283"/>
                </a:lnTo>
                <a:lnTo>
                  <a:pt x="17476" y="6672283"/>
                </a:lnTo>
                <a:cubicBezTo>
                  <a:pt x="11651" y="4448189"/>
                  <a:pt x="5825" y="2224094"/>
                  <a:pt x="0" y="0"/>
                </a:cubicBezTo>
                <a:close/>
              </a:path>
            </a:pathLst>
          </a:custGeom>
          <a:solidFill>
            <a:srgbClr val="002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5868" y="410694"/>
            <a:ext cx="90915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</a:t>
            </a: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network </a:t>
            </a:r>
            <a:r>
              <a:rPr lang="cs-CZ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cargo</a:t>
            </a: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</a:p>
          <a:p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Far East?</a:t>
            </a:r>
          </a:p>
          <a:p>
            <a:r>
              <a:rPr lang="cs-CZ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</a:t>
            </a:r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cargo</a:t>
            </a:r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METRANS network!</a:t>
            </a:r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4343E725-8281-4193-BF14-CDD6F2913ED1}"/>
              </a:ext>
            </a:extLst>
          </p:cNvPr>
          <p:cNvSpPr/>
          <p:nvPr/>
        </p:nvSpPr>
        <p:spPr>
          <a:xfrm>
            <a:off x="236833" y="2072688"/>
            <a:ext cx="1064091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 and fast growing network of METRANS allows to find </a:t>
            </a:r>
            <a:endParaRPr lang="sk-SK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sk-S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most efficient way for your cargo</a:t>
            </a:r>
            <a:endParaRPr lang="sk-SK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Ability to combine export cargo from different European </a:t>
            </a:r>
            <a:endParaRPr lang="sk-SK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sk-S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countries and choose the nearest HUB terminal </a:t>
            </a:r>
            <a:r>
              <a:rPr lang="sk-S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sk-S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sk-S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esk</a:t>
            </a:r>
            <a:r>
              <a:rPr lang="sk-S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sk-S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ebov</a:t>
            </a:r>
            <a:r>
              <a:rPr lang="sk-S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</a:t>
            </a:r>
            <a:r>
              <a:rPr lang="sk-S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Streda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endParaRPr lang="sk-SK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sk-S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Budapest)</a:t>
            </a:r>
            <a:endParaRPr lang="sk-SK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Ready for a new alternative solution </a:t>
            </a:r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i.e</a:t>
            </a:r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via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Turkey/Azerbaijan</a:t>
            </a:r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Constanta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EU</a:t>
            </a:r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)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6673CAD9-4825-4B96-8425-BDD95055E1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529" y="459591"/>
            <a:ext cx="1356305" cy="429768"/>
          </a:xfrm>
          <a:prstGeom prst="rect">
            <a:avLst/>
          </a:prstGeo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F3DC591D-D729-59DD-9491-263EB443BC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0290" y="5789007"/>
            <a:ext cx="504635" cy="90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6462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>
            <a:extLst>
              <a:ext uri="{FF2B5EF4-FFF2-40B4-BE49-F238E27FC236}">
                <a16:creationId xmlns:a16="http://schemas.microsoft.com/office/drawing/2014/main" id="{82EFB707-C2E8-40A5-9E38-2D91F727D8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2" r="8972" b="28764"/>
          <a:stretch/>
        </p:blipFill>
        <p:spPr>
          <a:xfrm>
            <a:off x="0" y="-11777"/>
            <a:ext cx="12192000" cy="6881553"/>
          </a:xfrm>
          <a:prstGeom prst="rect">
            <a:avLst/>
          </a:prstGeom>
        </p:spPr>
      </p:pic>
      <p:sp>
        <p:nvSpPr>
          <p:cNvPr id="18" name="Rectangle 5">
            <a:extLst>
              <a:ext uri="{FF2B5EF4-FFF2-40B4-BE49-F238E27FC236}">
                <a16:creationId xmlns:a16="http://schemas.microsoft.com/office/drawing/2014/main" id="{24187915-E02D-4A8D-9E85-D0692B49F726}"/>
              </a:ext>
            </a:extLst>
          </p:cNvPr>
          <p:cNvSpPr/>
          <p:nvPr/>
        </p:nvSpPr>
        <p:spPr>
          <a:xfrm>
            <a:off x="-42125" y="-60648"/>
            <a:ext cx="8153682" cy="6942202"/>
          </a:xfrm>
          <a:custGeom>
            <a:avLst/>
            <a:gdLst>
              <a:gd name="connsiteX0" fmla="*/ 0 w 4126484"/>
              <a:gd name="connsiteY0" fmla="*/ 0 h 6672283"/>
              <a:gd name="connsiteX1" fmla="*/ 4126484 w 4126484"/>
              <a:gd name="connsiteY1" fmla="*/ 0 h 6672283"/>
              <a:gd name="connsiteX2" fmla="*/ 4126484 w 4126484"/>
              <a:gd name="connsiteY2" fmla="*/ 6672283 h 6672283"/>
              <a:gd name="connsiteX3" fmla="*/ 0 w 4126484"/>
              <a:gd name="connsiteY3" fmla="*/ 6672283 h 6672283"/>
              <a:gd name="connsiteX4" fmla="*/ 0 w 4126484"/>
              <a:gd name="connsiteY4" fmla="*/ 0 h 6672283"/>
              <a:gd name="connsiteX0" fmla="*/ 0 w 4126484"/>
              <a:gd name="connsiteY0" fmla="*/ 0 h 6672283"/>
              <a:gd name="connsiteX1" fmla="*/ 4126484 w 4126484"/>
              <a:gd name="connsiteY1" fmla="*/ 0 h 6672283"/>
              <a:gd name="connsiteX2" fmla="*/ 496316 w 4126484"/>
              <a:gd name="connsiteY2" fmla="*/ 6489403 h 6672283"/>
              <a:gd name="connsiteX3" fmla="*/ 0 w 4126484"/>
              <a:gd name="connsiteY3" fmla="*/ 6672283 h 6672283"/>
              <a:gd name="connsiteX4" fmla="*/ 0 w 4126484"/>
              <a:gd name="connsiteY4" fmla="*/ 0 h 6672283"/>
              <a:gd name="connsiteX0" fmla="*/ 0 w 4126484"/>
              <a:gd name="connsiteY0" fmla="*/ 0 h 6672283"/>
              <a:gd name="connsiteX1" fmla="*/ 4126484 w 4126484"/>
              <a:gd name="connsiteY1" fmla="*/ 0 h 6672283"/>
              <a:gd name="connsiteX2" fmla="*/ 770636 w 4126484"/>
              <a:gd name="connsiteY2" fmla="*/ 6663139 h 6672283"/>
              <a:gd name="connsiteX3" fmla="*/ 0 w 4126484"/>
              <a:gd name="connsiteY3" fmla="*/ 6672283 h 6672283"/>
              <a:gd name="connsiteX4" fmla="*/ 0 w 4126484"/>
              <a:gd name="connsiteY4" fmla="*/ 0 h 6672283"/>
              <a:gd name="connsiteX0" fmla="*/ 0 w 4126484"/>
              <a:gd name="connsiteY0" fmla="*/ 0 h 6672283"/>
              <a:gd name="connsiteX1" fmla="*/ 4126484 w 4126484"/>
              <a:gd name="connsiteY1" fmla="*/ 0 h 6672283"/>
              <a:gd name="connsiteX2" fmla="*/ 1227836 w 4126484"/>
              <a:gd name="connsiteY2" fmla="*/ 6672283 h 6672283"/>
              <a:gd name="connsiteX3" fmla="*/ 0 w 4126484"/>
              <a:gd name="connsiteY3" fmla="*/ 6672283 h 6672283"/>
              <a:gd name="connsiteX4" fmla="*/ 0 w 4126484"/>
              <a:gd name="connsiteY4" fmla="*/ 0 h 6672283"/>
              <a:gd name="connsiteX0" fmla="*/ 0 w 7534073"/>
              <a:gd name="connsiteY0" fmla="*/ 0 h 6672283"/>
              <a:gd name="connsiteX1" fmla="*/ 7534073 w 7534073"/>
              <a:gd name="connsiteY1" fmla="*/ 0 h 6672283"/>
              <a:gd name="connsiteX2" fmla="*/ 4635425 w 7534073"/>
              <a:gd name="connsiteY2" fmla="*/ 6672283 h 6672283"/>
              <a:gd name="connsiteX3" fmla="*/ 3407589 w 7534073"/>
              <a:gd name="connsiteY3" fmla="*/ 6672283 h 6672283"/>
              <a:gd name="connsiteX4" fmla="*/ 0 w 7534073"/>
              <a:gd name="connsiteY4" fmla="*/ 0 h 6672283"/>
              <a:gd name="connsiteX0" fmla="*/ 0 w 7534073"/>
              <a:gd name="connsiteY0" fmla="*/ 0 h 6690076"/>
              <a:gd name="connsiteX1" fmla="*/ 7534073 w 7534073"/>
              <a:gd name="connsiteY1" fmla="*/ 0 h 6690076"/>
              <a:gd name="connsiteX2" fmla="*/ 4635425 w 7534073"/>
              <a:gd name="connsiteY2" fmla="*/ 6672283 h 6690076"/>
              <a:gd name="connsiteX3" fmla="*/ 0 w 7534073"/>
              <a:gd name="connsiteY3" fmla="*/ 6690076 h 6690076"/>
              <a:gd name="connsiteX4" fmla="*/ 0 w 7534073"/>
              <a:gd name="connsiteY4" fmla="*/ 0 h 6690076"/>
              <a:gd name="connsiteX0" fmla="*/ 2289201 w 7534073"/>
              <a:gd name="connsiteY0" fmla="*/ 0 h 6690076"/>
              <a:gd name="connsiteX1" fmla="*/ 7534073 w 7534073"/>
              <a:gd name="connsiteY1" fmla="*/ 0 h 6690076"/>
              <a:gd name="connsiteX2" fmla="*/ 4635425 w 7534073"/>
              <a:gd name="connsiteY2" fmla="*/ 6672283 h 6690076"/>
              <a:gd name="connsiteX3" fmla="*/ 0 w 7534073"/>
              <a:gd name="connsiteY3" fmla="*/ 6690076 h 6690076"/>
              <a:gd name="connsiteX4" fmla="*/ 2289201 w 7534073"/>
              <a:gd name="connsiteY4" fmla="*/ 0 h 6690076"/>
              <a:gd name="connsiteX0" fmla="*/ 218435 w 7534073"/>
              <a:gd name="connsiteY0" fmla="*/ 0 h 6690076"/>
              <a:gd name="connsiteX1" fmla="*/ 7534073 w 7534073"/>
              <a:gd name="connsiteY1" fmla="*/ 0 h 6690076"/>
              <a:gd name="connsiteX2" fmla="*/ 4635425 w 7534073"/>
              <a:gd name="connsiteY2" fmla="*/ 6672283 h 6690076"/>
              <a:gd name="connsiteX3" fmla="*/ 0 w 7534073"/>
              <a:gd name="connsiteY3" fmla="*/ 6690076 h 6690076"/>
              <a:gd name="connsiteX4" fmla="*/ 218435 w 7534073"/>
              <a:gd name="connsiteY4" fmla="*/ 0 h 6690076"/>
              <a:gd name="connsiteX0" fmla="*/ 0 w 7315638"/>
              <a:gd name="connsiteY0" fmla="*/ 0 h 6672283"/>
              <a:gd name="connsiteX1" fmla="*/ 7315638 w 7315638"/>
              <a:gd name="connsiteY1" fmla="*/ 0 h 6672283"/>
              <a:gd name="connsiteX2" fmla="*/ 4416990 w 7315638"/>
              <a:gd name="connsiteY2" fmla="*/ 6672283 h 6672283"/>
              <a:gd name="connsiteX3" fmla="*/ 1572734 w 7315638"/>
              <a:gd name="connsiteY3" fmla="*/ 6440977 h 6672283"/>
              <a:gd name="connsiteX4" fmla="*/ 0 w 7315638"/>
              <a:gd name="connsiteY4" fmla="*/ 0 h 6672283"/>
              <a:gd name="connsiteX0" fmla="*/ 0 w 7315638"/>
              <a:gd name="connsiteY0" fmla="*/ 0 h 6672283"/>
              <a:gd name="connsiteX1" fmla="*/ 7315638 w 7315638"/>
              <a:gd name="connsiteY1" fmla="*/ 0 h 6672283"/>
              <a:gd name="connsiteX2" fmla="*/ 4416990 w 7315638"/>
              <a:gd name="connsiteY2" fmla="*/ 6672283 h 6672283"/>
              <a:gd name="connsiteX3" fmla="*/ 43688 w 7315638"/>
              <a:gd name="connsiteY3" fmla="*/ 6672283 h 6672283"/>
              <a:gd name="connsiteX4" fmla="*/ 0 w 7315638"/>
              <a:gd name="connsiteY4" fmla="*/ 0 h 6672283"/>
              <a:gd name="connsiteX0" fmla="*/ 629092 w 7271950"/>
              <a:gd name="connsiteY0" fmla="*/ 0 h 6681179"/>
              <a:gd name="connsiteX1" fmla="*/ 7271950 w 7271950"/>
              <a:gd name="connsiteY1" fmla="*/ 8896 h 6681179"/>
              <a:gd name="connsiteX2" fmla="*/ 4373302 w 7271950"/>
              <a:gd name="connsiteY2" fmla="*/ 6681179 h 6681179"/>
              <a:gd name="connsiteX3" fmla="*/ 0 w 7271950"/>
              <a:gd name="connsiteY3" fmla="*/ 6681179 h 6681179"/>
              <a:gd name="connsiteX4" fmla="*/ 629092 w 7271950"/>
              <a:gd name="connsiteY4" fmla="*/ 0 h 6681179"/>
              <a:gd name="connsiteX0" fmla="*/ 0 w 7289426"/>
              <a:gd name="connsiteY0" fmla="*/ 0 h 6672283"/>
              <a:gd name="connsiteX1" fmla="*/ 7289426 w 7289426"/>
              <a:gd name="connsiteY1" fmla="*/ 0 h 6672283"/>
              <a:gd name="connsiteX2" fmla="*/ 4390778 w 7289426"/>
              <a:gd name="connsiteY2" fmla="*/ 6672283 h 6672283"/>
              <a:gd name="connsiteX3" fmla="*/ 17476 w 7289426"/>
              <a:gd name="connsiteY3" fmla="*/ 6672283 h 6672283"/>
              <a:gd name="connsiteX4" fmla="*/ 0 w 7289426"/>
              <a:gd name="connsiteY4" fmla="*/ 0 h 6672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89426" h="6672283">
                <a:moveTo>
                  <a:pt x="0" y="0"/>
                </a:moveTo>
                <a:lnTo>
                  <a:pt x="7289426" y="0"/>
                </a:lnTo>
                <a:lnTo>
                  <a:pt x="4390778" y="6672283"/>
                </a:lnTo>
                <a:lnTo>
                  <a:pt x="17476" y="6672283"/>
                </a:lnTo>
                <a:cubicBezTo>
                  <a:pt x="11651" y="4448189"/>
                  <a:pt x="5825" y="2224094"/>
                  <a:pt x="0" y="0"/>
                </a:cubicBezTo>
                <a:close/>
              </a:path>
            </a:pathLst>
          </a:custGeom>
          <a:solidFill>
            <a:srgbClr val="002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2845" y="314622"/>
            <a:ext cx="90915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</a:t>
            </a: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network </a:t>
            </a:r>
            <a:r>
              <a:rPr lang="cs-CZ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cargo</a:t>
            </a: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</a:p>
          <a:p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Far East?</a:t>
            </a:r>
          </a:p>
          <a:p>
            <a:r>
              <a:rPr lang="cs-CZ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</a:t>
            </a:r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cargo</a:t>
            </a:r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METRANS network!</a:t>
            </a:r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4343E725-8281-4193-BF14-CDD6F2913ED1}"/>
              </a:ext>
            </a:extLst>
          </p:cNvPr>
          <p:cNvSpPr/>
          <p:nvPr/>
        </p:nvSpPr>
        <p:spPr>
          <a:xfrm>
            <a:off x="332845" y="2020235"/>
            <a:ext cx="8686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METRANS keeps 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neutrality 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also on the movements </a:t>
            </a:r>
            <a:endParaRPr lang="sk-SK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sk-S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connected to SILK ROAD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quality service – METRANS keeps on all of </a:t>
            </a:r>
            <a:endParaRPr lang="sk-SK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tabLst>
                <a:tab pos="357188" algn="l"/>
              </a:tabLst>
            </a:pPr>
            <a:r>
              <a:rPr lang="sk-S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 services highest standards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Cargo connected to Europe largest  rail &amp; </a:t>
            </a:r>
            <a:endParaRPr lang="sk-SK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sk-S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terminal network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 range of benefits to our customers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Customs clearance directly at the terminal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Chinese speaking employee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sk-S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edicated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customer service desk for </a:t>
            </a:r>
            <a:endParaRPr lang="sk-SK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sk-S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shipments connected to SILK ROAD</a:t>
            </a: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854EAC8A-D275-4701-95B8-06F3AF012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529" y="459591"/>
            <a:ext cx="1356305" cy="429768"/>
          </a:xfrm>
          <a:prstGeom prst="rect">
            <a:avLst/>
          </a:prstGeo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125C01B1-A482-9E70-91C1-6C3AE84A5C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0290" y="5789007"/>
            <a:ext cx="504635" cy="90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065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1252D2EE-C733-4699-B55D-23A6CC65A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6177" y="0"/>
            <a:ext cx="10285822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9144" y="0"/>
            <a:ext cx="7043313" cy="6858000"/>
          </a:xfrm>
          <a:custGeom>
            <a:avLst/>
            <a:gdLst>
              <a:gd name="connsiteX0" fmla="*/ 0 w 4126484"/>
              <a:gd name="connsiteY0" fmla="*/ 0 h 6672283"/>
              <a:gd name="connsiteX1" fmla="*/ 4126484 w 4126484"/>
              <a:gd name="connsiteY1" fmla="*/ 0 h 6672283"/>
              <a:gd name="connsiteX2" fmla="*/ 4126484 w 4126484"/>
              <a:gd name="connsiteY2" fmla="*/ 6672283 h 6672283"/>
              <a:gd name="connsiteX3" fmla="*/ 0 w 4126484"/>
              <a:gd name="connsiteY3" fmla="*/ 6672283 h 6672283"/>
              <a:gd name="connsiteX4" fmla="*/ 0 w 4126484"/>
              <a:gd name="connsiteY4" fmla="*/ 0 h 6672283"/>
              <a:gd name="connsiteX0" fmla="*/ 0 w 4126484"/>
              <a:gd name="connsiteY0" fmla="*/ 0 h 6672283"/>
              <a:gd name="connsiteX1" fmla="*/ 4126484 w 4126484"/>
              <a:gd name="connsiteY1" fmla="*/ 0 h 6672283"/>
              <a:gd name="connsiteX2" fmla="*/ 496316 w 4126484"/>
              <a:gd name="connsiteY2" fmla="*/ 6489403 h 6672283"/>
              <a:gd name="connsiteX3" fmla="*/ 0 w 4126484"/>
              <a:gd name="connsiteY3" fmla="*/ 6672283 h 6672283"/>
              <a:gd name="connsiteX4" fmla="*/ 0 w 4126484"/>
              <a:gd name="connsiteY4" fmla="*/ 0 h 6672283"/>
              <a:gd name="connsiteX0" fmla="*/ 0 w 4126484"/>
              <a:gd name="connsiteY0" fmla="*/ 0 h 6672283"/>
              <a:gd name="connsiteX1" fmla="*/ 4126484 w 4126484"/>
              <a:gd name="connsiteY1" fmla="*/ 0 h 6672283"/>
              <a:gd name="connsiteX2" fmla="*/ 770636 w 4126484"/>
              <a:gd name="connsiteY2" fmla="*/ 6663139 h 6672283"/>
              <a:gd name="connsiteX3" fmla="*/ 0 w 4126484"/>
              <a:gd name="connsiteY3" fmla="*/ 6672283 h 6672283"/>
              <a:gd name="connsiteX4" fmla="*/ 0 w 4126484"/>
              <a:gd name="connsiteY4" fmla="*/ 0 h 6672283"/>
              <a:gd name="connsiteX0" fmla="*/ 0 w 4126484"/>
              <a:gd name="connsiteY0" fmla="*/ 0 h 6672283"/>
              <a:gd name="connsiteX1" fmla="*/ 4126484 w 4126484"/>
              <a:gd name="connsiteY1" fmla="*/ 0 h 6672283"/>
              <a:gd name="connsiteX2" fmla="*/ 1227836 w 4126484"/>
              <a:gd name="connsiteY2" fmla="*/ 6672283 h 6672283"/>
              <a:gd name="connsiteX3" fmla="*/ 0 w 4126484"/>
              <a:gd name="connsiteY3" fmla="*/ 6672283 h 6672283"/>
              <a:gd name="connsiteX4" fmla="*/ 0 w 4126484"/>
              <a:gd name="connsiteY4" fmla="*/ 0 h 6672283"/>
              <a:gd name="connsiteX0" fmla="*/ 0 w 7534073"/>
              <a:gd name="connsiteY0" fmla="*/ 0 h 6672283"/>
              <a:gd name="connsiteX1" fmla="*/ 7534073 w 7534073"/>
              <a:gd name="connsiteY1" fmla="*/ 0 h 6672283"/>
              <a:gd name="connsiteX2" fmla="*/ 4635425 w 7534073"/>
              <a:gd name="connsiteY2" fmla="*/ 6672283 h 6672283"/>
              <a:gd name="connsiteX3" fmla="*/ 3407589 w 7534073"/>
              <a:gd name="connsiteY3" fmla="*/ 6672283 h 6672283"/>
              <a:gd name="connsiteX4" fmla="*/ 0 w 7534073"/>
              <a:gd name="connsiteY4" fmla="*/ 0 h 6672283"/>
              <a:gd name="connsiteX0" fmla="*/ 0 w 7534073"/>
              <a:gd name="connsiteY0" fmla="*/ 0 h 6690076"/>
              <a:gd name="connsiteX1" fmla="*/ 7534073 w 7534073"/>
              <a:gd name="connsiteY1" fmla="*/ 0 h 6690076"/>
              <a:gd name="connsiteX2" fmla="*/ 4635425 w 7534073"/>
              <a:gd name="connsiteY2" fmla="*/ 6672283 h 6690076"/>
              <a:gd name="connsiteX3" fmla="*/ 0 w 7534073"/>
              <a:gd name="connsiteY3" fmla="*/ 6690076 h 6690076"/>
              <a:gd name="connsiteX4" fmla="*/ 0 w 7534073"/>
              <a:gd name="connsiteY4" fmla="*/ 0 h 6690076"/>
              <a:gd name="connsiteX0" fmla="*/ 2289201 w 7534073"/>
              <a:gd name="connsiteY0" fmla="*/ 0 h 6690076"/>
              <a:gd name="connsiteX1" fmla="*/ 7534073 w 7534073"/>
              <a:gd name="connsiteY1" fmla="*/ 0 h 6690076"/>
              <a:gd name="connsiteX2" fmla="*/ 4635425 w 7534073"/>
              <a:gd name="connsiteY2" fmla="*/ 6672283 h 6690076"/>
              <a:gd name="connsiteX3" fmla="*/ 0 w 7534073"/>
              <a:gd name="connsiteY3" fmla="*/ 6690076 h 6690076"/>
              <a:gd name="connsiteX4" fmla="*/ 2289201 w 7534073"/>
              <a:gd name="connsiteY4" fmla="*/ 0 h 6690076"/>
              <a:gd name="connsiteX0" fmla="*/ 218435 w 7534073"/>
              <a:gd name="connsiteY0" fmla="*/ 0 h 6690076"/>
              <a:gd name="connsiteX1" fmla="*/ 7534073 w 7534073"/>
              <a:gd name="connsiteY1" fmla="*/ 0 h 6690076"/>
              <a:gd name="connsiteX2" fmla="*/ 4635425 w 7534073"/>
              <a:gd name="connsiteY2" fmla="*/ 6672283 h 6690076"/>
              <a:gd name="connsiteX3" fmla="*/ 0 w 7534073"/>
              <a:gd name="connsiteY3" fmla="*/ 6690076 h 6690076"/>
              <a:gd name="connsiteX4" fmla="*/ 218435 w 7534073"/>
              <a:gd name="connsiteY4" fmla="*/ 0 h 6690076"/>
              <a:gd name="connsiteX0" fmla="*/ 0 w 7315638"/>
              <a:gd name="connsiteY0" fmla="*/ 0 h 6672283"/>
              <a:gd name="connsiteX1" fmla="*/ 7315638 w 7315638"/>
              <a:gd name="connsiteY1" fmla="*/ 0 h 6672283"/>
              <a:gd name="connsiteX2" fmla="*/ 4416990 w 7315638"/>
              <a:gd name="connsiteY2" fmla="*/ 6672283 h 6672283"/>
              <a:gd name="connsiteX3" fmla="*/ 1572734 w 7315638"/>
              <a:gd name="connsiteY3" fmla="*/ 6440977 h 6672283"/>
              <a:gd name="connsiteX4" fmla="*/ 0 w 7315638"/>
              <a:gd name="connsiteY4" fmla="*/ 0 h 6672283"/>
              <a:gd name="connsiteX0" fmla="*/ 0 w 7315638"/>
              <a:gd name="connsiteY0" fmla="*/ 0 h 6672283"/>
              <a:gd name="connsiteX1" fmla="*/ 7315638 w 7315638"/>
              <a:gd name="connsiteY1" fmla="*/ 0 h 6672283"/>
              <a:gd name="connsiteX2" fmla="*/ 4416990 w 7315638"/>
              <a:gd name="connsiteY2" fmla="*/ 6672283 h 6672283"/>
              <a:gd name="connsiteX3" fmla="*/ 43688 w 7315638"/>
              <a:gd name="connsiteY3" fmla="*/ 6672283 h 6672283"/>
              <a:gd name="connsiteX4" fmla="*/ 0 w 7315638"/>
              <a:gd name="connsiteY4" fmla="*/ 0 h 6672283"/>
              <a:gd name="connsiteX0" fmla="*/ 629092 w 7271950"/>
              <a:gd name="connsiteY0" fmla="*/ 0 h 6681179"/>
              <a:gd name="connsiteX1" fmla="*/ 7271950 w 7271950"/>
              <a:gd name="connsiteY1" fmla="*/ 8896 h 6681179"/>
              <a:gd name="connsiteX2" fmla="*/ 4373302 w 7271950"/>
              <a:gd name="connsiteY2" fmla="*/ 6681179 h 6681179"/>
              <a:gd name="connsiteX3" fmla="*/ 0 w 7271950"/>
              <a:gd name="connsiteY3" fmla="*/ 6681179 h 6681179"/>
              <a:gd name="connsiteX4" fmla="*/ 629092 w 7271950"/>
              <a:gd name="connsiteY4" fmla="*/ 0 h 6681179"/>
              <a:gd name="connsiteX0" fmla="*/ 0 w 7289426"/>
              <a:gd name="connsiteY0" fmla="*/ 0 h 6672283"/>
              <a:gd name="connsiteX1" fmla="*/ 7289426 w 7289426"/>
              <a:gd name="connsiteY1" fmla="*/ 0 h 6672283"/>
              <a:gd name="connsiteX2" fmla="*/ 4390778 w 7289426"/>
              <a:gd name="connsiteY2" fmla="*/ 6672283 h 6672283"/>
              <a:gd name="connsiteX3" fmla="*/ 17476 w 7289426"/>
              <a:gd name="connsiteY3" fmla="*/ 6672283 h 6672283"/>
              <a:gd name="connsiteX4" fmla="*/ 0 w 7289426"/>
              <a:gd name="connsiteY4" fmla="*/ 0 h 6672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89426" h="6672283">
                <a:moveTo>
                  <a:pt x="0" y="0"/>
                </a:moveTo>
                <a:lnTo>
                  <a:pt x="7289426" y="0"/>
                </a:lnTo>
                <a:lnTo>
                  <a:pt x="4390778" y="6672283"/>
                </a:lnTo>
                <a:lnTo>
                  <a:pt x="17476" y="6672283"/>
                </a:lnTo>
                <a:cubicBezTo>
                  <a:pt x="11651" y="4448189"/>
                  <a:pt x="5825" y="2224094"/>
                  <a:pt x="0" y="0"/>
                </a:cubicBezTo>
                <a:close/>
              </a:path>
            </a:pathLst>
          </a:custGeom>
          <a:solidFill>
            <a:srgbClr val="122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776" y="2724912"/>
            <a:ext cx="4444064" cy="140817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59428" y="2828835"/>
            <a:ext cx="30900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THANK YOU</a:t>
            </a:r>
          </a:p>
          <a:p>
            <a:r>
              <a:rPr lang="en-US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FOR YOUR</a:t>
            </a:r>
            <a:br>
              <a:rPr lang="en-US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ATTENTION!</a:t>
            </a:r>
            <a:endParaRPr lang="de-DE" sz="2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icture 13">
            <a:extLst>
              <a:ext uri="{FF2B5EF4-FFF2-40B4-BE49-F238E27FC236}">
                <a16:creationId xmlns:a16="http://schemas.microsoft.com/office/drawing/2014/main" id="{5B7EBC60-A369-4C1E-9DA5-118CF3191D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306" y="6589552"/>
            <a:ext cx="847693" cy="268448"/>
          </a:xfrm>
          <a:prstGeom prst="rect">
            <a:avLst/>
          </a:prstGeom>
        </p:spPr>
      </p:pic>
      <p:pic>
        <p:nvPicPr>
          <p:cNvPr id="2" name="Obrázok 1">
            <a:extLst>
              <a:ext uri="{FF2B5EF4-FFF2-40B4-BE49-F238E27FC236}">
                <a16:creationId xmlns:a16="http://schemas.microsoft.com/office/drawing/2014/main" id="{06AA785A-2D3F-E112-7AE2-18914024A5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576" y="6076005"/>
            <a:ext cx="3638110" cy="57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299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29"/>
          <a:stretch/>
        </p:blipFill>
        <p:spPr>
          <a:xfrm>
            <a:off x="2607564" y="0"/>
            <a:ext cx="9584436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9144" y="0"/>
            <a:ext cx="6769637" cy="6858000"/>
          </a:xfrm>
          <a:custGeom>
            <a:avLst/>
            <a:gdLst>
              <a:gd name="connsiteX0" fmla="*/ 0 w 4126484"/>
              <a:gd name="connsiteY0" fmla="*/ 0 h 6672283"/>
              <a:gd name="connsiteX1" fmla="*/ 4126484 w 4126484"/>
              <a:gd name="connsiteY1" fmla="*/ 0 h 6672283"/>
              <a:gd name="connsiteX2" fmla="*/ 4126484 w 4126484"/>
              <a:gd name="connsiteY2" fmla="*/ 6672283 h 6672283"/>
              <a:gd name="connsiteX3" fmla="*/ 0 w 4126484"/>
              <a:gd name="connsiteY3" fmla="*/ 6672283 h 6672283"/>
              <a:gd name="connsiteX4" fmla="*/ 0 w 4126484"/>
              <a:gd name="connsiteY4" fmla="*/ 0 h 6672283"/>
              <a:gd name="connsiteX0" fmla="*/ 0 w 4126484"/>
              <a:gd name="connsiteY0" fmla="*/ 0 h 6672283"/>
              <a:gd name="connsiteX1" fmla="*/ 4126484 w 4126484"/>
              <a:gd name="connsiteY1" fmla="*/ 0 h 6672283"/>
              <a:gd name="connsiteX2" fmla="*/ 496316 w 4126484"/>
              <a:gd name="connsiteY2" fmla="*/ 6489403 h 6672283"/>
              <a:gd name="connsiteX3" fmla="*/ 0 w 4126484"/>
              <a:gd name="connsiteY3" fmla="*/ 6672283 h 6672283"/>
              <a:gd name="connsiteX4" fmla="*/ 0 w 4126484"/>
              <a:gd name="connsiteY4" fmla="*/ 0 h 6672283"/>
              <a:gd name="connsiteX0" fmla="*/ 0 w 4126484"/>
              <a:gd name="connsiteY0" fmla="*/ 0 h 6672283"/>
              <a:gd name="connsiteX1" fmla="*/ 4126484 w 4126484"/>
              <a:gd name="connsiteY1" fmla="*/ 0 h 6672283"/>
              <a:gd name="connsiteX2" fmla="*/ 770636 w 4126484"/>
              <a:gd name="connsiteY2" fmla="*/ 6663139 h 6672283"/>
              <a:gd name="connsiteX3" fmla="*/ 0 w 4126484"/>
              <a:gd name="connsiteY3" fmla="*/ 6672283 h 6672283"/>
              <a:gd name="connsiteX4" fmla="*/ 0 w 4126484"/>
              <a:gd name="connsiteY4" fmla="*/ 0 h 6672283"/>
              <a:gd name="connsiteX0" fmla="*/ 0 w 4126484"/>
              <a:gd name="connsiteY0" fmla="*/ 0 h 6672283"/>
              <a:gd name="connsiteX1" fmla="*/ 4126484 w 4126484"/>
              <a:gd name="connsiteY1" fmla="*/ 0 h 6672283"/>
              <a:gd name="connsiteX2" fmla="*/ 1227836 w 4126484"/>
              <a:gd name="connsiteY2" fmla="*/ 6672283 h 6672283"/>
              <a:gd name="connsiteX3" fmla="*/ 0 w 4126484"/>
              <a:gd name="connsiteY3" fmla="*/ 6672283 h 6672283"/>
              <a:gd name="connsiteX4" fmla="*/ 0 w 4126484"/>
              <a:gd name="connsiteY4" fmla="*/ 0 h 6672283"/>
              <a:gd name="connsiteX0" fmla="*/ 0 w 7534073"/>
              <a:gd name="connsiteY0" fmla="*/ 0 h 6672283"/>
              <a:gd name="connsiteX1" fmla="*/ 7534073 w 7534073"/>
              <a:gd name="connsiteY1" fmla="*/ 0 h 6672283"/>
              <a:gd name="connsiteX2" fmla="*/ 4635425 w 7534073"/>
              <a:gd name="connsiteY2" fmla="*/ 6672283 h 6672283"/>
              <a:gd name="connsiteX3" fmla="*/ 3407589 w 7534073"/>
              <a:gd name="connsiteY3" fmla="*/ 6672283 h 6672283"/>
              <a:gd name="connsiteX4" fmla="*/ 0 w 7534073"/>
              <a:gd name="connsiteY4" fmla="*/ 0 h 6672283"/>
              <a:gd name="connsiteX0" fmla="*/ 0 w 7534073"/>
              <a:gd name="connsiteY0" fmla="*/ 0 h 6690076"/>
              <a:gd name="connsiteX1" fmla="*/ 7534073 w 7534073"/>
              <a:gd name="connsiteY1" fmla="*/ 0 h 6690076"/>
              <a:gd name="connsiteX2" fmla="*/ 4635425 w 7534073"/>
              <a:gd name="connsiteY2" fmla="*/ 6672283 h 6690076"/>
              <a:gd name="connsiteX3" fmla="*/ 0 w 7534073"/>
              <a:gd name="connsiteY3" fmla="*/ 6690076 h 6690076"/>
              <a:gd name="connsiteX4" fmla="*/ 0 w 7534073"/>
              <a:gd name="connsiteY4" fmla="*/ 0 h 6690076"/>
              <a:gd name="connsiteX0" fmla="*/ 2289201 w 7534073"/>
              <a:gd name="connsiteY0" fmla="*/ 0 h 6690076"/>
              <a:gd name="connsiteX1" fmla="*/ 7534073 w 7534073"/>
              <a:gd name="connsiteY1" fmla="*/ 0 h 6690076"/>
              <a:gd name="connsiteX2" fmla="*/ 4635425 w 7534073"/>
              <a:gd name="connsiteY2" fmla="*/ 6672283 h 6690076"/>
              <a:gd name="connsiteX3" fmla="*/ 0 w 7534073"/>
              <a:gd name="connsiteY3" fmla="*/ 6690076 h 6690076"/>
              <a:gd name="connsiteX4" fmla="*/ 2289201 w 7534073"/>
              <a:gd name="connsiteY4" fmla="*/ 0 h 6690076"/>
              <a:gd name="connsiteX0" fmla="*/ 218435 w 7534073"/>
              <a:gd name="connsiteY0" fmla="*/ 0 h 6690076"/>
              <a:gd name="connsiteX1" fmla="*/ 7534073 w 7534073"/>
              <a:gd name="connsiteY1" fmla="*/ 0 h 6690076"/>
              <a:gd name="connsiteX2" fmla="*/ 4635425 w 7534073"/>
              <a:gd name="connsiteY2" fmla="*/ 6672283 h 6690076"/>
              <a:gd name="connsiteX3" fmla="*/ 0 w 7534073"/>
              <a:gd name="connsiteY3" fmla="*/ 6690076 h 6690076"/>
              <a:gd name="connsiteX4" fmla="*/ 218435 w 7534073"/>
              <a:gd name="connsiteY4" fmla="*/ 0 h 6690076"/>
              <a:gd name="connsiteX0" fmla="*/ 0 w 7315638"/>
              <a:gd name="connsiteY0" fmla="*/ 0 h 6672283"/>
              <a:gd name="connsiteX1" fmla="*/ 7315638 w 7315638"/>
              <a:gd name="connsiteY1" fmla="*/ 0 h 6672283"/>
              <a:gd name="connsiteX2" fmla="*/ 4416990 w 7315638"/>
              <a:gd name="connsiteY2" fmla="*/ 6672283 h 6672283"/>
              <a:gd name="connsiteX3" fmla="*/ 1572734 w 7315638"/>
              <a:gd name="connsiteY3" fmla="*/ 6440977 h 6672283"/>
              <a:gd name="connsiteX4" fmla="*/ 0 w 7315638"/>
              <a:gd name="connsiteY4" fmla="*/ 0 h 6672283"/>
              <a:gd name="connsiteX0" fmla="*/ 0 w 7315638"/>
              <a:gd name="connsiteY0" fmla="*/ 0 h 6672283"/>
              <a:gd name="connsiteX1" fmla="*/ 7315638 w 7315638"/>
              <a:gd name="connsiteY1" fmla="*/ 0 h 6672283"/>
              <a:gd name="connsiteX2" fmla="*/ 4416990 w 7315638"/>
              <a:gd name="connsiteY2" fmla="*/ 6672283 h 6672283"/>
              <a:gd name="connsiteX3" fmla="*/ 43688 w 7315638"/>
              <a:gd name="connsiteY3" fmla="*/ 6672283 h 6672283"/>
              <a:gd name="connsiteX4" fmla="*/ 0 w 7315638"/>
              <a:gd name="connsiteY4" fmla="*/ 0 h 6672283"/>
              <a:gd name="connsiteX0" fmla="*/ 629092 w 7271950"/>
              <a:gd name="connsiteY0" fmla="*/ 0 h 6681179"/>
              <a:gd name="connsiteX1" fmla="*/ 7271950 w 7271950"/>
              <a:gd name="connsiteY1" fmla="*/ 8896 h 6681179"/>
              <a:gd name="connsiteX2" fmla="*/ 4373302 w 7271950"/>
              <a:gd name="connsiteY2" fmla="*/ 6681179 h 6681179"/>
              <a:gd name="connsiteX3" fmla="*/ 0 w 7271950"/>
              <a:gd name="connsiteY3" fmla="*/ 6681179 h 6681179"/>
              <a:gd name="connsiteX4" fmla="*/ 629092 w 7271950"/>
              <a:gd name="connsiteY4" fmla="*/ 0 h 6681179"/>
              <a:gd name="connsiteX0" fmla="*/ 0 w 7289426"/>
              <a:gd name="connsiteY0" fmla="*/ 0 h 6672283"/>
              <a:gd name="connsiteX1" fmla="*/ 7289426 w 7289426"/>
              <a:gd name="connsiteY1" fmla="*/ 0 h 6672283"/>
              <a:gd name="connsiteX2" fmla="*/ 4390778 w 7289426"/>
              <a:gd name="connsiteY2" fmla="*/ 6672283 h 6672283"/>
              <a:gd name="connsiteX3" fmla="*/ 17476 w 7289426"/>
              <a:gd name="connsiteY3" fmla="*/ 6672283 h 6672283"/>
              <a:gd name="connsiteX4" fmla="*/ 0 w 7289426"/>
              <a:gd name="connsiteY4" fmla="*/ 0 h 6672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89426" h="6672283">
                <a:moveTo>
                  <a:pt x="0" y="0"/>
                </a:moveTo>
                <a:lnTo>
                  <a:pt x="7289426" y="0"/>
                </a:lnTo>
                <a:lnTo>
                  <a:pt x="4390778" y="6672283"/>
                </a:lnTo>
                <a:lnTo>
                  <a:pt x="17476" y="6672283"/>
                </a:lnTo>
                <a:cubicBezTo>
                  <a:pt x="11651" y="4448189"/>
                  <a:pt x="5825" y="2224094"/>
                  <a:pt x="0" y="0"/>
                </a:cubicBezTo>
                <a:close/>
              </a:path>
            </a:pathLst>
          </a:custGeom>
          <a:solidFill>
            <a:srgbClr val="122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529" y="459591"/>
            <a:ext cx="1356305" cy="4297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5868" y="265176"/>
            <a:ext cx="81985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METRANS</a:t>
            </a:r>
            <a:endParaRPr lang="sk-SK" sz="24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sk-SK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2022 </a:t>
            </a:r>
            <a:r>
              <a:rPr lang="sk-SK" i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figures</a:t>
            </a:r>
            <a:endParaRPr lang="sk-SK" i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57200" y="1115568"/>
            <a:ext cx="6117336" cy="0"/>
          </a:xfrm>
          <a:prstGeom prst="straightConnector1">
            <a:avLst/>
          </a:prstGeom>
          <a:ln cap="rnd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57200" y="2104446"/>
            <a:ext cx="448970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1600" b="1" spc="-1" dirty="0">
                <a:solidFill>
                  <a:schemeClr val="bg1"/>
                </a:solidFill>
                <a:latin typeface="Arial"/>
              </a:rPr>
              <a:t>General information</a:t>
            </a:r>
            <a:r>
              <a:rPr lang="sk-SK" sz="1600" b="1" spc="-1" dirty="0">
                <a:solidFill>
                  <a:schemeClr val="bg1"/>
                </a:solidFill>
                <a:latin typeface="Arial"/>
              </a:rPr>
              <a:t>:</a:t>
            </a:r>
          </a:p>
          <a:p>
            <a:pPr marL="0" lvl="1">
              <a:buClr>
                <a:srgbClr val="000000"/>
              </a:buClr>
              <a:defRPr/>
            </a:pPr>
            <a:r>
              <a:rPr lang="sk-SK" sz="1600" spc="-1" dirty="0" err="1">
                <a:solidFill>
                  <a:schemeClr val="bg1"/>
                </a:solidFill>
                <a:latin typeface="Arial"/>
              </a:rPr>
              <a:t>founded</a:t>
            </a:r>
            <a:r>
              <a:rPr lang="sk-SK" sz="1600" spc="-1" dirty="0">
                <a:solidFill>
                  <a:schemeClr val="bg1"/>
                </a:solidFill>
                <a:latin typeface="Arial"/>
              </a:rPr>
              <a:t> 1991, 100% HHLA</a:t>
            </a:r>
          </a:p>
          <a:p>
            <a:pPr lvl="0">
              <a:buClr>
                <a:srgbClr val="000000"/>
              </a:buClr>
              <a:defRPr/>
            </a:pPr>
            <a:endParaRPr lang="en-GB" sz="1600" b="1" spc="-1" dirty="0">
              <a:solidFill>
                <a:schemeClr val="bg1"/>
              </a:solidFill>
              <a:latin typeface="Arial"/>
            </a:endParaRPr>
          </a:p>
          <a:p>
            <a:pPr lvl="0">
              <a:buClr>
                <a:srgbClr val="000000"/>
              </a:buClr>
              <a:defRPr/>
            </a:pPr>
            <a:r>
              <a:rPr lang="en-GB" sz="1600" b="1" spc="-1" dirty="0">
                <a:solidFill>
                  <a:schemeClr val="bg1"/>
                </a:solidFill>
                <a:latin typeface="Arial"/>
              </a:rPr>
              <a:t>Revenue:</a:t>
            </a:r>
          </a:p>
          <a:p>
            <a:pPr lvl="0">
              <a:buClr>
                <a:srgbClr val="000000"/>
              </a:buClr>
              <a:defRPr/>
            </a:pPr>
            <a:r>
              <a:rPr lang="sk-SK" sz="1600" spc="-1" dirty="0">
                <a:solidFill>
                  <a:schemeClr val="bg1"/>
                </a:solidFill>
                <a:latin typeface="Arial"/>
              </a:rPr>
              <a:t>over</a:t>
            </a:r>
            <a:r>
              <a:rPr lang="sk-SK" sz="1400" spc="-1" dirty="0">
                <a:solidFill>
                  <a:schemeClr val="bg1"/>
                </a:solidFill>
                <a:latin typeface="Arial"/>
              </a:rPr>
              <a:t> </a:t>
            </a:r>
            <a:r>
              <a:rPr lang="sk-SK" sz="1600" spc="-1" dirty="0">
                <a:solidFill>
                  <a:schemeClr val="bg1"/>
                </a:solidFill>
                <a:latin typeface="Arial"/>
              </a:rPr>
              <a:t>560 </a:t>
            </a:r>
            <a:r>
              <a:rPr lang="sk-SK" sz="1600" spc="-1" dirty="0" err="1">
                <a:solidFill>
                  <a:schemeClr val="bg1"/>
                </a:solidFill>
                <a:latin typeface="Arial"/>
              </a:rPr>
              <a:t>million</a:t>
            </a:r>
            <a:r>
              <a:rPr lang="en-GB" sz="1600" spc="-1" dirty="0">
                <a:solidFill>
                  <a:schemeClr val="bg1"/>
                </a:solidFill>
                <a:latin typeface="Arial"/>
              </a:rPr>
              <a:t> EUR</a:t>
            </a:r>
            <a:endParaRPr lang="sk-SK" sz="1600" spc="-1" dirty="0">
              <a:solidFill>
                <a:schemeClr val="bg1"/>
              </a:solidFill>
              <a:latin typeface="Arial"/>
            </a:endParaRPr>
          </a:p>
          <a:p>
            <a:pPr lvl="0">
              <a:buClr>
                <a:srgbClr val="000000"/>
              </a:buClr>
              <a:defRPr/>
            </a:pPr>
            <a:endParaRPr lang="en-GB" sz="1600" b="1" spc="-1" dirty="0">
              <a:solidFill>
                <a:schemeClr val="bg1"/>
              </a:solidFill>
              <a:latin typeface="Arial"/>
            </a:endParaRPr>
          </a:p>
          <a:p>
            <a:pPr lvl="0">
              <a:buClr>
                <a:srgbClr val="000000"/>
              </a:buClr>
              <a:defRPr/>
            </a:pPr>
            <a:r>
              <a:rPr lang="en-GB" sz="1600" b="1" spc="-1" dirty="0">
                <a:solidFill>
                  <a:schemeClr val="bg1"/>
                </a:solidFill>
                <a:latin typeface="Arial"/>
              </a:rPr>
              <a:t>Intermodal:</a:t>
            </a:r>
          </a:p>
          <a:p>
            <a:pPr lvl="0">
              <a:buClr>
                <a:srgbClr val="000000"/>
              </a:buClr>
              <a:defRPr/>
            </a:pPr>
            <a:r>
              <a:rPr lang="en-GB" sz="1600" spc="-1" dirty="0">
                <a:solidFill>
                  <a:schemeClr val="bg1"/>
                </a:solidFill>
                <a:latin typeface="Arial"/>
              </a:rPr>
              <a:t>over 1</a:t>
            </a:r>
            <a:r>
              <a:rPr lang="cs-CZ" sz="1600" spc="-1" dirty="0">
                <a:solidFill>
                  <a:schemeClr val="bg1"/>
                </a:solidFill>
                <a:latin typeface="Arial"/>
              </a:rPr>
              <a:t>,4 </a:t>
            </a:r>
            <a:r>
              <a:rPr lang="cs-CZ" sz="1600" spc="-1" dirty="0" err="1">
                <a:solidFill>
                  <a:schemeClr val="bg1"/>
                </a:solidFill>
                <a:latin typeface="Arial"/>
              </a:rPr>
              <a:t>million</a:t>
            </a:r>
            <a:r>
              <a:rPr lang="en-GB" sz="1600" spc="-1" dirty="0">
                <a:solidFill>
                  <a:schemeClr val="bg1"/>
                </a:solidFill>
                <a:latin typeface="Arial"/>
              </a:rPr>
              <a:t> TEU</a:t>
            </a:r>
            <a:endParaRPr lang="sk-SK" sz="1600" spc="-1" dirty="0">
              <a:solidFill>
                <a:schemeClr val="bg1"/>
              </a:solidFill>
              <a:latin typeface="Arial"/>
            </a:endParaRPr>
          </a:p>
          <a:p>
            <a:pPr lvl="0">
              <a:buClr>
                <a:srgbClr val="000000"/>
              </a:buClr>
              <a:defRPr/>
            </a:pPr>
            <a:endParaRPr lang="en-GB" sz="1600" b="1" spc="-1" dirty="0">
              <a:solidFill>
                <a:schemeClr val="bg1"/>
              </a:solidFill>
              <a:latin typeface="Arial"/>
            </a:endParaRPr>
          </a:p>
          <a:p>
            <a:pPr lvl="0">
              <a:buClr>
                <a:srgbClr val="000000"/>
              </a:buClr>
              <a:defRPr/>
            </a:pPr>
            <a:r>
              <a:rPr lang="en-GB" sz="1600" b="1" spc="-1" dirty="0">
                <a:solidFill>
                  <a:schemeClr val="bg1"/>
                </a:solidFill>
                <a:latin typeface="Arial"/>
              </a:rPr>
              <a:t>Depots:</a:t>
            </a:r>
          </a:p>
          <a:p>
            <a:pPr lvl="0">
              <a:buClr>
                <a:srgbClr val="000000"/>
              </a:buClr>
              <a:defRPr/>
            </a:pPr>
            <a:r>
              <a:rPr lang="en-GB" sz="1600" spc="-1" dirty="0">
                <a:solidFill>
                  <a:schemeClr val="bg1"/>
                </a:solidFill>
                <a:latin typeface="Arial"/>
              </a:rPr>
              <a:t>over </a:t>
            </a:r>
            <a:r>
              <a:rPr lang="sk-SK" sz="1600" spc="-1" dirty="0">
                <a:solidFill>
                  <a:schemeClr val="bg1"/>
                </a:solidFill>
                <a:latin typeface="Arial"/>
              </a:rPr>
              <a:t>1,2 </a:t>
            </a:r>
            <a:r>
              <a:rPr lang="sk-SK" sz="1600" spc="-1" dirty="0" err="1">
                <a:solidFill>
                  <a:schemeClr val="bg1"/>
                </a:solidFill>
                <a:latin typeface="Arial"/>
              </a:rPr>
              <a:t>million</a:t>
            </a:r>
            <a:r>
              <a:rPr lang="en-GB" sz="1600" spc="-1" dirty="0">
                <a:solidFill>
                  <a:schemeClr val="bg1"/>
                </a:solidFill>
                <a:latin typeface="Arial"/>
              </a:rPr>
              <a:t> TEU</a:t>
            </a:r>
            <a:endParaRPr lang="sk-SK" sz="1600" spc="-1" dirty="0">
              <a:solidFill>
                <a:schemeClr val="bg1"/>
              </a:solidFill>
              <a:latin typeface="Arial"/>
            </a:endParaRPr>
          </a:p>
          <a:p>
            <a:pPr lvl="0">
              <a:buClr>
                <a:srgbClr val="000000"/>
              </a:buClr>
              <a:defRPr/>
            </a:pPr>
            <a:endParaRPr lang="en-GB" sz="1600" b="1" spc="-1" dirty="0">
              <a:solidFill>
                <a:schemeClr val="bg1"/>
              </a:solidFill>
              <a:latin typeface="Arial"/>
            </a:endParaRPr>
          </a:p>
          <a:p>
            <a:pPr lvl="0">
              <a:buClr>
                <a:srgbClr val="000000"/>
              </a:buClr>
              <a:defRPr/>
            </a:pPr>
            <a:r>
              <a:rPr lang="en-GB" sz="1600" b="1" spc="-1" dirty="0">
                <a:solidFill>
                  <a:schemeClr val="bg1"/>
                </a:solidFill>
                <a:latin typeface="Arial"/>
              </a:rPr>
              <a:t>Employees:</a:t>
            </a:r>
          </a:p>
          <a:p>
            <a:pPr lvl="0">
              <a:buClr>
                <a:srgbClr val="000000"/>
              </a:buClr>
              <a:defRPr/>
            </a:pPr>
            <a:r>
              <a:rPr lang="sk-SK" sz="1600" spc="-1" dirty="0">
                <a:solidFill>
                  <a:schemeClr val="bg1"/>
                </a:solidFill>
                <a:latin typeface="Arial"/>
              </a:rPr>
              <a:t>2 500 (December 2022)</a:t>
            </a:r>
            <a:endParaRPr lang="en-GB" sz="1600" b="1" spc="-1" dirty="0">
              <a:solidFill>
                <a:schemeClr val="bg1"/>
              </a:solidFill>
              <a:latin typeface="Arial"/>
            </a:endParaRP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AC528AF9-CFBD-E3E5-3865-BABB6FF4A5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0290" y="5789007"/>
            <a:ext cx="504635" cy="90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215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objekt pre obsah 22">
            <a:extLst>
              <a:ext uri="{FF2B5EF4-FFF2-40B4-BE49-F238E27FC236}">
                <a16:creationId xmlns:a16="http://schemas.microsoft.com/office/drawing/2014/main" id="{6E7B6243-2719-4C9F-8CC2-6D5B7A2A9C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" t="4789" r="10308" b="17669"/>
          <a:stretch/>
        </p:blipFill>
        <p:spPr>
          <a:xfrm>
            <a:off x="240167" y="0"/>
            <a:ext cx="11951834" cy="68915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9144" y="0"/>
            <a:ext cx="7628636" cy="6891556"/>
          </a:xfrm>
          <a:custGeom>
            <a:avLst/>
            <a:gdLst>
              <a:gd name="connsiteX0" fmla="*/ 0 w 4126484"/>
              <a:gd name="connsiteY0" fmla="*/ 0 h 6672283"/>
              <a:gd name="connsiteX1" fmla="*/ 4126484 w 4126484"/>
              <a:gd name="connsiteY1" fmla="*/ 0 h 6672283"/>
              <a:gd name="connsiteX2" fmla="*/ 4126484 w 4126484"/>
              <a:gd name="connsiteY2" fmla="*/ 6672283 h 6672283"/>
              <a:gd name="connsiteX3" fmla="*/ 0 w 4126484"/>
              <a:gd name="connsiteY3" fmla="*/ 6672283 h 6672283"/>
              <a:gd name="connsiteX4" fmla="*/ 0 w 4126484"/>
              <a:gd name="connsiteY4" fmla="*/ 0 h 6672283"/>
              <a:gd name="connsiteX0" fmla="*/ 0 w 4126484"/>
              <a:gd name="connsiteY0" fmla="*/ 0 h 6672283"/>
              <a:gd name="connsiteX1" fmla="*/ 4126484 w 4126484"/>
              <a:gd name="connsiteY1" fmla="*/ 0 h 6672283"/>
              <a:gd name="connsiteX2" fmla="*/ 496316 w 4126484"/>
              <a:gd name="connsiteY2" fmla="*/ 6489403 h 6672283"/>
              <a:gd name="connsiteX3" fmla="*/ 0 w 4126484"/>
              <a:gd name="connsiteY3" fmla="*/ 6672283 h 6672283"/>
              <a:gd name="connsiteX4" fmla="*/ 0 w 4126484"/>
              <a:gd name="connsiteY4" fmla="*/ 0 h 6672283"/>
              <a:gd name="connsiteX0" fmla="*/ 0 w 4126484"/>
              <a:gd name="connsiteY0" fmla="*/ 0 h 6672283"/>
              <a:gd name="connsiteX1" fmla="*/ 4126484 w 4126484"/>
              <a:gd name="connsiteY1" fmla="*/ 0 h 6672283"/>
              <a:gd name="connsiteX2" fmla="*/ 770636 w 4126484"/>
              <a:gd name="connsiteY2" fmla="*/ 6663139 h 6672283"/>
              <a:gd name="connsiteX3" fmla="*/ 0 w 4126484"/>
              <a:gd name="connsiteY3" fmla="*/ 6672283 h 6672283"/>
              <a:gd name="connsiteX4" fmla="*/ 0 w 4126484"/>
              <a:gd name="connsiteY4" fmla="*/ 0 h 6672283"/>
              <a:gd name="connsiteX0" fmla="*/ 0 w 4126484"/>
              <a:gd name="connsiteY0" fmla="*/ 0 h 6672283"/>
              <a:gd name="connsiteX1" fmla="*/ 4126484 w 4126484"/>
              <a:gd name="connsiteY1" fmla="*/ 0 h 6672283"/>
              <a:gd name="connsiteX2" fmla="*/ 1227836 w 4126484"/>
              <a:gd name="connsiteY2" fmla="*/ 6672283 h 6672283"/>
              <a:gd name="connsiteX3" fmla="*/ 0 w 4126484"/>
              <a:gd name="connsiteY3" fmla="*/ 6672283 h 6672283"/>
              <a:gd name="connsiteX4" fmla="*/ 0 w 4126484"/>
              <a:gd name="connsiteY4" fmla="*/ 0 h 6672283"/>
              <a:gd name="connsiteX0" fmla="*/ 0 w 7534073"/>
              <a:gd name="connsiteY0" fmla="*/ 0 h 6672283"/>
              <a:gd name="connsiteX1" fmla="*/ 7534073 w 7534073"/>
              <a:gd name="connsiteY1" fmla="*/ 0 h 6672283"/>
              <a:gd name="connsiteX2" fmla="*/ 4635425 w 7534073"/>
              <a:gd name="connsiteY2" fmla="*/ 6672283 h 6672283"/>
              <a:gd name="connsiteX3" fmla="*/ 3407589 w 7534073"/>
              <a:gd name="connsiteY3" fmla="*/ 6672283 h 6672283"/>
              <a:gd name="connsiteX4" fmla="*/ 0 w 7534073"/>
              <a:gd name="connsiteY4" fmla="*/ 0 h 6672283"/>
              <a:gd name="connsiteX0" fmla="*/ 0 w 7534073"/>
              <a:gd name="connsiteY0" fmla="*/ 0 h 6690076"/>
              <a:gd name="connsiteX1" fmla="*/ 7534073 w 7534073"/>
              <a:gd name="connsiteY1" fmla="*/ 0 h 6690076"/>
              <a:gd name="connsiteX2" fmla="*/ 4635425 w 7534073"/>
              <a:gd name="connsiteY2" fmla="*/ 6672283 h 6690076"/>
              <a:gd name="connsiteX3" fmla="*/ 0 w 7534073"/>
              <a:gd name="connsiteY3" fmla="*/ 6690076 h 6690076"/>
              <a:gd name="connsiteX4" fmla="*/ 0 w 7534073"/>
              <a:gd name="connsiteY4" fmla="*/ 0 h 6690076"/>
              <a:gd name="connsiteX0" fmla="*/ 2289201 w 7534073"/>
              <a:gd name="connsiteY0" fmla="*/ 0 h 6690076"/>
              <a:gd name="connsiteX1" fmla="*/ 7534073 w 7534073"/>
              <a:gd name="connsiteY1" fmla="*/ 0 h 6690076"/>
              <a:gd name="connsiteX2" fmla="*/ 4635425 w 7534073"/>
              <a:gd name="connsiteY2" fmla="*/ 6672283 h 6690076"/>
              <a:gd name="connsiteX3" fmla="*/ 0 w 7534073"/>
              <a:gd name="connsiteY3" fmla="*/ 6690076 h 6690076"/>
              <a:gd name="connsiteX4" fmla="*/ 2289201 w 7534073"/>
              <a:gd name="connsiteY4" fmla="*/ 0 h 6690076"/>
              <a:gd name="connsiteX0" fmla="*/ 218435 w 7534073"/>
              <a:gd name="connsiteY0" fmla="*/ 0 h 6690076"/>
              <a:gd name="connsiteX1" fmla="*/ 7534073 w 7534073"/>
              <a:gd name="connsiteY1" fmla="*/ 0 h 6690076"/>
              <a:gd name="connsiteX2" fmla="*/ 4635425 w 7534073"/>
              <a:gd name="connsiteY2" fmla="*/ 6672283 h 6690076"/>
              <a:gd name="connsiteX3" fmla="*/ 0 w 7534073"/>
              <a:gd name="connsiteY3" fmla="*/ 6690076 h 6690076"/>
              <a:gd name="connsiteX4" fmla="*/ 218435 w 7534073"/>
              <a:gd name="connsiteY4" fmla="*/ 0 h 6690076"/>
              <a:gd name="connsiteX0" fmla="*/ 0 w 7315638"/>
              <a:gd name="connsiteY0" fmla="*/ 0 h 6672283"/>
              <a:gd name="connsiteX1" fmla="*/ 7315638 w 7315638"/>
              <a:gd name="connsiteY1" fmla="*/ 0 h 6672283"/>
              <a:gd name="connsiteX2" fmla="*/ 4416990 w 7315638"/>
              <a:gd name="connsiteY2" fmla="*/ 6672283 h 6672283"/>
              <a:gd name="connsiteX3" fmla="*/ 1572734 w 7315638"/>
              <a:gd name="connsiteY3" fmla="*/ 6440977 h 6672283"/>
              <a:gd name="connsiteX4" fmla="*/ 0 w 7315638"/>
              <a:gd name="connsiteY4" fmla="*/ 0 h 6672283"/>
              <a:gd name="connsiteX0" fmla="*/ 0 w 7315638"/>
              <a:gd name="connsiteY0" fmla="*/ 0 h 6672283"/>
              <a:gd name="connsiteX1" fmla="*/ 7315638 w 7315638"/>
              <a:gd name="connsiteY1" fmla="*/ 0 h 6672283"/>
              <a:gd name="connsiteX2" fmla="*/ 4416990 w 7315638"/>
              <a:gd name="connsiteY2" fmla="*/ 6672283 h 6672283"/>
              <a:gd name="connsiteX3" fmla="*/ 43688 w 7315638"/>
              <a:gd name="connsiteY3" fmla="*/ 6672283 h 6672283"/>
              <a:gd name="connsiteX4" fmla="*/ 0 w 7315638"/>
              <a:gd name="connsiteY4" fmla="*/ 0 h 6672283"/>
              <a:gd name="connsiteX0" fmla="*/ 629092 w 7271950"/>
              <a:gd name="connsiteY0" fmla="*/ 0 h 6681179"/>
              <a:gd name="connsiteX1" fmla="*/ 7271950 w 7271950"/>
              <a:gd name="connsiteY1" fmla="*/ 8896 h 6681179"/>
              <a:gd name="connsiteX2" fmla="*/ 4373302 w 7271950"/>
              <a:gd name="connsiteY2" fmla="*/ 6681179 h 6681179"/>
              <a:gd name="connsiteX3" fmla="*/ 0 w 7271950"/>
              <a:gd name="connsiteY3" fmla="*/ 6681179 h 6681179"/>
              <a:gd name="connsiteX4" fmla="*/ 629092 w 7271950"/>
              <a:gd name="connsiteY4" fmla="*/ 0 h 6681179"/>
              <a:gd name="connsiteX0" fmla="*/ 0 w 7289426"/>
              <a:gd name="connsiteY0" fmla="*/ 0 h 6672283"/>
              <a:gd name="connsiteX1" fmla="*/ 7289426 w 7289426"/>
              <a:gd name="connsiteY1" fmla="*/ 0 h 6672283"/>
              <a:gd name="connsiteX2" fmla="*/ 4390778 w 7289426"/>
              <a:gd name="connsiteY2" fmla="*/ 6672283 h 6672283"/>
              <a:gd name="connsiteX3" fmla="*/ 17476 w 7289426"/>
              <a:gd name="connsiteY3" fmla="*/ 6672283 h 6672283"/>
              <a:gd name="connsiteX4" fmla="*/ 0 w 7289426"/>
              <a:gd name="connsiteY4" fmla="*/ 0 h 6672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89426" h="6672283">
                <a:moveTo>
                  <a:pt x="0" y="0"/>
                </a:moveTo>
                <a:lnTo>
                  <a:pt x="7289426" y="0"/>
                </a:lnTo>
                <a:lnTo>
                  <a:pt x="4390778" y="6672283"/>
                </a:lnTo>
                <a:lnTo>
                  <a:pt x="17476" y="6672283"/>
                </a:lnTo>
                <a:cubicBezTo>
                  <a:pt x="11651" y="4448189"/>
                  <a:pt x="5825" y="2224094"/>
                  <a:pt x="0" y="0"/>
                </a:cubicBezTo>
                <a:close/>
              </a:path>
            </a:pathLst>
          </a:custGeom>
          <a:solidFill>
            <a:srgbClr val="122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529" y="459591"/>
            <a:ext cx="1356305" cy="4297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5868" y="265176"/>
            <a:ext cx="81985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Profile of the METRANS Group</a:t>
            </a:r>
            <a:endParaRPr lang="sk-SK" sz="24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sk-SK" i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Terminals</a:t>
            </a:r>
            <a:r>
              <a:rPr lang="sk-SK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sk-SK" i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Locomotives</a:t>
            </a:r>
            <a:r>
              <a:rPr lang="sk-SK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sk-SK" i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Wagons</a:t>
            </a:r>
            <a:r>
              <a:rPr lang="sk-SK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sk-SK" i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Repair</a:t>
            </a:r>
            <a:r>
              <a:rPr lang="sk-SK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i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Shops</a:t>
            </a:r>
            <a:endParaRPr lang="sk-SK" i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57200" y="1115568"/>
            <a:ext cx="6117336" cy="0"/>
          </a:xfrm>
          <a:prstGeom prst="straightConnector1">
            <a:avLst/>
          </a:prstGeom>
          <a:ln cap="rnd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18566" y="1431448"/>
            <a:ext cx="54279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8</a:t>
            </a:r>
            <a:r>
              <a:rPr lang="en-GB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HUB terminals &amp; depots</a:t>
            </a:r>
          </a:p>
          <a:p>
            <a:r>
              <a:rPr lang="en-GB" sz="1600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Czech Republic, Slovakia, Poland</a:t>
            </a:r>
            <a:r>
              <a:rPr lang="sk-SK" sz="1600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</a:t>
            </a:r>
            <a:r>
              <a:rPr lang="en-GB" sz="1600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Hungary</a:t>
            </a:r>
            <a:r>
              <a:rPr lang="sk-SK" sz="1600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sk-SK" sz="1600" i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Austria</a:t>
            </a:r>
            <a:endParaRPr lang="en-GB" sz="1600" i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sk-SK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sk-SK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13</a:t>
            </a:r>
            <a:r>
              <a:rPr lang="en-GB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inland terminals &amp; depots</a:t>
            </a:r>
          </a:p>
          <a:p>
            <a:r>
              <a:rPr lang="en-GB" sz="1600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Czech Republic, Slovakia, Poland</a:t>
            </a:r>
            <a:r>
              <a:rPr lang="sk-SK" sz="1600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sk-SK" sz="1600" i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Serbia</a:t>
            </a:r>
            <a:r>
              <a:rPr lang="sk-SK" sz="1600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&amp; </a:t>
            </a:r>
            <a:r>
              <a:rPr lang="sk-SK" sz="1600" i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Germany</a:t>
            </a:r>
            <a:r>
              <a:rPr lang="sk-SK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endParaRPr lang="en-GB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12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NEW MEMBER  - ADRIA RAIL</a:t>
            </a:r>
          </a:p>
          <a:p>
            <a:r>
              <a:rPr lang="en-US" sz="12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NEW Office - Rijeka</a:t>
            </a:r>
            <a:endParaRPr lang="en-GB" sz="12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GB" sz="12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NEW Terminal – </a:t>
            </a:r>
            <a:r>
              <a:rPr lang="en-GB" sz="1200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Indija</a:t>
            </a:r>
            <a:r>
              <a:rPr lang="en-GB" sz="12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(Serbia)</a:t>
            </a:r>
          </a:p>
          <a:p>
            <a:endParaRPr lang="en-GB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GB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Over 2 m</a:t>
            </a:r>
            <a:r>
              <a:rPr lang="sk-SK" sz="1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illion</a:t>
            </a:r>
            <a:r>
              <a:rPr lang="en-GB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cs-CZ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</a:t>
            </a:r>
            <a:r>
              <a:rPr lang="cs-CZ" sz="1600" b="1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GB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on Depot &amp; Terminal capacities</a:t>
            </a:r>
          </a:p>
          <a:p>
            <a:endParaRPr lang="en-GB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sk-SK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More </a:t>
            </a:r>
            <a:r>
              <a:rPr lang="sk-SK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than</a:t>
            </a:r>
            <a:r>
              <a:rPr lang="en-GB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130</a:t>
            </a:r>
            <a:r>
              <a:rPr lang="en-GB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locomotives</a:t>
            </a:r>
          </a:p>
          <a:p>
            <a:endParaRPr lang="en-GB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sk-SK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More </a:t>
            </a:r>
            <a:r>
              <a:rPr lang="sk-SK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than</a:t>
            </a:r>
            <a:r>
              <a:rPr lang="en-GB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3</a:t>
            </a:r>
            <a:r>
              <a:rPr lang="sk-SK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cs-CZ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7</a:t>
            </a:r>
            <a:r>
              <a:rPr lang="en-GB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00 wagons</a:t>
            </a:r>
          </a:p>
          <a:p>
            <a:endParaRPr lang="en-GB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GB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 repair shop</a:t>
            </a:r>
            <a:r>
              <a:rPr lang="sk-SK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</a:t>
            </a:r>
            <a:r>
              <a:rPr lang="en-GB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for locomotives &amp; wagons</a:t>
            </a:r>
            <a:endParaRPr lang="sk-SK" sz="16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sk-SK" sz="1600" i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Kolin</a:t>
            </a:r>
            <a:r>
              <a:rPr lang="sk-SK" sz="1600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&amp; </a:t>
            </a:r>
            <a:r>
              <a:rPr lang="sk-SK" sz="1600" i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Dunajska</a:t>
            </a:r>
            <a:r>
              <a:rPr lang="sk-SK" sz="1600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Streda</a:t>
            </a:r>
            <a:endParaRPr lang="en-GB" sz="1600" i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sk-SK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sk-SK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</a:t>
            </a:r>
            <a:r>
              <a:rPr lang="en-GB" sz="1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ffices</a:t>
            </a:r>
            <a:r>
              <a:rPr lang="en-GB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in the ports</a:t>
            </a:r>
          </a:p>
          <a:p>
            <a:r>
              <a:rPr lang="en-GB" sz="1600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 Hamburg, Bremerhaven &amp; Koper </a:t>
            </a:r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D265DE95-7AC8-AD8E-01A3-05638714C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0290" y="5789007"/>
            <a:ext cx="504635" cy="90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578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17342" y="276375"/>
            <a:ext cx="3180467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METRANS Group</a:t>
            </a:r>
            <a:endParaRPr lang="sk-SK" sz="24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sk-SK" sz="9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sk-SK" i="1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Established</a:t>
            </a:r>
            <a:r>
              <a:rPr lang="sk-SK" i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1991, </a:t>
            </a:r>
          </a:p>
          <a:p>
            <a:r>
              <a:rPr lang="sk-SK" i="1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sites</a:t>
            </a:r>
            <a:r>
              <a:rPr lang="sk-SK" i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9 </a:t>
            </a:r>
            <a:r>
              <a:rPr lang="sk-SK" i="1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countries</a:t>
            </a:r>
            <a:r>
              <a:rPr lang="sk-SK" i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</a:p>
          <a:p>
            <a:r>
              <a:rPr lang="sk-SK" i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more </a:t>
            </a:r>
            <a:r>
              <a:rPr lang="sk-SK" i="1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than</a:t>
            </a:r>
            <a:r>
              <a:rPr lang="sk-SK" i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2 500 </a:t>
            </a:r>
            <a:r>
              <a:rPr lang="sk-SK" i="1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employees</a:t>
            </a:r>
            <a:endParaRPr lang="sk-SK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276142" y="0"/>
            <a:ext cx="914400" cy="6858000"/>
          </a:xfrm>
          <a:prstGeom prst="rect">
            <a:avLst/>
          </a:prstGeom>
          <a:solidFill>
            <a:srgbClr val="122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970" y="269268"/>
            <a:ext cx="1356305" cy="429768"/>
          </a:xfrm>
          <a:prstGeom prst="rect">
            <a:avLst/>
          </a:prstGeom>
        </p:spPr>
      </p:pic>
      <p:sp>
        <p:nvSpPr>
          <p:cNvPr id="32" name="Round Same Side Corner Rectangle 31"/>
          <p:cNvSpPr/>
          <p:nvPr/>
        </p:nvSpPr>
        <p:spPr>
          <a:xfrm rot="5400000">
            <a:off x="694256" y="5334496"/>
            <a:ext cx="519348" cy="1916872"/>
          </a:xfrm>
          <a:prstGeom prst="round2SameRect">
            <a:avLst/>
          </a:prstGeom>
          <a:solidFill>
            <a:srgbClr val="122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4930" y="6129899"/>
            <a:ext cx="17630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www.</a:t>
            </a:r>
            <a:r>
              <a:rPr lang="en-US" sz="14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metrans</a:t>
            </a:r>
            <a:r>
              <a:rPr lang="en-US" sz="14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.eu</a:t>
            </a:r>
            <a:endParaRPr lang="sk-SK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8" name="Obrázok 67">
            <a:extLst>
              <a:ext uri="{FF2B5EF4-FFF2-40B4-BE49-F238E27FC236}">
                <a16:creationId xmlns:a16="http://schemas.microsoft.com/office/drawing/2014/main" id="{B894C4FB-D584-4DC5-8309-705E0FDF06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985" y="2955457"/>
            <a:ext cx="2922852" cy="1197232"/>
          </a:xfrm>
          <a:prstGeom prst="rect">
            <a:avLst/>
          </a:prstGeom>
        </p:spPr>
      </p:pic>
      <p:pic>
        <p:nvPicPr>
          <p:cNvPr id="2" name="Obrázok 1">
            <a:extLst>
              <a:ext uri="{FF2B5EF4-FFF2-40B4-BE49-F238E27FC236}">
                <a16:creationId xmlns:a16="http://schemas.microsoft.com/office/drawing/2014/main" id="{326219C1-55F2-1F77-2299-16CA5515C6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0290" y="5789007"/>
            <a:ext cx="504635" cy="905420"/>
          </a:xfrm>
          <a:prstGeom prst="rect">
            <a:avLst/>
          </a:prstGeom>
        </p:spPr>
      </p:pic>
      <p:sp>
        <p:nvSpPr>
          <p:cNvPr id="185" name="Obdĺžnik: zaoblené rohy 184">
            <a:extLst>
              <a:ext uri="{FF2B5EF4-FFF2-40B4-BE49-F238E27FC236}">
                <a16:creationId xmlns:a16="http://schemas.microsoft.com/office/drawing/2014/main" id="{EE8ED614-7FB4-CFA2-0E56-6E15057BF6A1}"/>
              </a:ext>
            </a:extLst>
          </p:cNvPr>
          <p:cNvSpPr/>
          <p:nvPr/>
        </p:nvSpPr>
        <p:spPr>
          <a:xfrm>
            <a:off x="415357" y="4015986"/>
            <a:ext cx="2806937" cy="783311"/>
          </a:xfrm>
          <a:prstGeom prst="roundRect">
            <a:avLst>
              <a:gd name="adj" fmla="val 18530"/>
            </a:avLst>
          </a:prstGeom>
          <a:solidFill>
            <a:srgbClr val="BE0739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86" name="Rounded Rectangle 54">
            <a:extLst>
              <a:ext uri="{FF2B5EF4-FFF2-40B4-BE49-F238E27FC236}">
                <a16:creationId xmlns:a16="http://schemas.microsoft.com/office/drawing/2014/main" id="{47D94F38-AB5F-8778-F28C-87B2C06BC648}"/>
              </a:ext>
            </a:extLst>
          </p:cNvPr>
          <p:cNvSpPr/>
          <p:nvPr/>
        </p:nvSpPr>
        <p:spPr>
          <a:xfrm>
            <a:off x="7712980" y="6109556"/>
            <a:ext cx="2965703" cy="544456"/>
          </a:xfrm>
          <a:prstGeom prst="roundRect">
            <a:avLst/>
          </a:prstGeom>
          <a:noFill/>
          <a:ln>
            <a:solidFill>
              <a:srgbClr val="1228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Rounded Rectangle 54">
            <a:extLst>
              <a:ext uri="{FF2B5EF4-FFF2-40B4-BE49-F238E27FC236}">
                <a16:creationId xmlns:a16="http://schemas.microsoft.com/office/drawing/2014/main" id="{C22ED269-7C1C-B0AE-6866-1BAADFE7B21E}"/>
              </a:ext>
            </a:extLst>
          </p:cNvPr>
          <p:cNvSpPr/>
          <p:nvPr/>
        </p:nvSpPr>
        <p:spPr>
          <a:xfrm>
            <a:off x="7708174" y="5507751"/>
            <a:ext cx="2977545" cy="495395"/>
          </a:xfrm>
          <a:prstGeom prst="roundRect">
            <a:avLst/>
          </a:prstGeom>
          <a:noFill/>
          <a:ln>
            <a:solidFill>
              <a:srgbClr val="1228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8" name="Straight Arrow Connector 107">
            <a:extLst>
              <a:ext uri="{FF2B5EF4-FFF2-40B4-BE49-F238E27FC236}">
                <a16:creationId xmlns:a16="http://schemas.microsoft.com/office/drawing/2014/main" id="{19C6D00B-4BC9-F277-95DB-D93DA1CDF8C6}"/>
              </a:ext>
            </a:extLst>
          </p:cNvPr>
          <p:cNvCxnSpPr>
            <a:cxnSpLocks/>
          </p:cNvCxnSpPr>
          <p:nvPr/>
        </p:nvCxnSpPr>
        <p:spPr>
          <a:xfrm>
            <a:off x="7161626" y="6373122"/>
            <a:ext cx="550260" cy="0"/>
          </a:xfrm>
          <a:prstGeom prst="straightConnector1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Rounded Rectangle 1">
            <a:extLst>
              <a:ext uri="{FF2B5EF4-FFF2-40B4-BE49-F238E27FC236}">
                <a16:creationId xmlns:a16="http://schemas.microsoft.com/office/drawing/2014/main" id="{7B2EC28C-5D65-5B4E-35E9-DACA0A8AC3D7}"/>
              </a:ext>
            </a:extLst>
          </p:cNvPr>
          <p:cNvSpPr/>
          <p:nvPr/>
        </p:nvSpPr>
        <p:spPr>
          <a:xfrm>
            <a:off x="7664430" y="1746638"/>
            <a:ext cx="2511006" cy="387725"/>
          </a:xfrm>
          <a:prstGeom prst="roundRect">
            <a:avLst/>
          </a:prstGeom>
          <a:noFill/>
          <a:ln w="12700">
            <a:solidFill>
              <a:srgbClr val="0022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50"/>
          </a:p>
        </p:txBody>
      </p:sp>
      <p:sp>
        <p:nvSpPr>
          <p:cNvPr id="190" name="Rounded Rectangle 1">
            <a:extLst>
              <a:ext uri="{FF2B5EF4-FFF2-40B4-BE49-F238E27FC236}">
                <a16:creationId xmlns:a16="http://schemas.microsoft.com/office/drawing/2014/main" id="{25075A13-73D5-0841-1DC6-BDBFB12B3B14}"/>
              </a:ext>
            </a:extLst>
          </p:cNvPr>
          <p:cNvSpPr/>
          <p:nvPr/>
        </p:nvSpPr>
        <p:spPr>
          <a:xfrm>
            <a:off x="7669511" y="1234446"/>
            <a:ext cx="2511006" cy="387725"/>
          </a:xfrm>
          <a:prstGeom prst="roundRect">
            <a:avLst/>
          </a:prstGeom>
          <a:noFill/>
          <a:ln w="12700">
            <a:solidFill>
              <a:srgbClr val="0022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50"/>
          </a:p>
        </p:txBody>
      </p:sp>
      <p:sp>
        <p:nvSpPr>
          <p:cNvPr id="191" name="Rounded Rectangle 1">
            <a:extLst>
              <a:ext uri="{FF2B5EF4-FFF2-40B4-BE49-F238E27FC236}">
                <a16:creationId xmlns:a16="http://schemas.microsoft.com/office/drawing/2014/main" id="{6D71CEE9-8BA1-4DB8-8614-942CBF889CC7}"/>
              </a:ext>
            </a:extLst>
          </p:cNvPr>
          <p:cNvSpPr/>
          <p:nvPr/>
        </p:nvSpPr>
        <p:spPr>
          <a:xfrm>
            <a:off x="7676411" y="198194"/>
            <a:ext cx="2511006" cy="387725"/>
          </a:xfrm>
          <a:prstGeom prst="roundRect">
            <a:avLst/>
          </a:prstGeom>
          <a:noFill/>
          <a:ln w="12700">
            <a:solidFill>
              <a:srgbClr val="0022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50"/>
          </a:p>
        </p:txBody>
      </p:sp>
      <p:sp>
        <p:nvSpPr>
          <p:cNvPr id="192" name="Rounded Rectangle 1">
            <a:extLst>
              <a:ext uri="{FF2B5EF4-FFF2-40B4-BE49-F238E27FC236}">
                <a16:creationId xmlns:a16="http://schemas.microsoft.com/office/drawing/2014/main" id="{F2E897D5-0D31-D0A8-CB09-0DD2DBDA88CD}"/>
              </a:ext>
            </a:extLst>
          </p:cNvPr>
          <p:cNvSpPr/>
          <p:nvPr/>
        </p:nvSpPr>
        <p:spPr>
          <a:xfrm>
            <a:off x="7669512" y="698862"/>
            <a:ext cx="2511006" cy="412941"/>
          </a:xfrm>
          <a:prstGeom prst="roundRect">
            <a:avLst/>
          </a:prstGeom>
          <a:noFill/>
          <a:ln w="12700">
            <a:solidFill>
              <a:srgbClr val="0022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50"/>
          </a:p>
        </p:txBody>
      </p:sp>
      <p:sp>
        <p:nvSpPr>
          <p:cNvPr id="193" name="Rounded Rectangle 1">
            <a:extLst>
              <a:ext uri="{FF2B5EF4-FFF2-40B4-BE49-F238E27FC236}">
                <a16:creationId xmlns:a16="http://schemas.microsoft.com/office/drawing/2014/main" id="{9A1BE48D-29F3-EAB0-DEBB-3434B237FB2B}"/>
              </a:ext>
            </a:extLst>
          </p:cNvPr>
          <p:cNvSpPr/>
          <p:nvPr/>
        </p:nvSpPr>
        <p:spPr>
          <a:xfrm>
            <a:off x="7669509" y="2246716"/>
            <a:ext cx="2511006" cy="387725"/>
          </a:xfrm>
          <a:prstGeom prst="roundRect">
            <a:avLst/>
          </a:prstGeom>
          <a:noFill/>
          <a:ln w="12700">
            <a:solidFill>
              <a:srgbClr val="0022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50"/>
          </a:p>
        </p:txBody>
      </p:sp>
      <p:sp>
        <p:nvSpPr>
          <p:cNvPr id="194" name="Rounded Rectangle 1">
            <a:extLst>
              <a:ext uri="{FF2B5EF4-FFF2-40B4-BE49-F238E27FC236}">
                <a16:creationId xmlns:a16="http://schemas.microsoft.com/office/drawing/2014/main" id="{5B4A2DFE-BBFA-9F40-4AB0-6F4281EED6D9}"/>
              </a:ext>
            </a:extLst>
          </p:cNvPr>
          <p:cNvSpPr/>
          <p:nvPr/>
        </p:nvSpPr>
        <p:spPr>
          <a:xfrm>
            <a:off x="7669508" y="2759624"/>
            <a:ext cx="2511006" cy="387725"/>
          </a:xfrm>
          <a:prstGeom prst="roundRect">
            <a:avLst/>
          </a:prstGeom>
          <a:noFill/>
          <a:ln w="12700">
            <a:solidFill>
              <a:srgbClr val="0022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50"/>
          </a:p>
        </p:txBody>
      </p:sp>
      <p:sp>
        <p:nvSpPr>
          <p:cNvPr id="195" name="TextBox 82">
            <a:extLst>
              <a:ext uri="{FF2B5EF4-FFF2-40B4-BE49-F238E27FC236}">
                <a16:creationId xmlns:a16="http://schemas.microsoft.com/office/drawing/2014/main" id="{C431599A-BA75-7604-E2AE-C66A5B04DD71}"/>
              </a:ext>
            </a:extLst>
          </p:cNvPr>
          <p:cNvSpPr txBox="1"/>
          <p:nvPr/>
        </p:nvSpPr>
        <p:spPr>
          <a:xfrm>
            <a:off x="7707638" y="213780"/>
            <a:ext cx="2464605" cy="353943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50" b="1" dirty="0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METRANS </a:t>
            </a:r>
            <a:r>
              <a:rPr lang="en-US" sz="850" b="1" dirty="0" err="1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Danubia</a:t>
            </a:r>
            <a:r>
              <a:rPr lang="en-US" sz="850" b="1" dirty="0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850" b="1" dirty="0" err="1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Kft</a:t>
            </a:r>
            <a:r>
              <a:rPr lang="en-US" sz="850" b="1" dirty="0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850" dirty="0">
                <a:solidFill>
                  <a:srgbClr val="8F8F8F"/>
                </a:solidFill>
                <a:latin typeface="Arial" charset="0"/>
                <a:ea typeface="Arial" charset="0"/>
                <a:cs typeface="Arial" charset="0"/>
              </a:rPr>
              <a:t>Hungary</a:t>
            </a:r>
          </a:p>
        </p:txBody>
      </p:sp>
      <p:sp>
        <p:nvSpPr>
          <p:cNvPr id="196" name="TextBox 83">
            <a:extLst>
              <a:ext uri="{FF2B5EF4-FFF2-40B4-BE49-F238E27FC236}">
                <a16:creationId xmlns:a16="http://schemas.microsoft.com/office/drawing/2014/main" id="{A17A30E9-B206-2A43-DEC9-2E5736E23410}"/>
              </a:ext>
            </a:extLst>
          </p:cNvPr>
          <p:cNvSpPr txBox="1"/>
          <p:nvPr/>
        </p:nvSpPr>
        <p:spPr>
          <a:xfrm>
            <a:off x="7707639" y="732951"/>
            <a:ext cx="2464604" cy="353943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50" b="1" dirty="0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METRANS </a:t>
            </a:r>
            <a:r>
              <a:rPr lang="en-US" sz="850" b="1" dirty="0" err="1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Konténer</a:t>
            </a:r>
            <a:r>
              <a:rPr lang="en-US" sz="850" b="1" dirty="0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850" b="1" dirty="0" err="1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Kft</a:t>
            </a:r>
            <a:r>
              <a:rPr lang="en-US" sz="850" b="1" dirty="0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850" dirty="0">
                <a:solidFill>
                  <a:srgbClr val="8F8F8F"/>
                </a:solidFill>
                <a:latin typeface="Arial" charset="0"/>
                <a:ea typeface="Arial" charset="0"/>
                <a:cs typeface="Arial" charset="0"/>
              </a:rPr>
              <a:t>Hungary</a:t>
            </a:r>
          </a:p>
        </p:txBody>
      </p:sp>
      <p:sp>
        <p:nvSpPr>
          <p:cNvPr id="197" name="TextBox 84">
            <a:extLst>
              <a:ext uri="{FF2B5EF4-FFF2-40B4-BE49-F238E27FC236}">
                <a16:creationId xmlns:a16="http://schemas.microsoft.com/office/drawing/2014/main" id="{D9EF6BCA-F169-BB98-46CC-A2FF8025C17A}"/>
              </a:ext>
            </a:extLst>
          </p:cNvPr>
          <p:cNvSpPr txBox="1"/>
          <p:nvPr/>
        </p:nvSpPr>
        <p:spPr>
          <a:xfrm>
            <a:off x="7686160" y="1260151"/>
            <a:ext cx="2505383" cy="353943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50" b="1" dirty="0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METRANS d.o.o.</a:t>
            </a:r>
          </a:p>
          <a:p>
            <a:pPr algn="ctr"/>
            <a:r>
              <a:rPr lang="en-US" sz="850" dirty="0">
                <a:solidFill>
                  <a:srgbClr val="8F8F8F"/>
                </a:solidFill>
                <a:latin typeface="Arial" charset="0"/>
                <a:ea typeface="Arial" charset="0"/>
                <a:cs typeface="Arial" charset="0"/>
              </a:rPr>
              <a:t>Croatia</a:t>
            </a:r>
          </a:p>
        </p:txBody>
      </p:sp>
      <p:sp>
        <p:nvSpPr>
          <p:cNvPr id="198" name="TextBox 85">
            <a:extLst>
              <a:ext uri="{FF2B5EF4-FFF2-40B4-BE49-F238E27FC236}">
                <a16:creationId xmlns:a16="http://schemas.microsoft.com/office/drawing/2014/main" id="{CE787E19-4496-796C-36C3-DD7B1F2626DC}"/>
              </a:ext>
            </a:extLst>
          </p:cNvPr>
          <p:cNvSpPr txBox="1"/>
          <p:nvPr/>
        </p:nvSpPr>
        <p:spPr>
          <a:xfrm>
            <a:off x="7707286" y="1734700"/>
            <a:ext cx="2505383" cy="353943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50" b="1" dirty="0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METRANS ADRIA d.o.o.</a:t>
            </a:r>
          </a:p>
          <a:p>
            <a:pPr algn="ctr"/>
            <a:r>
              <a:rPr lang="en-US" sz="850" dirty="0">
                <a:solidFill>
                  <a:srgbClr val="8F8F8F"/>
                </a:solidFill>
                <a:latin typeface="Arial" charset="0"/>
                <a:ea typeface="Arial" charset="0"/>
                <a:cs typeface="Arial" charset="0"/>
              </a:rPr>
              <a:t>Slovenia</a:t>
            </a:r>
          </a:p>
        </p:txBody>
      </p:sp>
      <p:sp>
        <p:nvSpPr>
          <p:cNvPr id="199" name="TextBox 86">
            <a:extLst>
              <a:ext uri="{FF2B5EF4-FFF2-40B4-BE49-F238E27FC236}">
                <a16:creationId xmlns:a16="http://schemas.microsoft.com/office/drawing/2014/main" id="{52B5164C-3D59-F030-DAF9-474159022223}"/>
              </a:ext>
            </a:extLst>
          </p:cNvPr>
          <p:cNvSpPr txBox="1"/>
          <p:nvPr/>
        </p:nvSpPr>
        <p:spPr>
          <a:xfrm>
            <a:off x="7691919" y="2262521"/>
            <a:ext cx="2505383" cy="353943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50" b="1" dirty="0" err="1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UniverTrans</a:t>
            </a:r>
            <a:r>
              <a:rPr lang="en-US" sz="850" b="1" dirty="0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850" b="1" dirty="0" err="1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Kft</a:t>
            </a:r>
            <a:r>
              <a:rPr lang="en-US" sz="850" b="1" dirty="0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850" dirty="0">
                <a:solidFill>
                  <a:srgbClr val="8F8F8F"/>
                </a:solidFill>
                <a:latin typeface="Arial" charset="0"/>
                <a:ea typeface="Arial" charset="0"/>
                <a:cs typeface="Arial" charset="0"/>
              </a:rPr>
              <a:t>Hungary</a:t>
            </a:r>
          </a:p>
        </p:txBody>
      </p:sp>
      <p:sp>
        <p:nvSpPr>
          <p:cNvPr id="200" name="TextBox 87">
            <a:extLst>
              <a:ext uri="{FF2B5EF4-FFF2-40B4-BE49-F238E27FC236}">
                <a16:creationId xmlns:a16="http://schemas.microsoft.com/office/drawing/2014/main" id="{1D123E98-3FE9-4B10-AD0A-01FA6ABC8D9B}"/>
              </a:ext>
            </a:extLst>
          </p:cNvPr>
          <p:cNvSpPr txBox="1"/>
          <p:nvPr/>
        </p:nvSpPr>
        <p:spPr>
          <a:xfrm>
            <a:off x="7686160" y="2778673"/>
            <a:ext cx="2505383" cy="353943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50" b="1" dirty="0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TIP Žilina, </a:t>
            </a:r>
            <a:r>
              <a:rPr lang="en-US" sz="850" b="1" dirty="0" err="1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s.r.o.</a:t>
            </a:r>
            <a:endParaRPr lang="en-US" sz="850" b="1" dirty="0">
              <a:solidFill>
                <a:srgbClr val="002269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850" dirty="0">
                <a:solidFill>
                  <a:srgbClr val="8F8F8F"/>
                </a:solidFill>
                <a:latin typeface="Arial" charset="0"/>
                <a:ea typeface="Arial" charset="0"/>
                <a:cs typeface="Arial" charset="0"/>
              </a:rPr>
              <a:t>Slovakia</a:t>
            </a:r>
          </a:p>
        </p:txBody>
      </p:sp>
      <p:sp>
        <p:nvSpPr>
          <p:cNvPr id="201" name="TextBox 88">
            <a:extLst>
              <a:ext uri="{FF2B5EF4-FFF2-40B4-BE49-F238E27FC236}">
                <a16:creationId xmlns:a16="http://schemas.microsoft.com/office/drawing/2014/main" id="{A284B7B0-69C0-DF10-3989-5C659A24C28A}"/>
              </a:ext>
            </a:extLst>
          </p:cNvPr>
          <p:cNvSpPr txBox="1"/>
          <p:nvPr/>
        </p:nvSpPr>
        <p:spPr>
          <a:xfrm>
            <a:off x="557708" y="4189327"/>
            <a:ext cx="2468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9F9F9"/>
                </a:solidFill>
                <a:latin typeface="Arial" charset="0"/>
                <a:ea typeface="Arial" charset="0"/>
                <a:cs typeface="Arial" charset="0"/>
              </a:rPr>
              <a:t>METRANS, </a:t>
            </a:r>
            <a:r>
              <a:rPr lang="en-US" sz="1200" b="1" dirty="0" err="1">
                <a:solidFill>
                  <a:srgbClr val="F9F9F9"/>
                </a:solidFill>
                <a:latin typeface="Arial" charset="0"/>
                <a:ea typeface="Arial" charset="0"/>
                <a:cs typeface="Arial" charset="0"/>
              </a:rPr>
              <a:t>a.s.</a:t>
            </a:r>
            <a:endParaRPr lang="en-US" sz="1200" b="1" dirty="0">
              <a:solidFill>
                <a:srgbClr val="F9F9F9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1200" dirty="0">
                <a:solidFill>
                  <a:srgbClr val="F9F9F9"/>
                </a:solidFill>
                <a:latin typeface="Arial" charset="0"/>
                <a:ea typeface="Arial" charset="0"/>
                <a:cs typeface="Arial" charset="0"/>
              </a:rPr>
              <a:t>Prague, Czech Republic</a:t>
            </a:r>
          </a:p>
        </p:txBody>
      </p:sp>
      <p:cxnSp>
        <p:nvCxnSpPr>
          <p:cNvPr id="202" name="Straight Arrow Connector 105">
            <a:extLst>
              <a:ext uri="{FF2B5EF4-FFF2-40B4-BE49-F238E27FC236}">
                <a16:creationId xmlns:a16="http://schemas.microsoft.com/office/drawing/2014/main" id="{11717BEF-F9EA-DFFA-549B-D4E79AE091E8}"/>
              </a:ext>
            </a:extLst>
          </p:cNvPr>
          <p:cNvCxnSpPr>
            <a:cxnSpLocks/>
          </p:cNvCxnSpPr>
          <p:nvPr/>
        </p:nvCxnSpPr>
        <p:spPr>
          <a:xfrm>
            <a:off x="7403100" y="1429584"/>
            <a:ext cx="254000" cy="0"/>
          </a:xfrm>
          <a:prstGeom prst="straightConnector1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Arrow Connector 107">
            <a:extLst>
              <a:ext uri="{FF2B5EF4-FFF2-40B4-BE49-F238E27FC236}">
                <a16:creationId xmlns:a16="http://schemas.microsoft.com/office/drawing/2014/main" id="{9BFA4490-BAB5-F077-7694-C3718F16C23A}"/>
              </a:ext>
            </a:extLst>
          </p:cNvPr>
          <p:cNvCxnSpPr>
            <a:cxnSpLocks/>
          </p:cNvCxnSpPr>
          <p:nvPr/>
        </p:nvCxnSpPr>
        <p:spPr>
          <a:xfrm>
            <a:off x="7144504" y="334066"/>
            <a:ext cx="510847" cy="0"/>
          </a:xfrm>
          <a:prstGeom prst="straightConnector1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Arrow Connector 108">
            <a:extLst>
              <a:ext uri="{FF2B5EF4-FFF2-40B4-BE49-F238E27FC236}">
                <a16:creationId xmlns:a16="http://schemas.microsoft.com/office/drawing/2014/main" id="{6384EB44-26E4-9ABA-20E8-9A712E9D76BF}"/>
              </a:ext>
            </a:extLst>
          </p:cNvPr>
          <p:cNvCxnSpPr>
            <a:cxnSpLocks/>
          </p:cNvCxnSpPr>
          <p:nvPr/>
        </p:nvCxnSpPr>
        <p:spPr>
          <a:xfrm>
            <a:off x="7409829" y="332257"/>
            <a:ext cx="0" cy="2610024"/>
          </a:xfrm>
          <a:prstGeom prst="straightConnector1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Arrow Connector 118">
            <a:extLst>
              <a:ext uri="{FF2B5EF4-FFF2-40B4-BE49-F238E27FC236}">
                <a16:creationId xmlns:a16="http://schemas.microsoft.com/office/drawing/2014/main" id="{3F9F9267-2BF1-1F50-A651-241D10946777}"/>
              </a:ext>
            </a:extLst>
          </p:cNvPr>
          <p:cNvCxnSpPr>
            <a:cxnSpLocks/>
          </p:cNvCxnSpPr>
          <p:nvPr/>
        </p:nvCxnSpPr>
        <p:spPr>
          <a:xfrm>
            <a:off x="7405117" y="890816"/>
            <a:ext cx="246989" cy="0"/>
          </a:xfrm>
          <a:prstGeom prst="straightConnector1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Arrow Connector 123">
            <a:extLst>
              <a:ext uri="{FF2B5EF4-FFF2-40B4-BE49-F238E27FC236}">
                <a16:creationId xmlns:a16="http://schemas.microsoft.com/office/drawing/2014/main" id="{B2515C9E-F6EA-439B-5B16-312099ADF07D}"/>
              </a:ext>
            </a:extLst>
          </p:cNvPr>
          <p:cNvCxnSpPr>
            <a:cxnSpLocks/>
          </p:cNvCxnSpPr>
          <p:nvPr/>
        </p:nvCxnSpPr>
        <p:spPr>
          <a:xfrm>
            <a:off x="7407650" y="1936880"/>
            <a:ext cx="238125" cy="0"/>
          </a:xfrm>
          <a:prstGeom prst="straightConnector1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Arrow Connector 124">
            <a:extLst>
              <a:ext uri="{FF2B5EF4-FFF2-40B4-BE49-F238E27FC236}">
                <a16:creationId xmlns:a16="http://schemas.microsoft.com/office/drawing/2014/main" id="{27A055DB-03E7-7897-6DDB-46252ED47108}"/>
              </a:ext>
            </a:extLst>
          </p:cNvPr>
          <p:cNvCxnSpPr>
            <a:cxnSpLocks/>
          </p:cNvCxnSpPr>
          <p:nvPr/>
        </p:nvCxnSpPr>
        <p:spPr>
          <a:xfrm>
            <a:off x="7415270" y="2442528"/>
            <a:ext cx="243205" cy="0"/>
          </a:xfrm>
          <a:prstGeom prst="straightConnector1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Arrow Connector 125">
            <a:extLst>
              <a:ext uri="{FF2B5EF4-FFF2-40B4-BE49-F238E27FC236}">
                <a16:creationId xmlns:a16="http://schemas.microsoft.com/office/drawing/2014/main" id="{51BCF327-31EE-7BFA-0F6F-E5B759BE9DFA}"/>
              </a:ext>
            </a:extLst>
          </p:cNvPr>
          <p:cNvCxnSpPr>
            <a:cxnSpLocks/>
          </p:cNvCxnSpPr>
          <p:nvPr/>
        </p:nvCxnSpPr>
        <p:spPr>
          <a:xfrm>
            <a:off x="7404370" y="2942281"/>
            <a:ext cx="262203" cy="0"/>
          </a:xfrm>
          <a:prstGeom prst="straightConnector1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Arrow Connector 56">
            <a:extLst>
              <a:ext uri="{FF2B5EF4-FFF2-40B4-BE49-F238E27FC236}">
                <a16:creationId xmlns:a16="http://schemas.microsoft.com/office/drawing/2014/main" id="{48E59FE3-C83F-3542-D1A5-CC0D70857E9E}"/>
              </a:ext>
            </a:extLst>
          </p:cNvPr>
          <p:cNvCxnSpPr>
            <a:cxnSpLocks/>
          </p:cNvCxnSpPr>
          <p:nvPr/>
        </p:nvCxnSpPr>
        <p:spPr>
          <a:xfrm>
            <a:off x="3246627" y="4407642"/>
            <a:ext cx="614462" cy="0"/>
          </a:xfrm>
          <a:prstGeom prst="straightConnector1">
            <a:avLst/>
          </a:prstGeom>
          <a:ln w="12700">
            <a:solidFill>
              <a:srgbClr val="BE0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Arrow Connector 108">
            <a:extLst>
              <a:ext uri="{FF2B5EF4-FFF2-40B4-BE49-F238E27FC236}">
                <a16:creationId xmlns:a16="http://schemas.microsoft.com/office/drawing/2014/main" id="{05C1BDD6-DD15-52E9-6A64-A6E820E88518}"/>
              </a:ext>
            </a:extLst>
          </p:cNvPr>
          <p:cNvCxnSpPr>
            <a:cxnSpLocks/>
          </p:cNvCxnSpPr>
          <p:nvPr/>
        </p:nvCxnSpPr>
        <p:spPr>
          <a:xfrm>
            <a:off x="7421620" y="5755448"/>
            <a:ext cx="0" cy="617674"/>
          </a:xfrm>
          <a:prstGeom prst="straightConnector1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Arrow Connector 124">
            <a:extLst>
              <a:ext uri="{FF2B5EF4-FFF2-40B4-BE49-F238E27FC236}">
                <a16:creationId xmlns:a16="http://schemas.microsoft.com/office/drawing/2014/main" id="{1C4AB59E-A8C8-D31B-817E-92211A2A4979}"/>
              </a:ext>
            </a:extLst>
          </p:cNvPr>
          <p:cNvCxnSpPr>
            <a:cxnSpLocks/>
          </p:cNvCxnSpPr>
          <p:nvPr/>
        </p:nvCxnSpPr>
        <p:spPr>
          <a:xfrm>
            <a:off x="7416715" y="5759258"/>
            <a:ext cx="291459" cy="0"/>
          </a:xfrm>
          <a:prstGeom prst="straightConnector1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2" name="TextBox 87">
            <a:extLst>
              <a:ext uri="{FF2B5EF4-FFF2-40B4-BE49-F238E27FC236}">
                <a16:creationId xmlns:a16="http://schemas.microsoft.com/office/drawing/2014/main" id="{DA16E71B-81B5-EBA9-3505-E174CF471F63}"/>
              </a:ext>
            </a:extLst>
          </p:cNvPr>
          <p:cNvSpPr txBox="1"/>
          <p:nvPr/>
        </p:nvSpPr>
        <p:spPr>
          <a:xfrm>
            <a:off x="7676255" y="5585759"/>
            <a:ext cx="300510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ADRIA RAIL Operator d.o.o.</a:t>
            </a:r>
            <a:endParaRPr lang="sk-SK" sz="8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sk-SK" sz="85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Rijeka</a:t>
            </a:r>
            <a:endParaRPr lang="en-US" sz="85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3" name="TextBox 87">
            <a:extLst>
              <a:ext uri="{FF2B5EF4-FFF2-40B4-BE49-F238E27FC236}">
                <a16:creationId xmlns:a16="http://schemas.microsoft.com/office/drawing/2014/main" id="{632FCF18-711D-FA95-7C82-9B3C24306D54}"/>
              </a:ext>
            </a:extLst>
          </p:cNvPr>
          <p:cNvSpPr txBox="1"/>
          <p:nvPr/>
        </p:nvSpPr>
        <p:spPr>
          <a:xfrm>
            <a:off x="7683738" y="6150196"/>
            <a:ext cx="3005105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DRUŠTVO ZA INTERMODALNI PREVOZ I USLUGE ADRIA RAIL DOO INDIJA</a:t>
            </a:r>
          </a:p>
          <a:p>
            <a:pPr algn="ctr"/>
            <a:r>
              <a:rPr lang="sk-SK" sz="85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Indija</a:t>
            </a:r>
            <a:endParaRPr lang="en-US" sz="85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214" name="Skupina 213">
            <a:extLst>
              <a:ext uri="{FF2B5EF4-FFF2-40B4-BE49-F238E27FC236}">
                <a16:creationId xmlns:a16="http://schemas.microsoft.com/office/drawing/2014/main" id="{91A96499-9FA0-C1F0-EC59-665CBF7B1AB2}"/>
              </a:ext>
            </a:extLst>
          </p:cNvPr>
          <p:cNvGrpSpPr/>
          <p:nvPr/>
        </p:nvGrpSpPr>
        <p:grpSpPr>
          <a:xfrm>
            <a:off x="3855485" y="186843"/>
            <a:ext cx="3290735" cy="353943"/>
            <a:chOff x="3933369" y="156363"/>
            <a:chExt cx="3290735" cy="353943"/>
          </a:xfrm>
        </p:grpSpPr>
        <p:sp>
          <p:nvSpPr>
            <p:cNvPr id="215" name="Rounded Rectangle 1">
              <a:extLst>
                <a:ext uri="{FF2B5EF4-FFF2-40B4-BE49-F238E27FC236}">
                  <a16:creationId xmlns:a16="http://schemas.microsoft.com/office/drawing/2014/main" id="{766AE681-1E71-074D-D40D-E1949973C98A}"/>
                </a:ext>
              </a:extLst>
            </p:cNvPr>
            <p:cNvSpPr/>
            <p:nvPr/>
          </p:nvSpPr>
          <p:spPr>
            <a:xfrm>
              <a:off x="4212255" y="163983"/>
              <a:ext cx="3011849" cy="305283"/>
            </a:xfrm>
            <a:prstGeom prst="roundRect">
              <a:avLst/>
            </a:prstGeom>
            <a:noFill/>
            <a:ln w="12700"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50"/>
            </a:p>
          </p:txBody>
        </p:sp>
        <p:sp>
          <p:nvSpPr>
            <p:cNvPr id="216" name="TextBox 57">
              <a:extLst>
                <a:ext uri="{FF2B5EF4-FFF2-40B4-BE49-F238E27FC236}">
                  <a16:creationId xmlns:a16="http://schemas.microsoft.com/office/drawing/2014/main" id="{3B432C2F-F351-94F0-7911-8AD3436D689E}"/>
                </a:ext>
              </a:extLst>
            </p:cNvPr>
            <p:cNvSpPr txBox="1"/>
            <p:nvPr/>
          </p:nvSpPr>
          <p:spPr>
            <a:xfrm>
              <a:off x="4323952" y="156363"/>
              <a:ext cx="2769799" cy="35394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METRANS /</a:t>
              </a:r>
              <a:r>
                <a:rPr lang="en-US" sz="850" b="1" dirty="0" err="1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Danubia</a:t>
              </a:r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/, </a:t>
              </a:r>
              <a:r>
                <a:rPr lang="en-US" sz="850" b="1" dirty="0" err="1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a.s</a:t>
              </a:r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.</a:t>
              </a:r>
            </a:p>
            <a:p>
              <a:pPr algn="ctr"/>
              <a:r>
                <a:rPr lang="en-US" sz="850" dirty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Slovakia</a:t>
              </a:r>
            </a:p>
          </p:txBody>
        </p:sp>
        <p:cxnSp>
          <p:nvCxnSpPr>
            <p:cNvPr id="217" name="Straight Arrow Connector 96">
              <a:extLst>
                <a:ext uri="{FF2B5EF4-FFF2-40B4-BE49-F238E27FC236}">
                  <a16:creationId xmlns:a16="http://schemas.microsoft.com/office/drawing/2014/main" id="{C116945C-1D78-4508-F31C-5AD691E822FA}"/>
                </a:ext>
              </a:extLst>
            </p:cNvPr>
            <p:cNvCxnSpPr>
              <a:cxnSpLocks/>
            </p:cNvCxnSpPr>
            <p:nvPr/>
          </p:nvCxnSpPr>
          <p:spPr>
            <a:xfrm>
              <a:off x="3933369" y="318254"/>
              <a:ext cx="277249" cy="0"/>
            </a:xfrm>
            <a:prstGeom prst="straightConnector1">
              <a:avLst/>
            </a:prstGeom>
            <a:ln w="12700">
              <a:solidFill>
                <a:srgbClr val="BE07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8" name="Ovál 217">
              <a:extLst>
                <a:ext uri="{FF2B5EF4-FFF2-40B4-BE49-F238E27FC236}">
                  <a16:creationId xmlns:a16="http://schemas.microsoft.com/office/drawing/2014/main" id="{5FF3DF25-FD2D-DDC1-0046-2214BD1F7050}"/>
                </a:ext>
              </a:extLst>
            </p:cNvPr>
            <p:cNvSpPr/>
            <p:nvPr/>
          </p:nvSpPr>
          <p:spPr>
            <a:xfrm>
              <a:off x="4170463" y="281871"/>
              <a:ext cx="76200" cy="71593"/>
            </a:xfrm>
            <a:prstGeom prst="ellipse">
              <a:avLst/>
            </a:prstGeom>
            <a:solidFill>
              <a:srgbClr val="C204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grpSp>
        <p:nvGrpSpPr>
          <p:cNvPr id="219" name="Skupina 218">
            <a:extLst>
              <a:ext uri="{FF2B5EF4-FFF2-40B4-BE49-F238E27FC236}">
                <a16:creationId xmlns:a16="http://schemas.microsoft.com/office/drawing/2014/main" id="{3E46F9F6-A71A-B425-77B0-89ABE7813657}"/>
              </a:ext>
            </a:extLst>
          </p:cNvPr>
          <p:cNvGrpSpPr/>
          <p:nvPr/>
        </p:nvGrpSpPr>
        <p:grpSpPr>
          <a:xfrm>
            <a:off x="3857263" y="631385"/>
            <a:ext cx="3293722" cy="353943"/>
            <a:chOff x="3930382" y="597195"/>
            <a:chExt cx="3293722" cy="353943"/>
          </a:xfrm>
        </p:grpSpPr>
        <p:sp>
          <p:nvSpPr>
            <p:cNvPr id="220" name="TextBox 75">
              <a:extLst>
                <a:ext uri="{FF2B5EF4-FFF2-40B4-BE49-F238E27FC236}">
                  <a16:creationId xmlns:a16="http://schemas.microsoft.com/office/drawing/2014/main" id="{3BAAA52D-49AD-E3DF-F7DA-23D9D67AC34C}"/>
                </a:ext>
              </a:extLst>
            </p:cNvPr>
            <p:cNvSpPr txBox="1"/>
            <p:nvPr/>
          </p:nvSpPr>
          <p:spPr>
            <a:xfrm>
              <a:off x="4206300" y="597195"/>
              <a:ext cx="3005105" cy="35394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METRANS /</a:t>
              </a:r>
              <a:r>
                <a:rPr lang="en-US" sz="850" b="1" dirty="0" err="1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Danubia</a:t>
              </a:r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/ </a:t>
              </a:r>
              <a:r>
                <a:rPr lang="en-US" sz="850" b="1" dirty="0" err="1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Krems</a:t>
              </a:r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 GmbH</a:t>
              </a:r>
            </a:p>
            <a:p>
              <a:pPr algn="ctr"/>
              <a:r>
                <a:rPr lang="en-US" sz="850" dirty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Austria</a:t>
              </a:r>
            </a:p>
          </p:txBody>
        </p:sp>
        <p:cxnSp>
          <p:nvCxnSpPr>
            <p:cNvPr id="221" name="Straight Arrow Connector 95">
              <a:extLst>
                <a:ext uri="{FF2B5EF4-FFF2-40B4-BE49-F238E27FC236}">
                  <a16:creationId xmlns:a16="http://schemas.microsoft.com/office/drawing/2014/main" id="{5E13ED5E-E1B2-2F35-E915-8025F7E7DECD}"/>
                </a:ext>
              </a:extLst>
            </p:cNvPr>
            <p:cNvCxnSpPr>
              <a:cxnSpLocks/>
            </p:cNvCxnSpPr>
            <p:nvPr/>
          </p:nvCxnSpPr>
          <p:spPr>
            <a:xfrm>
              <a:off x="3930382" y="765968"/>
              <a:ext cx="285343" cy="0"/>
            </a:xfrm>
            <a:prstGeom prst="straightConnector1">
              <a:avLst/>
            </a:prstGeom>
            <a:ln w="12700">
              <a:solidFill>
                <a:srgbClr val="BE07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2" name="Rounded Rectangle 1">
              <a:extLst>
                <a:ext uri="{FF2B5EF4-FFF2-40B4-BE49-F238E27FC236}">
                  <a16:creationId xmlns:a16="http://schemas.microsoft.com/office/drawing/2014/main" id="{A0B26EA6-4779-C3A8-E6F2-D56F8A26AC4F}"/>
                </a:ext>
              </a:extLst>
            </p:cNvPr>
            <p:cNvSpPr/>
            <p:nvPr/>
          </p:nvSpPr>
          <p:spPr>
            <a:xfrm>
              <a:off x="4212255" y="603505"/>
              <a:ext cx="3011849" cy="305283"/>
            </a:xfrm>
            <a:prstGeom prst="roundRect">
              <a:avLst/>
            </a:prstGeom>
            <a:noFill/>
            <a:ln w="12700"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50"/>
            </a:p>
          </p:txBody>
        </p:sp>
        <p:sp>
          <p:nvSpPr>
            <p:cNvPr id="223" name="Ovál 222">
              <a:extLst>
                <a:ext uri="{FF2B5EF4-FFF2-40B4-BE49-F238E27FC236}">
                  <a16:creationId xmlns:a16="http://schemas.microsoft.com/office/drawing/2014/main" id="{DC53AA98-3FB3-19E3-582C-7391FCDE0608}"/>
                </a:ext>
              </a:extLst>
            </p:cNvPr>
            <p:cNvSpPr/>
            <p:nvPr/>
          </p:nvSpPr>
          <p:spPr>
            <a:xfrm>
              <a:off x="4170463" y="729542"/>
              <a:ext cx="76200" cy="71593"/>
            </a:xfrm>
            <a:prstGeom prst="ellipse">
              <a:avLst/>
            </a:prstGeom>
            <a:solidFill>
              <a:srgbClr val="C204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grpSp>
        <p:nvGrpSpPr>
          <p:cNvPr id="224" name="Skupina 223">
            <a:extLst>
              <a:ext uri="{FF2B5EF4-FFF2-40B4-BE49-F238E27FC236}">
                <a16:creationId xmlns:a16="http://schemas.microsoft.com/office/drawing/2014/main" id="{E6584D1D-4714-7029-61BB-6984E17222B4}"/>
              </a:ext>
            </a:extLst>
          </p:cNvPr>
          <p:cNvGrpSpPr/>
          <p:nvPr/>
        </p:nvGrpSpPr>
        <p:grpSpPr>
          <a:xfrm>
            <a:off x="3857263" y="1037827"/>
            <a:ext cx="3277696" cy="353943"/>
            <a:chOff x="3931791" y="1039195"/>
            <a:chExt cx="3277696" cy="353943"/>
          </a:xfrm>
        </p:grpSpPr>
        <p:sp>
          <p:nvSpPr>
            <p:cNvPr id="225" name="TextBox 76">
              <a:extLst>
                <a:ext uri="{FF2B5EF4-FFF2-40B4-BE49-F238E27FC236}">
                  <a16:creationId xmlns:a16="http://schemas.microsoft.com/office/drawing/2014/main" id="{54876F6B-6A61-64B7-36C3-BA9C7D2B403C}"/>
                </a:ext>
              </a:extLst>
            </p:cNvPr>
            <p:cNvSpPr txBox="1"/>
            <p:nvPr/>
          </p:nvSpPr>
          <p:spPr>
            <a:xfrm>
              <a:off x="4204382" y="1039195"/>
              <a:ext cx="3005105" cy="35394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METRANS </a:t>
              </a:r>
              <a:r>
                <a:rPr lang="en-US" sz="850" b="1" dirty="0" err="1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Railprofi</a:t>
              </a:r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 Austria GmbH</a:t>
              </a:r>
            </a:p>
            <a:p>
              <a:pPr algn="ctr"/>
              <a:r>
                <a:rPr lang="en-US" sz="850" dirty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Austria</a:t>
              </a:r>
            </a:p>
          </p:txBody>
        </p:sp>
        <p:cxnSp>
          <p:nvCxnSpPr>
            <p:cNvPr id="226" name="Straight Arrow Connector 95">
              <a:extLst>
                <a:ext uri="{FF2B5EF4-FFF2-40B4-BE49-F238E27FC236}">
                  <a16:creationId xmlns:a16="http://schemas.microsoft.com/office/drawing/2014/main" id="{D5ECF1F2-6222-661F-FA1B-21EF3888A973}"/>
                </a:ext>
              </a:extLst>
            </p:cNvPr>
            <p:cNvCxnSpPr>
              <a:cxnSpLocks/>
            </p:cNvCxnSpPr>
            <p:nvPr/>
          </p:nvCxnSpPr>
          <p:spPr>
            <a:xfrm>
              <a:off x="3931791" y="1189142"/>
              <a:ext cx="277237" cy="0"/>
            </a:xfrm>
            <a:prstGeom prst="straightConnector1">
              <a:avLst/>
            </a:prstGeom>
            <a:ln w="12700">
              <a:solidFill>
                <a:srgbClr val="BE07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7" name="Rounded Rectangle 1">
              <a:extLst>
                <a:ext uri="{FF2B5EF4-FFF2-40B4-BE49-F238E27FC236}">
                  <a16:creationId xmlns:a16="http://schemas.microsoft.com/office/drawing/2014/main" id="{7028C671-2FA7-F7F8-6C75-32C7A257D703}"/>
                </a:ext>
              </a:extLst>
            </p:cNvPr>
            <p:cNvSpPr/>
            <p:nvPr/>
          </p:nvSpPr>
          <p:spPr>
            <a:xfrm>
              <a:off x="4197316" y="1052079"/>
              <a:ext cx="3011849" cy="305283"/>
            </a:xfrm>
            <a:prstGeom prst="roundRect">
              <a:avLst/>
            </a:prstGeom>
            <a:noFill/>
            <a:ln w="12700"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50"/>
            </a:p>
          </p:txBody>
        </p:sp>
        <p:sp>
          <p:nvSpPr>
            <p:cNvPr id="228" name="Ovál 227">
              <a:extLst>
                <a:ext uri="{FF2B5EF4-FFF2-40B4-BE49-F238E27FC236}">
                  <a16:creationId xmlns:a16="http://schemas.microsoft.com/office/drawing/2014/main" id="{FE0FF9DF-DF0D-8882-D6EF-797E729630C2}"/>
                </a:ext>
              </a:extLst>
            </p:cNvPr>
            <p:cNvSpPr/>
            <p:nvPr/>
          </p:nvSpPr>
          <p:spPr>
            <a:xfrm>
              <a:off x="4165463" y="1152131"/>
              <a:ext cx="76200" cy="71593"/>
            </a:xfrm>
            <a:prstGeom prst="ellipse">
              <a:avLst/>
            </a:prstGeom>
            <a:solidFill>
              <a:srgbClr val="C204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grpSp>
        <p:nvGrpSpPr>
          <p:cNvPr id="229" name="Skupina 228">
            <a:extLst>
              <a:ext uri="{FF2B5EF4-FFF2-40B4-BE49-F238E27FC236}">
                <a16:creationId xmlns:a16="http://schemas.microsoft.com/office/drawing/2014/main" id="{4B398065-D6CA-2F26-5E2F-65B35C99F9E2}"/>
              </a:ext>
            </a:extLst>
          </p:cNvPr>
          <p:cNvGrpSpPr/>
          <p:nvPr/>
        </p:nvGrpSpPr>
        <p:grpSpPr>
          <a:xfrm>
            <a:off x="3857263" y="1444269"/>
            <a:ext cx="3306195" cy="353943"/>
            <a:chOff x="3930382" y="1481775"/>
            <a:chExt cx="3306195" cy="353943"/>
          </a:xfrm>
        </p:grpSpPr>
        <p:sp>
          <p:nvSpPr>
            <p:cNvPr id="230" name="TextBox 77">
              <a:extLst>
                <a:ext uri="{FF2B5EF4-FFF2-40B4-BE49-F238E27FC236}">
                  <a16:creationId xmlns:a16="http://schemas.microsoft.com/office/drawing/2014/main" id="{DE1435AB-C08F-FFC8-56A7-98EBDC207F63}"/>
                </a:ext>
              </a:extLst>
            </p:cNvPr>
            <p:cNvSpPr txBox="1"/>
            <p:nvPr/>
          </p:nvSpPr>
          <p:spPr>
            <a:xfrm>
              <a:off x="4231472" y="1481775"/>
              <a:ext cx="3005105" cy="35394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METRANS DYKO Rail Repair Shop, </a:t>
              </a:r>
              <a:r>
                <a:rPr lang="en-US" sz="850" b="1" dirty="0" err="1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s.r.o</a:t>
              </a:r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.</a:t>
              </a:r>
            </a:p>
            <a:p>
              <a:pPr algn="ctr"/>
              <a:r>
                <a:rPr lang="en-US" sz="850" dirty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Czech Republic</a:t>
              </a:r>
            </a:p>
          </p:txBody>
        </p:sp>
        <p:cxnSp>
          <p:nvCxnSpPr>
            <p:cNvPr id="231" name="Straight Arrow Connector 94">
              <a:extLst>
                <a:ext uri="{FF2B5EF4-FFF2-40B4-BE49-F238E27FC236}">
                  <a16:creationId xmlns:a16="http://schemas.microsoft.com/office/drawing/2014/main" id="{5C24668D-0783-18C6-A6AF-B408A9B93B9F}"/>
                </a:ext>
              </a:extLst>
            </p:cNvPr>
            <p:cNvCxnSpPr>
              <a:cxnSpLocks/>
            </p:cNvCxnSpPr>
            <p:nvPr/>
          </p:nvCxnSpPr>
          <p:spPr>
            <a:xfrm>
              <a:off x="3930382" y="1667584"/>
              <a:ext cx="285343" cy="0"/>
            </a:xfrm>
            <a:prstGeom prst="straightConnector1">
              <a:avLst/>
            </a:prstGeom>
            <a:ln w="12700">
              <a:solidFill>
                <a:srgbClr val="BE07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2" name="Rounded Rectangle 1">
              <a:extLst>
                <a:ext uri="{FF2B5EF4-FFF2-40B4-BE49-F238E27FC236}">
                  <a16:creationId xmlns:a16="http://schemas.microsoft.com/office/drawing/2014/main" id="{AA20B2B8-1F2B-06EE-4528-D3D673655EF3}"/>
                </a:ext>
              </a:extLst>
            </p:cNvPr>
            <p:cNvSpPr/>
            <p:nvPr/>
          </p:nvSpPr>
          <p:spPr>
            <a:xfrm>
              <a:off x="4206300" y="1510255"/>
              <a:ext cx="3011849" cy="305283"/>
            </a:xfrm>
            <a:prstGeom prst="roundRect">
              <a:avLst/>
            </a:prstGeom>
            <a:noFill/>
            <a:ln w="12700"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50"/>
            </a:p>
          </p:txBody>
        </p:sp>
        <p:sp>
          <p:nvSpPr>
            <p:cNvPr id="233" name="Ovál 232">
              <a:extLst>
                <a:ext uri="{FF2B5EF4-FFF2-40B4-BE49-F238E27FC236}">
                  <a16:creationId xmlns:a16="http://schemas.microsoft.com/office/drawing/2014/main" id="{C72ABE49-8924-F3C4-4D02-97357DB06EAC}"/>
                </a:ext>
              </a:extLst>
            </p:cNvPr>
            <p:cNvSpPr/>
            <p:nvPr/>
          </p:nvSpPr>
          <p:spPr>
            <a:xfrm>
              <a:off x="4164697" y="1632896"/>
              <a:ext cx="76200" cy="71593"/>
            </a:xfrm>
            <a:prstGeom prst="ellipse">
              <a:avLst/>
            </a:prstGeom>
            <a:solidFill>
              <a:srgbClr val="C204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grpSp>
        <p:nvGrpSpPr>
          <p:cNvPr id="234" name="Skupina 233">
            <a:extLst>
              <a:ext uri="{FF2B5EF4-FFF2-40B4-BE49-F238E27FC236}">
                <a16:creationId xmlns:a16="http://schemas.microsoft.com/office/drawing/2014/main" id="{F68F5302-0F3E-490F-1BF8-E17598FF5E15}"/>
              </a:ext>
            </a:extLst>
          </p:cNvPr>
          <p:cNvGrpSpPr/>
          <p:nvPr/>
        </p:nvGrpSpPr>
        <p:grpSpPr>
          <a:xfrm>
            <a:off x="3857263" y="1858331"/>
            <a:ext cx="3336211" cy="353943"/>
            <a:chOff x="3928849" y="1930700"/>
            <a:chExt cx="3336211" cy="353943"/>
          </a:xfrm>
        </p:grpSpPr>
        <p:sp>
          <p:nvSpPr>
            <p:cNvPr id="235" name="TextBox 78">
              <a:extLst>
                <a:ext uri="{FF2B5EF4-FFF2-40B4-BE49-F238E27FC236}">
                  <a16:creationId xmlns:a16="http://schemas.microsoft.com/office/drawing/2014/main" id="{89033C58-5D33-B26B-C72E-9CC0B0906EC1}"/>
                </a:ext>
              </a:extLst>
            </p:cNvPr>
            <p:cNvSpPr txBox="1"/>
            <p:nvPr/>
          </p:nvSpPr>
          <p:spPr>
            <a:xfrm>
              <a:off x="4259955" y="1930700"/>
              <a:ext cx="3005105" cy="35394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METRANS Rail, </a:t>
              </a:r>
              <a:r>
                <a:rPr lang="en-US" sz="850" b="1" dirty="0" err="1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s.r.o</a:t>
              </a:r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.</a:t>
              </a:r>
            </a:p>
            <a:p>
              <a:pPr algn="ctr"/>
              <a:r>
                <a:rPr lang="en-US" sz="850" dirty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Czech Republic</a:t>
              </a:r>
            </a:p>
          </p:txBody>
        </p:sp>
        <p:cxnSp>
          <p:nvCxnSpPr>
            <p:cNvPr id="236" name="Straight Arrow Connector 94">
              <a:extLst>
                <a:ext uri="{FF2B5EF4-FFF2-40B4-BE49-F238E27FC236}">
                  <a16:creationId xmlns:a16="http://schemas.microsoft.com/office/drawing/2014/main" id="{4F440347-C8F7-D27E-0127-7CF3CCEBF4E9}"/>
                </a:ext>
              </a:extLst>
            </p:cNvPr>
            <p:cNvCxnSpPr>
              <a:cxnSpLocks/>
            </p:cNvCxnSpPr>
            <p:nvPr/>
          </p:nvCxnSpPr>
          <p:spPr>
            <a:xfrm>
              <a:off x="3928849" y="2112425"/>
              <a:ext cx="285343" cy="0"/>
            </a:xfrm>
            <a:prstGeom prst="straightConnector1">
              <a:avLst/>
            </a:prstGeom>
            <a:ln w="12700">
              <a:solidFill>
                <a:srgbClr val="BE07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7" name="Rounded Rectangle 1">
              <a:extLst>
                <a:ext uri="{FF2B5EF4-FFF2-40B4-BE49-F238E27FC236}">
                  <a16:creationId xmlns:a16="http://schemas.microsoft.com/office/drawing/2014/main" id="{59AF486D-4C82-72B7-19B9-C2B17FD25511}"/>
                </a:ext>
              </a:extLst>
            </p:cNvPr>
            <p:cNvSpPr/>
            <p:nvPr/>
          </p:nvSpPr>
          <p:spPr>
            <a:xfrm>
              <a:off x="4199844" y="1957582"/>
              <a:ext cx="3011849" cy="305283"/>
            </a:xfrm>
            <a:prstGeom prst="roundRect">
              <a:avLst/>
            </a:prstGeom>
            <a:noFill/>
            <a:ln w="12700"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50"/>
            </a:p>
          </p:txBody>
        </p:sp>
        <p:sp>
          <p:nvSpPr>
            <p:cNvPr id="238" name="Ovál 237">
              <a:extLst>
                <a:ext uri="{FF2B5EF4-FFF2-40B4-BE49-F238E27FC236}">
                  <a16:creationId xmlns:a16="http://schemas.microsoft.com/office/drawing/2014/main" id="{4F9283C1-9504-9FFE-5D4C-0AFC020CBD7F}"/>
                </a:ext>
              </a:extLst>
            </p:cNvPr>
            <p:cNvSpPr/>
            <p:nvPr/>
          </p:nvSpPr>
          <p:spPr>
            <a:xfrm>
              <a:off x="4170114" y="2077801"/>
              <a:ext cx="76200" cy="71593"/>
            </a:xfrm>
            <a:prstGeom prst="ellipse">
              <a:avLst/>
            </a:prstGeom>
            <a:solidFill>
              <a:srgbClr val="C204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grpSp>
        <p:nvGrpSpPr>
          <p:cNvPr id="239" name="Skupina 238">
            <a:extLst>
              <a:ext uri="{FF2B5EF4-FFF2-40B4-BE49-F238E27FC236}">
                <a16:creationId xmlns:a16="http://schemas.microsoft.com/office/drawing/2014/main" id="{4A8D6AF8-4287-AD7B-31EF-DAD32B2975DC}"/>
              </a:ext>
            </a:extLst>
          </p:cNvPr>
          <p:cNvGrpSpPr/>
          <p:nvPr/>
        </p:nvGrpSpPr>
        <p:grpSpPr>
          <a:xfrm>
            <a:off x="3857263" y="2272393"/>
            <a:ext cx="3302282" cy="353943"/>
            <a:chOff x="3928849" y="2389811"/>
            <a:chExt cx="3302282" cy="353943"/>
          </a:xfrm>
        </p:grpSpPr>
        <p:sp>
          <p:nvSpPr>
            <p:cNvPr id="240" name="TextBox 79">
              <a:extLst>
                <a:ext uri="{FF2B5EF4-FFF2-40B4-BE49-F238E27FC236}">
                  <a16:creationId xmlns:a16="http://schemas.microsoft.com/office/drawing/2014/main" id="{1433AF16-A4E8-EDE6-0E79-477498E90142}"/>
                </a:ext>
              </a:extLst>
            </p:cNvPr>
            <p:cNvSpPr txBox="1"/>
            <p:nvPr/>
          </p:nvSpPr>
          <p:spPr>
            <a:xfrm>
              <a:off x="4226026" y="2389811"/>
              <a:ext cx="3005105" cy="35394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METRANS Rail /Deutschland/ GmbH</a:t>
              </a:r>
            </a:p>
            <a:p>
              <a:pPr algn="ctr"/>
              <a:r>
                <a:rPr lang="en-US" sz="850" dirty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Germany</a:t>
              </a:r>
            </a:p>
          </p:txBody>
        </p:sp>
        <p:cxnSp>
          <p:nvCxnSpPr>
            <p:cNvPr id="241" name="Straight Arrow Connector 93">
              <a:extLst>
                <a:ext uri="{FF2B5EF4-FFF2-40B4-BE49-F238E27FC236}">
                  <a16:creationId xmlns:a16="http://schemas.microsoft.com/office/drawing/2014/main" id="{9F92990D-081B-7A6A-BFA1-6A937EDCCC3A}"/>
                </a:ext>
              </a:extLst>
            </p:cNvPr>
            <p:cNvCxnSpPr>
              <a:cxnSpLocks/>
            </p:cNvCxnSpPr>
            <p:nvPr/>
          </p:nvCxnSpPr>
          <p:spPr>
            <a:xfrm>
              <a:off x="3928849" y="2562874"/>
              <a:ext cx="285343" cy="0"/>
            </a:xfrm>
            <a:prstGeom prst="straightConnector1">
              <a:avLst/>
            </a:prstGeom>
            <a:ln w="12700">
              <a:solidFill>
                <a:srgbClr val="BE07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2" name="Rounded Rectangle 1">
              <a:extLst>
                <a:ext uri="{FF2B5EF4-FFF2-40B4-BE49-F238E27FC236}">
                  <a16:creationId xmlns:a16="http://schemas.microsoft.com/office/drawing/2014/main" id="{813213E1-AC9D-242C-965A-A6C972DADDD8}"/>
                </a:ext>
              </a:extLst>
            </p:cNvPr>
            <p:cNvSpPr/>
            <p:nvPr/>
          </p:nvSpPr>
          <p:spPr>
            <a:xfrm>
              <a:off x="4212255" y="2400411"/>
              <a:ext cx="3011849" cy="305283"/>
            </a:xfrm>
            <a:prstGeom prst="roundRect">
              <a:avLst/>
            </a:prstGeom>
            <a:noFill/>
            <a:ln w="12700"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50"/>
            </a:p>
          </p:txBody>
        </p:sp>
        <p:sp>
          <p:nvSpPr>
            <p:cNvPr id="243" name="Ovál 242">
              <a:extLst>
                <a:ext uri="{FF2B5EF4-FFF2-40B4-BE49-F238E27FC236}">
                  <a16:creationId xmlns:a16="http://schemas.microsoft.com/office/drawing/2014/main" id="{C6F8AFE2-D5F8-3012-2A1E-38B549420673}"/>
                </a:ext>
              </a:extLst>
            </p:cNvPr>
            <p:cNvSpPr/>
            <p:nvPr/>
          </p:nvSpPr>
          <p:spPr>
            <a:xfrm>
              <a:off x="4176092" y="2525984"/>
              <a:ext cx="76200" cy="71593"/>
            </a:xfrm>
            <a:prstGeom prst="ellipse">
              <a:avLst/>
            </a:prstGeom>
            <a:solidFill>
              <a:srgbClr val="C204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grpSp>
        <p:nvGrpSpPr>
          <p:cNvPr id="244" name="Skupina 243">
            <a:extLst>
              <a:ext uri="{FF2B5EF4-FFF2-40B4-BE49-F238E27FC236}">
                <a16:creationId xmlns:a16="http://schemas.microsoft.com/office/drawing/2014/main" id="{04861100-5BE3-F5EE-5E23-DEE26801E1E4}"/>
              </a:ext>
            </a:extLst>
          </p:cNvPr>
          <p:cNvGrpSpPr/>
          <p:nvPr/>
        </p:nvGrpSpPr>
        <p:grpSpPr>
          <a:xfrm>
            <a:off x="3857263" y="2665119"/>
            <a:ext cx="3295255" cy="353943"/>
            <a:chOff x="3928849" y="2825123"/>
            <a:chExt cx="3295255" cy="353943"/>
          </a:xfrm>
        </p:grpSpPr>
        <p:cxnSp>
          <p:nvCxnSpPr>
            <p:cNvPr id="245" name="Straight Arrow Connector 59">
              <a:extLst>
                <a:ext uri="{FF2B5EF4-FFF2-40B4-BE49-F238E27FC236}">
                  <a16:creationId xmlns:a16="http://schemas.microsoft.com/office/drawing/2014/main" id="{2F8C5644-A4CE-DF6E-AA63-F47B3A18ACE7}"/>
                </a:ext>
              </a:extLst>
            </p:cNvPr>
            <p:cNvCxnSpPr>
              <a:cxnSpLocks/>
            </p:cNvCxnSpPr>
            <p:nvPr/>
          </p:nvCxnSpPr>
          <p:spPr>
            <a:xfrm>
              <a:off x="3928849" y="2995306"/>
              <a:ext cx="285343" cy="0"/>
            </a:xfrm>
            <a:prstGeom prst="straightConnector1">
              <a:avLst/>
            </a:prstGeom>
            <a:ln w="12700">
              <a:solidFill>
                <a:srgbClr val="BE07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6" name="TextBox 87">
              <a:extLst>
                <a:ext uri="{FF2B5EF4-FFF2-40B4-BE49-F238E27FC236}">
                  <a16:creationId xmlns:a16="http://schemas.microsoft.com/office/drawing/2014/main" id="{55874EC7-4766-A4CD-E038-3407431C0814}"/>
                </a:ext>
              </a:extLst>
            </p:cNvPr>
            <p:cNvSpPr txBox="1"/>
            <p:nvPr/>
          </p:nvSpPr>
          <p:spPr>
            <a:xfrm>
              <a:off x="4247671" y="2825123"/>
              <a:ext cx="2943478" cy="35394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850" b="1" dirty="0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METRANS </a:t>
              </a:r>
              <a:r>
                <a:rPr lang="sk-SK" sz="850" b="1" dirty="0" err="1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Umschlagsgesellschaft</a:t>
              </a:r>
              <a:r>
                <a:rPr lang="sk-SK" sz="850" b="1" dirty="0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 mbH</a:t>
              </a:r>
              <a:endParaRPr lang="en-US" sz="850" b="1" dirty="0">
                <a:solidFill>
                  <a:srgbClr val="C20430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ctr"/>
              <a:r>
                <a:rPr lang="sk-SK" sz="850" dirty="0" err="1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Germany</a:t>
              </a:r>
              <a:endParaRPr lang="en-US" sz="85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47" name="Rounded Rectangle 1">
              <a:extLst>
                <a:ext uri="{FF2B5EF4-FFF2-40B4-BE49-F238E27FC236}">
                  <a16:creationId xmlns:a16="http://schemas.microsoft.com/office/drawing/2014/main" id="{E4913AE7-4BA2-385B-CA28-99FD652E378C}"/>
                </a:ext>
              </a:extLst>
            </p:cNvPr>
            <p:cNvSpPr/>
            <p:nvPr/>
          </p:nvSpPr>
          <p:spPr>
            <a:xfrm>
              <a:off x="4212255" y="2846201"/>
              <a:ext cx="3011849" cy="305283"/>
            </a:xfrm>
            <a:prstGeom prst="roundRect">
              <a:avLst/>
            </a:prstGeom>
            <a:noFill/>
            <a:ln w="12700"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50"/>
            </a:p>
          </p:txBody>
        </p:sp>
        <p:sp>
          <p:nvSpPr>
            <p:cNvPr id="248" name="Ovál 247">
              <a:extLst>
                <a:ext uri="{FF2B5EF4-FFF2-40B4-BE49-F238E27FC236}">
                  <a16:creationId xmlns:a16="http://schemas.microsoft.com/office/drawing/2014/main" id="{4DA0CCE3-D2EB-5EF6-3BB9-6FFD1EA61F51}"/>
                </a:ext>
              </a:extLst>
            </p:cNvPr>
            <p:cNvSpPr/>
            <p:nvPr/>
          </p:nvSpPr>
          <p:spPr>
            <a:xfrm>
              <a:off x="4176862" y="2959887"/>
              <a:ext cx="76200" cy="71593"/>
            </a:xfrm>
            <a:prstGeom prst="ellipse">
              <a:avLst/>
            </a:prstGeom>
            <a:solidFill>
              <a:srgbClr val="C204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grpSp>
        <p:nvGrpSpPr>
          <p:cNvPr id="249" name="Skupina 248">
            <a:extLst>
              <a:ext uri="{FF2B5EF4-FFF2-40B4-BE49-F238E27FC236}">
                <a16:creationId xmlns:a16="http://schemas.microsoft.com/office/drawing/2014/main" id="{19AD24C5-A4A6-DC9D-02AB-9669C2898C6E}"/>
              </a:ext>
            </a:extLst>
          </p:cNvPr>
          <p:cNvGrpSpPr/>
          <p:nvPr/>
        </p:nvGrpSpPr>
        <p:grpSpPr>
          <a:xfrm>
            <a:off x="3857263" y="3625741"/>
            <a:ext cx="3308703" cy="353943"/>
            <a:chOff x="3924179" y="3260640"/>
            <a:chExt cx="3308703" cy="353943"/>
          </a:xfrm>
        </p:grpSpPr>
        <p:sp>
          <p:nvSpPr>
            <p:cNvPr id="250" name="TextBox 81">
              <a:extLst>
                <a:ext uri="{FF2B5EF4-FFF2-40B4-BE49-F238E27FC236}">
                  <a16:creationId xmlns:a16="http://schemas.microsoft.com/office/drawing/2014/main" id="{5A2FCCEF-3742-FDAE-A106-261B226858F7}"/>
                </a:ext>
              </a:extLst>
            </p:cNvPr>
            <p:cNvSpPr txBox="1"/>
            <p:nvPr/>
          </p:nvSpPr>
          <p:spPr>
            <a:xfrm>
              <a:off x="4227777" y="3260640"/>
              <a:ext cx="3005105" cy="35394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METRANS /Polonia/ </a:t>
              </a:r>
              <a:r>
                <a:rPr lang="sk-SK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S</a:t>
              </a:r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p.</a:t>
              </a:r>
              <a:r>
                <a:rPr lang="sk-SK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 z</a:t>
              </a:r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850" b="1" dirty="0" err="1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o.o.</a:t>
              </a:r>
              <a:endParaRPr lang="en-US" sz="850" b="1" dirty="0">
                <a:solidFill>
                  <a:srgbClr val="BE0739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ctr"/>
              <a:r>
                <a:rPr lang="en-US" sz="850" dirty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Poland</a:t>
              </a:r>
            </a:p>
          </p:txBody>
        </p:sp>
        <p:cxnSp>
          <p:nvCxnSpPr>
            <p:cNvPr id="251" name="Straight Arrow Connector 89">
              <a:extLst>
                <a:ext uri="{FF2B5EF4-FFF2-40B4-BE49-F238E27FC236}">
                  <a16:creationId xmlns:a16="http://schemas.microsoft.com/office/drawing/2014/main" id="{5E19E5FD-930F-7C47-6D03-C3C514DFFCFB}"/>
                </a:ext>
              </a:extLst>
            </p:cNvPr>
            <p:cNvCxnSpPr>
              <a:cxnSpLocks/>
            </p:cNvCxnSpPr>
            <p:nvPr/>
          </p:nvCxnSpPr>
          <p:spPr>
            <a:xfrm>
              <a:off x="3924179" y="3432726"/>
              <a:ext cx="281773" cy="0"/>
            </a:xfrm>
            <a:prstGeom prst="straightConnector1">
              <a:avLst/>
            </a:prstGeom>
            <a:ln w="12700">
              <a:solidFill>
                <a:srgbClr val="BE07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2" name="Rounded Rectangle 1">
              <a:extLst>
                <a:ext uri="{FF2B5EF4-FFF2-40B4-BE49-F238E27FC236}">
                  <a16:creationId xmlns:a16="http://schemas.microsoft.com/office/drawing/2014/main" id="{18DD6A63-42CF-0B4A-DFBC-07A0549FA300}"/>
                </a:ext>
              </a:extLst>
            </p:cNvPr>
            <p:cNvSpPr/>
            <p:nvPr/>
          </p:nvSpPr>
          <p:spPr>
            <a:xfrm>
              <a:off x="4206299" y="3278928"/>
              <a:ext cx="3011849" cy="305283"/>
            </a:xfrm>
            <a:prstGeom prst="roundRect">
              <a:avLst/>
            </a:prstGeom>
            <a:noFill/>
            <a:ln w="12700"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50"/>
            </a:p>
          </p:txBody>
        </p:sp>
        <p:sp>
          <p:nvSpPr>
            <p:cNvPr id="253" name="Ovál 252">
              <a:extLst>
                <a:ext uri="{FF2B5EF4-FFF2-40B4-BE49-F238E27FC236}">
                  <a16:creationId xmlns:a16="http://schemas.microsoft.com/office/drawing/2014/main" id="{E193C5B7-CC3B-B2AE-F1F8-5E5DC68ECD43}"/>
                </a:ext>
              </a:extLst>
            </p:cNvPr>
            <p:cNvSpPr/>
            <p:nvPr/>
          </p:nvSpPr>
          <p:spPr>
            <a:xfrm>
              <a:off x="4168199" y="3394669"/>
              <a:ext cx="76200" cy="71593"/>
            </a:xfrm>
            <a:prstGeom prst="ellipse">
              <a:avLst/>
            </a:prstGeom>
            <a:solidFill>
              <a:srgbClr val="C204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grpSp>
        <p:nvGrpSpPr>
          <p:cNvPr id="254" name="Skupina 253">
            <a:extLst>
              <a:ext uri="{FF2B5EF4-FFF2-40B4-BE49-F238E27FC236}">
                <a16:creationId xmlns:a16="http://schemas.microsoft.com/office/drawing/2014/main" id="{9BAF0461-D434-B1C3-D238-3E1A666B4710}"/>
              </a:ext>
            </a:extLst>
          </p:cNvPr>
          <p:cNvGrpSpPr/>
          <p:nvPr/>
        </p:nvGrpSpPr>
        <p:grpSpPr>
          <a:xfrm>
            <a:off x="3857263" y="5704161"/>
            <a:ext cx="3309542" cy="353943"/>
            <a:chOff x="3923340" y="3711009"/>
            <a:chExt cx="3309542" cy="353943"/>
          </a:xfrm>
        </p:grpSpPr>
        <p:sp>
          <p:nvSpPr>
            <p:cNvPr id="255" name="TextBox 80">
              <a:extLst>
                <a:ext uri="{FF2B5EF4-FFF2-40B4-BE49-F238E27FC236}">
                  <a16:creationId xmlns:a16="http://schemas.microsoft.com/office/drawing/2014/main" id="{B90DD0EB-CABF-17ED-AB19-39CE3360A075}"/>
                </a:ext>
              </a:extLst>
            </p:cNvPr>
            <p:cNvSpPr txBox="1"/>
            <p:nvPr/>
          </p:nvSpPr>
          <p:spPr>
            <a:xfrm>
              <a:off x="4227777" y="3711009"/>
              <a:ext cx="3005105" cy="35394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METRANS Istanbul STI</a:t>
              </a:r>
            </a:p>
            <a:p>
              <a:pPr algn="ctr"/>
              <a:r>
                <a:rPr lang="en-US" sz="850" dirty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Turkey</a:t>
              </a:r>
            </a:p>
          </p:txBody>
        </p:sp>
        <p:cxnSp>
          <p:nvCxnSpPr>
            <p:cNvPr id="256" name="Straight Arrow Connector 56">
              <a:extLst>
                <a:ext uri="{FF2B5EF4-FFF2-40B4-BE49-F238E27FC236}">
                  <a16:creationId xmlns:a16="http://schemas.microsoft.com/office/drawing/2014/main" id="{0B4FC488-0663-603E-5969-983B9D2E9DB1}"/>
                </a:ext>
              </a:extLst>
            </p:cNvPr>
            <p:cNvCxnSpPr>
              <a:cxnSpLocks/>
            </p:cNvCxnSpPr>
            <p:nvPr/>
          </p:nvCxnSpPr>
          <p:spPr>
            <a:xfrm>
              <a:off x="3923340" y="3871876"/>
              <a:ext cx="277232" cy="0"/>
            </a:xfrm>
            <a:prstGeom prst="straightConnector1">
              <a:avLst/>
            </a:prstGeom>
            <a:ln w="12700">
              <a:solidFill>
                <a:srgbClr val="BE07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7" name="Rounded Rectangle 1">
              <a:extLst>
                <a:ext uri="{FF2B5EF4-FFF2-40B4-BE49-F238E27FC236}">
                  <a16:creationId xmlns:a16="http://schemas.microsoft.com/office/drawing/2014/main" id="{DF094AC3-642B-6CBC-0DBD-93575D702C69}"/>
                </a:ext>
              </a:extLst>
            </p:cNvPr>
            <p:cNvSpPr/>
            <p:nvPr/>
          </p:nvSpPr>
          <p:spPr>
            <a:xfrm>
              <a:off x="4200150" y="3718963"/>
              <a:ext cx="3011849" cy="305283"/>
            </a:xfrm>
            <a:prstGeom prst="roundRect">
              <a:avLst/>
            </a:prstGeom>
            <a:noFill/>
            <a:ln w="12700"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50"/>
            </a:p>
          </p:txBody>
        </p:sp>
        <p:sp>
          <p:nvSpPr>
            <p:cNvPr id="258" name="Ovál 257">
              <a:extLst>
                <a:ext uri="{FF2B5EF4-FFF2-40B4-BE49-F238E27FC236}">
                  <a16:creationId xmlns:a16="http://schemas.microsoft.com/office/drawing/2014/main" id="{1B80A358-8A85-68DD-FBB4-966C43391FB9}"/>
                </a:ext>
              </a:extLst>
            </p:cNvPr>
            <p:cNvSpPr/>
            <p:nvPr/>
          </p:nvSpPr>
          <p:spPr>
            <a:xfrm>
              <a:off x="4168247" y="3833459"/>
              <a:ext cx="76200" cy="71593"/>
            </a:xfrm>
            <a:prstGeom prst="ellipse">
              <a:avLst/>
            </a:prstGeom>
            <a:solidFill>
              <a:srgbClr val="C204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grpSp>
        <p:nvGrpSpPr>
          <p:cNvPr id="259" name="Skupina 258">
            <a:extLst>
              <a:ext uri="{FF2B5EF4-FFF2-40B4-BE49-F238E27FC236}">
                <a16:creationId xmlns:a16="http://schemas.microsoft.com/office/drawing/2014/main" id="{37FBF140-B12C-B2E9-FBA8-3B91A7DB8C75}"/>
              </a:ext>
            </a:extLst>
          </p:cNvPr>
          <p:cNvGrpSpPr/>
          <p:nvPr/>
        </p:nvGrpSpPr>
        <p:grpSpPr>
          <a:xfrm>
            <a:off x="3857263" y="4855735"/>
            <a:ext cx="3285679" cy="353943"/>
            <a:chOff x="3922918" y="4158332"/>
            <a:chExt cx="3285679" cy="353943"/>
          </a:xfrm>
        </p:grpSpPr>
        <p:cxnSp>
          <p:nvCxnSpPr>
            <p:cNvPr id="260" name="Straight Arrow Connector 56">
              <a:extLst>
                <a:ext uri="{FF2B5EF4-FFF2-40B4-BE49-F238E27FC236}">
                  <a16:creationId xmlns:a16="http://schemas.microsoft.com/office/drawing/2014/main" id="{ED64CE2F-A595-6778-0677-9697B1E3FB8C}"/>
                </a:ext>
              </a:extLst>
            </p:cNvPr>
            <p:cNvCxnSpPr>
              <a:cxnSpLocks/>
            </p:cNvCxnSpPr>
            <p:nvPr/>
          </p:nvCxnSpPr>
          <p:spPr>
            <a:xfrm>
              <a:off x="3922918" y="4319922"/>
              <a:ext cx="291345" cy="0"/>
            </a:xfrm>
            <a:prstGeom prst="straightConnector1">
              <a:avLst/>
            </a:prstGeom>
            <a:ln w="12700">
              <a:solidFill>
                <a:srgbClr val="BE07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1" name="TextBox 87">
              <a:extLst>
                <a:ext uri="{FF2B5EF4-FFF2-40B4-BE49-F238E27FC236}">
                  <a16:creationId xmlns:a16="http://schemas.microsoft.com/office/drawing/2014/main" id="{029BBEE9-FE9E-0324-5987-AA76FE8494A0}"/>
                </a:ext>
              </a:extLst>
            </p:cNvPr>
            <p:cNvSpPr txBox="1"/>
            <p:nvPr/>
          </p:nvSpPr>
          <p:spPr>
            <a:xfrm>
              <a:off x="4277420" y="4158332"/>
              <a:ext cx="2913208" cy="35394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850" b="1" dirty="0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METRANS </a:t>
              </a:r>
              <a:r>
                <a:rPr lang="sk-SK" sz="850" b="1" dirty="0" err="1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Zalaegerszeg</a:t>
              </a:r>
              <a:r>
                <a:rPr lang="sk-SK" sz="850" b="1" dirty="0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 Kft.</a:t>
              </a:r>
              <a:endParaRPr lang="en-US" sz="850" b="1" dirty="0">
                <a:solidFill>
                  <a:srgbClr val="C20430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ctr"/>
              <a:r>
                <a:rPr lang="sk-SK" sz="850" dirty="0" err="1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Hungary</a:t>
              </a:r>
              <a:endParaRPr lang="en-US" sz="85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62" name="Rounded Rectangle 1">
              <a:extLst>
                <a:ext uri="{FF2B5EF4-FFF2-40B4-BE49-F238E27FC236}">
                  <a16:creationId xmlns:a16="http://schemas.microsoft.com/office/drawing/2014/main" id="{BF3004EE-2E24-9797-869D-FB3120972D4A}"/>
                </a:ext>
              </a:extLst>
            </p:cNvPr>
            <p:cNvSpPr/>
            <p:nvPr/>
          </p:nvSpPr>
          <p:spPr>
            <a:xfrm>
              <a:off x="4196748" y="4168889"/>
              <a:ext cx="3011849" cy="305283"/>
            </a:xfrm>
            <a:prstGeom prst="roundRect">
              <a:avLst/>
            </a:prstGeom>
            <a:noFill/>
            <a:ln w="12700"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50"/>
            </a:p>
          </p:txBody>
        </p:sp>
        <p:sp>
          <p:nvSpPr>
            <p:cNvPr id="263" name="Ovál 262">
              <a:extLst>
                <a:ext uri="{FF2B5EF4-FFF2-40B4-BE49-F238E27FC236}">
                  <a16:creationId xmlns:a16="http://schemas.microsoft.com/office/drawing/2014/main" id="{5D032B0A-C7E0-0E9B-9D45-1128F8F13C1E}"/>
                </a:ext>
              </a:extLst>
            </p:cNvPr>
            <p:cNvSpPr/>
            <p:nvPr/>
          </p:nvSpPr>
          <p:spPr>
            <a:xfrm>
              <a:off x="4164697" y="4286572"/>
              <a:ext cx="76200" cy="71593"/>
            </a:xfrm>
            <a:prstGeom prst="ellipse">
              <a:avLst/>
            </a:prstGeom>
            <a:solidFill>
              <a:srgbClr val="C204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grpSp>
        <p:nvGrpSpPr>
          <p:cNvPr id="264" name="Skupina 263">
            <a:extLst>
              <a:ext uri="{FF2B5EF4-FFF2-40B4-BE49-F238E27FC236}">
                <a16:creationId xmlns:a16="http://schemas.microsoft.com/office/drawing/2014/main" id="{7375738F-D788-ED68-AFA0-0E69972A84C5}"/>
              </a:ext>
            </a:extLst>
          </p:cNvPr>
          <p:cNvGrpSpPr/>
          <p:nvPr/>
        </p:nvGrpSpPr>
        <p:grpSpPr>
          <a:xfrm>
            <a:off x="3857263" y="5275816"/>
            <a:ext cx="3290310" cy="353943"/>
            <a:chOff x="3921689" y="4590304"/>
            <a:chExt cx="3290310" cy="353943"/>
          </a:xfrm>
        </p:grpSpPr>
        <p:cxnSp>
          <p:nvCxnSpPr>
            <p:cNvPr id="265" name="Straight Arrow Connector 56">
              <a:extLst>
                <a:ext uri="{FF2B5EF4-FFF2-40B4-BE49-F238E27FC236}">
                  <a16:creationId xmlns:a16="http://schemas.microsoft.com/office/drawing/2014/main" id="{0402D35F-9041-6311-B413-83CF661E48D0}"/>
                </a:ext>
              </a:extLst>
            </p:cNvPr>
            <p:cNvCxnSpPr>
              <a:cxnSpLocks/>
            </p:cNvCxnSpPr>
            <p:nvPr/>
          </p:nvCxnSpPr>
          <p:spPr>
            <a:xfrm>
              <a:off x="3921689" y="4755596"/>
              <a:ext cx="307302" cy="0"/>
            </a:xfrm>
            <a:prstGeom prst="straightConnector1">
              <a:avLst/>
            </a:prstGeom>
            <a:ln w="12700">
              <a:solidFill>
                <a:srgbClr val="BE07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" name="TextBox 87">
              <a:extLst>
                <a:ext uri="{FF2B5EF4-FFF2-40B4-BE49-F238E27FC236}">
                  <a16:creationId xmlns:a16="http://schemas.microsoft.com/office/drawing/2014/main" id="{6433B391-6BCD-CD11-0173-00F1B659150D}"/>
                </a:ext>
              </a:extLst>
            </p:cNvPr>
            <p:cNvSpPr txBox="1"/>
            <p:nvPr/>
          </p:nvSpPr>
          <p:spPr>
            <a:xfrm>
              <a:off x="4265256" y="4590304"/>
              <a:ext cx="2913207" cy="35394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850" b="1" dirty="0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METRANS </a:t>
              </a:r>
              <a:r>
                <a:rPr lang="sk-SK" sz="850" b="1" dirty="0" err="1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Szeged</a:t>
              </a:r>
              <a:r>
                <a:rPr lang="sk-SK" sz="850" b="1" dirty="0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 Kft.</a:t>
              </a:r>
              <a:endParaRPr lang="en-US" sz="850" b="1" dirty="0">
                <a:solidFill>
                  <a:srgbClr val="C20430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ctr"/>
              <a:r>
                <a:rPr lang="sk-SK" sz="850" dirty="0" err="1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Hungary</a:t>
              </a:r>
              <a:endParaRPr lang="en-US" sz="85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67" name="Rounded Rectangle 1">
              <a:extLst>
                <a:ext uri="{FF2B5EF4-FFF2-40B4-BE49-F238E27FC236}">
                  <a16:creationId xmlns:a16="http://schemas.microsoft.com/office/drawing/2014/main" id="{0DF5991E-F29B-8A41-BD1F-D3DAD1EBB77D}"/>
                </a:ext>
              </a:extLst>
            </p:cNvPr>
            <p:cNvSpPr/>
            <p:nvPr/>
          </p:nvSpPr>
          <p:spPr>
            <a:xfrm>
              <a:off x="4200150" y="4608373"/>
              <a:ext cx="3011849" cy="305283"/>
            </a:xfrm>
            <a:prstGeom prst="roundRect">
              <a:avLst/>
            </a:prstGeom>
            <a:noFill/>
            <a:ln w="12700"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50"/>
            </a:p>
          </p:txBody>
        </p:sp>
        <p:sp>
          <p:nvSpPr>
            <p:cNvPr id="268" name="Ovál 267">
              <a:extLst>
                <a:ext uri="{FF2B5EF4-FFF2-40B4-BE49-F238E27FC236}">
                  <a16:creationId xmlns:a16="http://schemas.microsoft.com/office/drawing/2014/main" id="{3F1F4152-1E3F-BC76-658F-469689AF3038}"/>
                </a:ext>
              </a:extLst>
            </p:cNvPr>
            <p:cNvSpPr/>
            <p:nvPr/>
          </p:nvSpPr>
          <p:spPr>
            <a:xfrm>
              <a:off x="4164574" y="4723725"/>
              <a:ext cx="76200" cy="71593"/>
            </a:xfrm>
            <a:prstGeom prst="ellipse">
              <a:avLst/>
            </a:prstGeom>
            <a:solidFill>
              <a:srgbClr val="C204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grpSp>
        <p:nvGrpSpPr>
          <p:cNvPr id="269" name="Skupina 268">
            <a:extLst>
              <a:ext uri="{FF2B5EF4-FFF2-40B4-BE49-F238E27FC236}">
                <a16:creationId xmlns:a16="http://schemas.microsoft.com/office/drawing/2014/main" id="{7C0CE3CD-0709-FE12-4423-D9F4A113D480}"/>
              </a:ext>
            </a:extLst>
          </p:cNvPr>
          <p:cNvGrpSpPr/>
          <p:nvPr/>
        </p:nvGrpSpPr>
        <p:grpSpPr>
          <a:xfrm>
            <a:off x="3857263" y="6119927"/>
            <a:ext cx="3307617" cy="521014"/>
            <a:chOff x="3910531" y="6089447"/>
            <a:chExt cx="3307617" cy="521014"/>
          </a:xfrm>
        </p:grpSpPr>
        <p:grpSp>
          <p:nvGrpSpPr>
            <p:cNvPr id="270" name="Skupina 269">
              <a:extLst>
                <a:ext uri="{FF2B5EF4-FFF2-40B4-BE49-F238E27FC236}">
                  <a16:creationId xmlns:a16="http://schemas.microsoft.com/office/drawing/2014/main" id="{D506D6F3-0440-B741-2407-E6382867F25E}"/>
                </a:ext>
              </a:extLst>
            </p:cNvPr>
            <p:cNvGrpSpPr/>
            <p:nvPr/>
          </p:nvGrpSpPr>
          <p:grpSpPr>
            <a:xfrm>
              <a:off x="4186605" y="6089447"/>
              <a:ext cx="3031543" cy="521014"/>
              <a:chOff x="4186605" y="6089447"/>
              <a:chExt cx="3031543" cy="521014"/>
            </a:xfrm>
          </p:grpSpPr>
          <p:sp>
            <p:nvSpPr>
              <p:cNvPr id="272" name="Rounded Rectangle 54">
                <a:extLst>
                  <a:ext uri="{FF2B5EF4-FFF2-40B4-BE49-F238E27FC236}">
                    <a16:creationId xmlns:a16="http://schemas.microsoft.com/office/drawing/2014/main" id="{7D244112-28F6-A8A5-6580-2DCF0BA3A14F}"/>
                  </a:ext>
                </a:extLst>
              </p:cNvPr>
              <p:cNvSpPr/>
              <p:nvPr/>
            </p:nvSpPr>
            <p:spPr>
              <a:xfrm>
                <a:off x="4186605" y="6089447"/>
                <a:ext cx="3031543" cy="511542"/>
              </a:xfrm>
              <a:prstGeom prst="roundRect">
                <a:avLst/>
              </a:prstGeom>
              <a:noFill/>
              <a:ln>
                <a:solidFill>
                  <a:srgbClr val="BE07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3" name="TextBox 87">
                <a:extLst>
                  <a:ext uri="{FF2B5EF4-FFF2-40B4-BE49-F238E27FC236}">
                    <a16:creationId xmlns:a16="http://schemas.microsoft.com/office/drawing/2014/main" id="{9C546C7A-9517-33D9-314C-D159C62B7E00}"/>
                  </a:ext>
                </a:extLst>
              </p:cNvPr>
              <p:cNvSpPr txBox="1"/>
              <p:nvPr/>
            </p:nvSpPr>
            <p:spPr>
              <a:xfrm>
                <a:off x="4246664" y="6125713"/>
                <a:ext cx="2920642" cy="484748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k-SK" sz="850" b="1" dirty="0">
                    <a:solidFill>
                      <a:srgbClr val="BE0739"/>
                    </a:solidFill>
                    <a:latin typeface="Arial" charset="0"/>
                    <a:ea typeface="Arial" charset="0"/>
                    <a:cs typeface="Arial" charset="0"/>
                  </a:rPr>
                  <a:t>ADRIA RAIL </a:t>
                </a:r>
                <a:r>
                  <a:rPr lang="sk-SK" sz="850" b="1" dirty="0" err="1">
                    <a:solidFill>
                      <a:srgbClr val="BE0739"/>
                    </a:solidFill>
                    <a:latin typeface="Arial" charset="0"/>
                    <a:ea typeface="Arial" charset="0"/>
                    <a:cs typeface="Arial" charset="0"/>
                  </a:rPr>
                  <a:t>d.o.o</a:t>
                </a:r>
                <a:r>
                  <a:rPr lang="sk-SK" sz="850" b="1" dirty="0">
                    <a:solidFill>
                      <a:srgbClr val="BE0739"/>
                    </a:solidFill>
                    <a:latin typeface="Arial" charset="0"/>
                    <a:ea typeface="Arial" charset="0"/>
                    <a:cs typeface="Arial" charset="0"/>
                  </a:rPr>
                  <a:t>. </a:t>
                </a:r>
              </a:p>
              <a:p>
                <a:pPr algn="ctr"/>
                <a:r>
                  <a:rPr lang="sk-SK" sz="850" dirty="0">
                    <a:solidFill>
                      <a:srgbClr val="BE0739"/>
                    </a:solidFill>
                    <a:latin typeface="Arial" charset="0"/>
                    <a:ea typeface="Arial" charset="0"/>
                    <a:cs typeface="Arial" charset="0"/>
                  </a:rPr>
                  <a:t>(51%)</a:t>
                </a:r>
              </a:p>
              <a:p>
                <a:pPr algn="ctr"/>
                <a:r>
                  <a:rPr lang="sk-SK" sz="850" dirty="0" err="1">
                    <a:solidFill>
                      <a:srgbClr val="7F7F7F"/>
                    </a:solidFill>
                    <a:latin typeface="Arial" charset="0"/>
                    <a:ea typeface="Arial" charset="0"/>
                    <a:cs typeface="Arial" charset="0"/>
                  </a:rPr>
                  <a:t>Croatia</a:t>
                </a:r>
                <a:endParaRPr lang="en-US" sz="850" dirty="0">
                  <a:solidFill>
                    <a:srgbClr val="7F7F7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cxnSp>
          <p:nvCxnSpPr>
            <p:cNvPr id="271" name="Straight Arrow Connector 94">
              <a:extLst>
                <a:ext uri="{FF2B5EF4-FFF2-40B4-BE49-F238E27FC236}">
                  <a16:creationId xmlns:a16="http://schemas.microsoft.com/office/drawing/2014/main" id="{D33546C0-D122-75E2-0FF1-B8FCA26EBFA6}"/>
                </a:ext>
              </a:extLst>
            </p:cNvPr>
            <p:cNvCxnSpPr>
              <a:cxnSpLocks/>
            </p:cNvCxnSpPr>
            <p:nvPr/>
          </p:nvCxnSpPr>
          <p:spPr>
            <a:xfrm>
              <a:off x="3910531" y="6349839"/>
              <a:ext cx="304593" cy="0"/>
            </a:xfrm>
            <a:prstGeom prst="straightConnector1">
              <a:avLst/>
            </a:prstGeom>
            <a:ln w="12700">
              <a:solidFill>
                <a:srgbClr val="BE07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4" name="Ovál 273">
            <a:extLst>
              <a:ext uri="{FF2B5EF4-FFF2-40B4-BE49-F238E27FC236}">
                <a16:creationId xmlns:a16="http://schemas.microsoft.com/office/drawing/2014/main" id="{92EC9A98-1604-74DF-5A13-DABDA906C5BF}"/>
              </a:ext>
            </a:extLst>
          </p:cNvPr>
          <p:cNvSpPr/>
          <p:nvPr/>
        </p:nvSpPr>
        <p:spPr>
          <a:xfrm>
            <a:off x="7630395" y="299389"/>
            <a:ext cx="76200" cy="76200"/>
          </a:xfrm>
          <a:prstGeom prst="ellipse">
            <a:avLst/>
          </a:prstGeom>
          <a:solidFill>
            <a:srgbClr val="00226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 </a:t>
            </a:r>
          </a:p>
        </p:txBody>
      </p:sp>
      <p:sp>
        <p:nvSpPr>
          <p:cNvPr id="275" name="Ovál 274">
            <a:extLst>
              <a:ext uri="{FF2B5EF4-FFF2-40B4-BE49-F238E27FC236}">
                <a16:creationId xmlns:a16="http://schemas.microsoft.com/office/drawing/2014/main" id="{D5EFD35E-8675-728E-19F3-83719D3DE059}"/>
              </a:ext>
            </a:extLst>
          </p:cNvPr>
          <p:cNvSpPr/>
          <p:nvPr/>
        </p:nvSpPr>
        <p:spPr>
          <a:xfrm>
            <a:off x="3168077" y="4350508"/>
            <a:ext cx="106649" cy="106649"/>
          </a:xfrm>
          <a:prstGeom prst="ellipse">
            <a:avLst/>
          </a:prstGeom>
          <a:solidFill>
            <a:srgbClr val="C2043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grpSp>
        <p:nvGrpSpPr>
          <p:cNvPr id="276" name="Skupina 275">
            <a:extLst>
              <a:ext uri="{FF2B5EF4-FFF2-40B4-BE49-F238E27FC236}">
                <a16:creationId xmlns:a16="http://schemas.microsoft.com/office/drawing/2014/main" id="{EC87D9F5-7630-510D-D782-688040D6BA59}"/>
              </a:ext>
            </a:extLst>
          </p:cNvPr>
          <p:cNvGrpSpPr/>
          <p:nvPr/>
        </p:nvGrpSpPr>
        <p:grpSpPr>
          <a:xfrm>
            <a:off x="3857263" y="3067492"/>
            <a:ext cx="3292102" cy="484748"/>
            <a:chOff x="3916421" y="5471720"/>
            <a:chExt cx="3292102" cy="484748"/>
          </a:xfrm>
        </p:grpSpPr>
        <p:sp>
          <p:nvSpPr>
            <p:cNvPr id="277" name="Rounded Rectangle 1">
              <a:extLst>
                <a:ext uri="{FF2B5EF4-FFF2-40B4-BE49-F238E27FC236}">
                  <a16:creationId xmlns:a16="http://schemas.microsoft.com/office/drawing/2014/main" id="{8C9519B0-358B-2450-0513-C235B53CD1C2}"/>
                </a:ext>
              </a:extLst>
            </p:cNvPr>
            <p:cNvSpPr/>
            <p:nvPr/>
          </p:nvSpPr>
          <p:spPr>
            <a:xfrm>
              <a:off x="4196674" y="5481551"/>
              <a:ext cx="3011849" cy="465446"/>
            </a:xfrm>
            <a:prstGeom prst="roundRect">
              <a:avLst/>
            </a:prstGeom>
            <a:noFill/>
            <a:ln w="12700"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50"/>
            </a:p>
          </p:txBody>
        </p:sp>
        <p:sp>
          <p:nvSpPr>
            <p:cNvPr id="278" name="TextBox 87">
              <a:extLst>
                <a:ext uri="{FF2B5EF4-FFF2-40B4-BE49-F238E27FC236}">
                  <a16:creationId xmlns:a16="http://schemas.microsoft.com/office/drawing/2014/main" id="{78CD25AE-ADF9-6357-27BF-6539974B5AE8}"/>
                </a:ext>
              </a:extLst>
            </p:cNvPr>
            <p:cNvSpPr txBox="1"/>
            <p:nvPr/>
          </p:nvSpPr>
          <p:spPr>
            <a:xfrm>
              <a:off x="4253062" y="5471720"/>
              <a:ext cx="2925401" cy="48474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850" b="1" dirty="0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Umschlagsgesellschaft Königs Wusterhausen mbH</a:t>
              </a:r>
              <a:endParaRPr lang="sk-SK" sz="850" b="1" dirty="0">
                <a:solidFill>
                  <a:srgbClr val="C20430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ctr"/>
              <a:r>
                <a:rPr lang="sk-SK" sz="850" dirty="0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(50%)</a:t>
              </a:r>
              <a:endParaRPr lang="sk-SK" sz="850" b="1" dirty="0">
                <a:solidFill>
                  <a:srgbClr val="C20430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ctr"/>
              <a:r>
                <a:rPr lang="sk-SK" sz="850" dirty="0" err="1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Germany</a:t>
              </a:r>
              <a:endParaRPr lang="en-US" sz="85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79" name="Ovál 278">
              <a:extLst>
                <a:ext uri="{FF2B5EF4-FFF2-40B4-BE49-F238E27FC236}">
                  <a16:creationId xmlns:a16="http://schemas.microsoft.com/office/drawing/2014/main" id="{9ADD108B-5E85-801E-2AD1-FA8DDBF8271B}"/>
                </a:ext>
              </a:extLst>
            </p:cNvPr>
            <p:cNvSpPr/>
            <p:nvPr/>
          </p:nvSpPr>
          <p:spPr>
            <a:xfrm>
              <a:off x="4156920" y="5685980"/>
              <a:ext cx="76200" cy="71593"/>
            </a:xfrm>
            <a:prstGeom prst="ellipse">
              <a:avLst/>
            </a:prstGeom>
            <a:solidFill>
              <a:srgbClr val="C204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cxnSp>
          <p:nvCxnSpPr>
            <p:cNvPr id="280" name="Straight Arrow Connector 56">
              <a:extLst>
                <a:ext uri="{FF2B5EF4-FFF2-40B4-BE49-F238E27FC236}">
                  <a16:creationId xmlns:a16="http://schemas.microsoft.com/office/drawing/2014/main" id="{6FCD280D-98C0-EECB-774D-CED792CF2047}"/>
                </a:ext>
              </a:extLst>
            </p:cNvPr>
            <p:cNvCxnSpPr>
              <a:cxnSpLocks/>
            </p:cNvCxnSpPr>
            <p:nvPr/>
          </p:nvCxnSpPr>
          <p:spPr>
            <a:xfrm>
              <a:off x="3916421" y="5722001"/>
              <a:ext cx="290226" cy="0"/>
            </a:xfrm>
            <a:prstGeom prst="straightConnector1">
              <a:avLst/>
            </a:prstGeom>
            <a:ln w="12700">
              <a:solidFill>
                <a:srgbClr val="BE07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1" name="Skupina 280">
            <a:extLst>
              <a:ext uri="{FF2B5EF4-FFF2-40B4-BE49-F238E27FC236}">
                <a16:creationId xmlns:a16="http://schemas.microsoft.com/office/drawing/2014/main" id="{62DF8EB5-F349-FE6A-3A35-9D048D245DCF}"/>
              </a:ext>
            </a:extLst>
          </p:cNvPr>
          <p:cNvGrpSpPr/>
          <p:nvPr/>
        </p:nvGrpSpPr>
        <p:grpSpPr>
          <a:xfrm>
            <a:off x="3857263" y="4449721"/>
            <a:ext cx="3293848" cy="353943"/>
            <a:chOff x="3918151" y="5031634"/>
            <a:chExt cx="3293848" cy="353943"/>
          </a:xfrm>
        </p:grpSpPr>
        <p:sp>
          <p:nvSpPr>
            <p:cNvPr id="282" name="TextBox 87">
              <a:extLst>
                <a:ext uri="{FF2B5EF4-FFF2-40B4-BE49-F238E27FC236}">
                  <a16:creationId xmlns:a16="http://schemas.microsoft.com/office/drawing/2014/main" id="{F7B1599B-A9BE-8F70-EF1E-AA1A683B6547}"/>
                </a:ext>
              </a:extLst>
            </p:cNvPr>
            <p:cNvSpPr txBox="1"/>
            <p:nvPr/>
          </p:nvSpPr>
          <p:spPr>
            <a:xfrm>
              <a:off x="4252612" y="5031634"/>
              <a:ext cx="2927336" cy="35394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850" b="1" dirty="0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CL EUROPORT </a:t>
              </a:r>
              <a:r>
                <a:rPr lang="sk-SK" sz="850" b="1" dirty="0" err="1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Sp</a:t>
              </a:r>
              <a:r>
                <a:rPr lang="sk-SK" sz="850" b="1" dirty="0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. z o. o. </a:t>
              </a:r>
            </a:p>
            <a:p>
              <a:pPr algn="ctr"/>
              <a:r>
                <a:rPr lang="sk-SK" sz="85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Poland</a:t>
              </a:r>
              <a:endParaRPr lang="en-US" sz="85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83" name="Rounded Rectangle 1">
              <a:extLst>
                <a:ext uri="{FF2B5EF4-FFF2-40B4-BE49-F238E27FC236}">
                  <a16:creationId xmlns:a16="http://schemas.microsoft.com/office/drawing/2014/main" id="{971E2531-79E7-2AAF-4BD0-AED4D0D2188E}"/>
                </a:ext>
              </a:extLst>
            </p:cNvPr>
            <p:cNvSpPr/>
            <p:nvPr/>
          </p:nvSpPr>
          <p:spPr>
            <a:xfrm>
              <a:off x="4200150" y="5047521"/>
              <a:ext cx="3011849" cy="305283"/>
            </a:xfrm>
            <a:prstGeom prst="roundRect">
              <a:avLst/>
            </a:prstGeom>
            <a:noFill/>
            <a:ln w="12700"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50"/>
            </a:p>
          </p:txBody>
        </p:sp>
        <p:sp>
          <p:nvSpPr>
            <p:cNvPr id="284" name="Ovál 283">
              <a:extLst>
                <a:ext uri="{FF2B5EF4-FFF2-40B4-BE49-F238E27FC236}">
                  <a16:creationId xmlns:a16="http://schemas.microsoft.com/office/drawing/2014/main" id="{145ED07F-14CD-889F-BD76-E05E376B43AA}"/>
                </a:ext>
              </a:extLst>
            </p:cNvPr>
            <p:cNvSpPr/>
            <p:nvPr/>
          </p:nvSpPr>
          <p:spPr>
            <a:xfrm>
              <a:off x="4164574" y="5164469"/>
              <a:ext cx="76200" cy="71593"/>
            </a:xfrm>
            <a:prstGeom prst="ellipse">
              <a:avLst/>
            </a:prstGeom>
            <a:solidFill>
              <a:srgbClr val="C204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cxnSp>
          <p:nvCxnSpPr>
            <p:cNvPr id="285" name="Straight Arrow Connector 56">
              <a:extLst>
                <a:ext uri="{FF2B5EF4-FFF2-40B4-BE49-F238E27FC236}">
                  <a16:creationId xmlns:a16="http://schemas.microsoft.com/office/drawing/2014/main" id="{53F30EFA-1C6B-A9A3-6250-B1BD7A3A5B09}"/>
                </a:ext>
              </a:extLst>
            </p:cNvPr>
            <p:cNvCxnSpPr>
              <a:cxnSpLocks/>
            </p:cNvCxnSpPr>
            <p:nvPr/>
          </p:nvCxnSpPr>
          <p:spPr>
            <a:xfrm>
              <a:off x="3918151" y="5201366"/>
              <a:ext cx="307302" cy="0"/>
            </a:xfrm>
            <a:prstGeom prst="straightConnector1">
              <a:avLst/>
            </a:prstGeom>
            <a:ln w="12700">
              <a:solidFill>
                <a:srgbClr val="BE07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7" name="Ovál 286">
            <a:extLst>
              <a:ext uri="{FF2B5EF4-FFF2-40B4-BE49-F238E27FC236}">
                <a16:creationId xmlns:a16="http://schemas.microsoft.com/office/drawing/2014/main" id="{B6A25509-DD90-F05F-2DF2-2430A4E7211D}"/>
              </a:ext>
            </a:extLst>
          </p:cNvPr>
          <p:cNvSpPr/>
          <p:nvPr/>
        </p:nvSpPr>
        <p:spPr>
          <a:xfrm>
            <a:off x="7673164" y="5722316"/>
            <a:ext cx="76200" cy="76200"/>
          </a:xfrm>
          <a:prstGeom prst="ellipse">
            <a:avLst/>
          </a:prstGeom>
          <a:solidFill>
            <a:srgbClr val="00226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 </a:t>
            </a:r>
          </a:p>
        </p:txBody>
      </p:sp>
      <p:sp>
        <p:nvSpPr>
          <p:cNvPr id="288" name="Ovál 287">
            <a:extLst>
              <a:ext uri="{FF2B5EF4-FFF2-40B4-BE49-F238E27FC236}">
                <a16:creationId xmlns:a16="http://schemas.microsoft.com/office/drawing/2014/main" id="{C5F4CE47-1BA4-BFFD-EA22-7160916376B3}"/>
              </a:ext>
            </a:extLst>
          </p:cNvPr>
          <p:cNvSpPr/>
          <p:nvPr/>
        </p:nvSpPr>
        <p:spPr>
          <a:xfrm>
            <a:off x="7673164" y="6332473"/>
            <a:ext cx="76200" cy="76200"/>
          </a:xfrm>
          <a:prstGeom prst="ellipse">
            <a:avLst/>
          </a:prstGeom>
          <a:solidFill>
            <a:srgbClr val="00226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 </a:t>
            </a:r>
          </a:p>
        </p:txBody>
      </p:sp>
      <p:grpSp>
        <p:nvGrpSpPr>
          <p:cNvPr id="289" name="Skupina 288">
            <a:extLst>
              <a:ext uri="{FF2B5EF4-FFF2-40B4-BE49-F238E27FC236}">
                <a16:creationId xmlns:a16="http://schemas.microsoft.com/office/drawing/2014/main" id="{16A35893-8CB4-164F-E14D-307D0C8FE1A7}"/>
              </a:ext>
            </a:extLst>
          </p:cNvPr>
          <p:cNvGrpSpPr/>
          <p:nvPr/>
        </p:nvGrpSpPr>
        <p:grpSpPr>
          <a:xfrm>
            <a:off x="3857263" y="4024563"/>
            <a:ext cx="3308703" cy="353943"/>
            <a:chOff x="3924179" y="3260640"/>
            <a:chExt cx="3308703" cy="353943"/>
          </a:xfrm>
        </p:grpSpPr>
        <p:sp>
          <p:nvSpPr>
            <p:cNvPr id="290" name="TextBox 81">
              <a:extLst>
                <a:ext uri="{FF2B5EF4-FFF2-40B4-BE49-F238E27FC236}">
                  <a16:creationId xmlns:a16="http://schemas.microsoft.com/office/drawing/2014/main" id="{544E1FF6-CD1D-5E07-0757-BDA6B596BF1B}"/>
                </a:ext>
              </a:extLst>
            </p:cNvPr>
            <p:cNvSpPr txBox="1"/>
            <p:nvPr/>
          </p:nvSpPr>
          <p:spPr>
            <a:xfrm>
              <a:off x="4227777" y="3260640"/>
              <a:ext cx="3005105" cy="35394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METRANS </a:t>
              </a:r>
              <a:r>
                <a:rPr lang="sk-SK" sz="850" b="1" dirty="0" err="1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Rail</a:t>
              </a:r>
              <a:r>
                <a:rPr lang="sk-SK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 S</a:t>
              </a:r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p.</a:t>
              </a:r>
              <a:r>
                <a:rPr lang="sk-SK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 z</a:t>
              </a:r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850" b="1" dirty="0" err="1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o.o.</a:t>
              </a:r>
              <a:endParaRPr lang="en-US" sz="850" b="1" dirty="0">
                <a:solidFill>
                  <a:srgbClr val="BE0739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ctr"/>
              <a:r>
                <a:rPr lang="en-US" sz="850" dirty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Poland</a:t>
              </a:r>
            </a:p>
          </p:txBody>
        </p:sp>
        <p:cxnSp>
          <p:nvCxnSpPr>
            <p:cNvPr id="291" name="Straight Arrow Connector 89">
              <a:extLst>
                <a:ext uri="{FF2B5EF4-FFF2-40B4-BE49-F238E27FC236}">
                  <a16:creationId xmlns:a16="http://schemas.microsoft.com/office/drawing/2014/main" id="{26D23183-685B-2177-3F97-AFA2037F9C6C}"/>
                </a:ext>
              </a:extLst>
            </p:cNvPr>
            <p:cNvCxnSpPr>
              <a:cxnSpLocks/>
            </p:cNvCxnSpPr>
            <p:nvPr/>
          </p:nvCxnSpPr>
          <p:spPr>
            <a:xfrm>
              <a:off x="3924179" y="3436536"/>
              <a:ext cx="281773" cy="0"/>
            </a:xfrm>
            <a:prstGeom prst="straightConnector1">
              <a:avLst/>
            </a:prstGeom>
            <a:ln w="12700">
              <a:solidFill>
                <a:srgbClr val="BE07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2" name="Rounded Rectangle 1">
              <a:extLst>
                <a:ext uri="{FF2B5EF4-FFF2-40B4-BE49-F238E27FC236}">
                  <a16:creationId xmlns:a16="http://schemas.microsoft.com/office/drawing/2014/main" id="{9CE01B67-23EA-1FB6-CA36-6D73F8E53814}"/>
                </a:ext>
              </a:extLst>
            </p:cNvPr>
            <p:cNvSpPr/>
            <p:nvPr/>
          </p:nvSpPr>
          <p:spPr>
            <a:xfrm>
              <a:off x="4206299" y="3278928"/>
              <a:ext cx="3011849" cy="305283"/>
            </a:xfrm>
            <a:prstGeom prst="roundRect">
              <a:avLst/>
            </a:prstGeom>
            <a:noFill/>
            <a:ln w="12700"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50"/>
            </a:p>
          </p:txBody>
        </p:sp>
        <p:sp>
          <p:nvSpPr>
            <p:cNvPr id="293" name="Ovál 292">
              <a:extLst>
                <a:ext uri="{FF2B5EF4-FFF2-40B4-BE49-F238E27FC236}">
                  <a16:creationId xmlns:a16="http://schemas.microsoft.com/office/drawing/2014/main" id="{366E3747-9516-322D-3B38-59C4EA6EC6F8}"/>
                </a:ext>
              </a:extLst>
            </p:cNvPr>
            <p:cNvSpPr/>
            <p:nvPr/>
          </p:nvSpPr>
          <p:spPr>
            <a:xfrm>
              <a:off x="4168199" y="3398479"/>
              <a:ext cx="76200" cy="71593"/>
            </a:xfrm>
            <a:prstGeom prst="ellipse">
              <a:avLst/>
            </a:prstGeom>
            <a:solidFill>
              <a:srgbClr val="C204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cxnSp>
        <p:nvCxnSpPr>
          <p:cNvPr id="294" name="Rovná spojnica 293">
            <a:extLst>
              <a:ext uri="{FF2B5EF4-FFF2-40B4-BE49-F238E27FC236}">
                <a16:creationId xmlns:a16="http://schemas.microsoft.com/office/drawing/2014/main" id="{547BED9A-F494-A187-4FD1-366CD1DE0CCD}"/>
              </a:ext>
            </a:extLst>
          </p:cNvPr>
          <p:cNvCxnSpPr>
            <a:cxnSpLocks/>
          </p:cNvCxnSpPr>
          <p:nvPr/>
        </p:nvCxnSpPr>
        <p:spPr>
          <a:xfrm>
            <a:off x="3857279" y="348509"/>
            <a:ext cx="0" cy="6033215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5" name="Ovál 294">
            <a:extLst>
              <a:ext uri="{FF2B5EF4-FFF2-40B4-BE49-F238E27FC236}">
                <a16:creationId xmlns:a16="http://schemas.microsoft.com/office/drawing/2014/main" id="{45A0C542-FC01-5877-FD28-082174A18FD2}"/>
              </a:ext>
            </a:extLst>
          </p:cNvPr>
          <p:cNvSpPr/>
          <p:nvPr/>
        </p:nvSpPr>
        <p:spPr>
          <a:xfrm>
            <a:off x="4089167" y="6343483"/>
            <a:ext cx="76200" cy="71593"/>
          </a:xfrm>
          <a:prstGeom prst="ellipse">
            <a:avLst/>
          </a:prstGeom>
          <a:solidFill>
            <a:srgbClr val="C204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96" name="Ovál 295">
            <a:extLst>
              <a:ext uri="{FF2B5EF4-FFF2-40B4-BE49-F238E27FC236}">
                <a16:creationId xmlns:a16="http://schemas.microsoft.com/office/drawing/2014/main" id="{A4AA2E89-9B03-466A-C2EF-28EE78E70CC2}"/>
              </a:ext>
            </a:extLst>
          </p:cNvPr>
          <p:cNvSpPr/>
          <p:nvPr/>
        </p:nvSpPr>
        <p:spPr>
          <a:xfrm>
            <a:off x="7630395" y="848874"/>
            <a:ext cx="76200" cy="76200"/>
          </a:xfrm>
          <a:prstGeom prst="ellipse">
            <a:avLst/>
          </a:prstGeom>
          <a:solidFill>
            <a:srgbClr val="00226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 </a:t>
            </a:r>
          </a:p>
        </p:txBody>
      </p:sp>
      <p:sp>
        <p:nvSpPr>
          <p:cNvPr id="297" name="Ovál 296">
            <a:extLst>
              <a:ext uri="{FF2B5EF4-FFF2-40B4-BE49-F238E27FC236}">
                <a16:creationId xmlns:a16="http://schemas.microsoft.com/office/drawing/2014/main" id="{8E76F179-6308-DF7E-F13F-F1952702AB23}"/>
              </a:ext>
            </a:extLst>
          </p:cNvPr>
          <p:cNvSpPr/>
          <p:nvPr/>
        </p:nvSpPr>
        <p:spPr>
          <a:xfrm>
            <a:off x="7630395" y="1386819"/>
            <a:ext cx="76200" cy="76200"/>
          </a:xfrm>
          <a:prstGeom prst="ellipse">
            <a:avLst/>
          </a:prstGeom>
          <a:solidFill>
            <a:srgbClr val="00226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 </a:t>
            </a:r>
          </a:p>
        </p:txBody>
      </p:sp>
      <p:sp>
        <p:nvSpPr>
          <p:cNvPr id="298" name="Ovál 297">
            <a:extLst>
              <a:ext uri="{FF2B5EF4-FFF2-40B4-BE49-F238E27FC236}">
                <a16:creationId xmlns:a16="http://schemas.microsoft.com/office/drawing/2014/main" id="{573F0171-7CF8-CA5D-FE68-55B537D824F6}"/>
              </a:ext>
            </a:extLst>
          </p:cNvPr>
          <p:cNvSpPr/>
          <p:nvPr/>
        </p:nvSpPr>
        <p:spPr>
          <a:xfrm>
            <a:off x="7630395" y="1900491"/>
            <a:ext cx="76200" cy="76200"/>
          </a:xfrm>
          <a:prstGeom prst="ellipse">
            <a:avLst/>
          </a:prstGeom>
          <a:solidFill>
            <a:srgbClr val="00226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 </a:t>
            </a:r>
          </a:p>
        </p:txBody>
      </p:sp>
      <p:sp>
        <p:nvSpPr>
          <p:cNvPr id="299" name="Ovál 298">
            <a:extLst>
              <a:ext uri="{FF2B5EF4-FFF2-40B4-BE49-F238E27FC236}">
                <a16:creationId xmlns:a16="http://schemas.microsoft.com/office/drawing/2014/main" id="{A261EE93-DD9C-09EF-0EF9-85B45FB869E5}"/>
              </a:ext>
            </a:extLst>
          </p:cNvPr>
          <p:cNvSpPr/>
          <p:nvPr/>
        </p:nvSpPr>
        <p:spPr>
          <a:xfrm>
            <a:off x="7630395" y="2401026"/>
            <a:ext cx="76200" cy="76200"/>
          </a:xfrm>
          <a:prstGeom prst="ellipse">
            <a:avLst/>
          </a:prstGeom>
          <a:solidFill>
            <a:srgbClr val="00226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 </a:t>
            </a:r>
          </a:p>
        </p:txBody>
      </p:sp>
      <p:sp>
        <p:nvSpPr>
          <p:cNvPr id="300" name="Ovál 299">
            <a:extLst>
              <a:ext uri="{FF2B5EF4-FFF2-40B4-BE49-F238E27FC236}">
                <a16:creationId xmlns:a16="http://schemas.microsoft.com/office/drawing/2014/main" id="{8FC339F7-0EBB-EF77-5913-306989550407}"/>
              </a:ext>
            </a:extLst>
          </p:cNvPr>
          <p:cNvSpPr/>
          <p:nvPr/>
        </p:nvSpPr>
        <p:spPr>
          <a:xfrm>
            <a:off x="7630395" y="2900840"/>
            <a:ext cx="76200" cy="76200"/>
          </a:xfrm>
          <a:prstGeom prst="ellipse">
            <a:avLst/>
          </a:prstGeom>
          <a:solidFill>
            <a:srgbClr val="00226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6360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ázok 18">
            <a:extLst>
              <a:ext uri="{FF2B5EF4-FFF2-40B4-BE49-F238E27FC236}">
                <a16:creationId xmlns:a16="http://schemas.microsoft.com/office/drawing/2014/main" id="{A7A7AE79-B0AC-4398-8794-6FF3A4EE51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822" y="0"/>
            <a:ext cx="10288178" cy="6858000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832B0ABE-3020-4DCB-9090-A3EF603B6AE9}"/>
              </a:ext>
            </a:extLst>
          </p:cNvPr>
          <p:cNvSpPr/>
          <p:nvPr/>
        </p:nvSpPr>
        <p:spPr>
          <a:xfrm>
            <a:off x="0" y="0"/>
            <a:ext cx="7628636" cy="6891556"/>
          </a:xfrm>
          <a:custGeom>
            <a:avLst/>
            <a:gdLst>
              <a:gd name="connsiteX0" fmla="*/ 0 w 4126484"/>
              <a:gd name="connsiteY0" fmla="*/ 0 h 6672283"/>
              <a:gd name="connsiteX1" fmla="*/ 4126484 w 4126484"/>
              <a:gd name="connsiteY1" fmla="*/ 0 h 6672283"/>
              <a:gd name="connsiteX2" fmla="*/ 4126484 w 4126484"/>
              <a:gd name="connsiteY2" fmla="*/ 6672283 h 6672283"/>
              <a:gd name="connsiteX3" fmla="*/ 0 w 4126484"/>
              <a:gd name="connsiteY3" fmla="*/ 6672283 h 6672283"/>
              <a:gd name="connsiteX4" fmla="*/ 0 w 4126484"/>
              <a:gd name="connsiteY4" fmla="*/ 0 h 6672283"/>
              <a:gd name="connsiteX0" fmla="*/ 0 w 4126484"/>
              <a:gd name="connsiteY0" fmla="*/ 0 h 6672283"/>
              <a:gd name="connsiteX1" fmla="*/ 4126484 w 4126484"/>
              <a:gd name="connsiteY1" fmla="*/ 0 h 6672283"/>
              <a:gd name="connsiteX2" fmla="*/ 496316 w 4126484"/>
              <a:gd name="connsiteY2" fmla="*/ 6489403 h 6672283"/>
              <a:gd name="connsiteX3" fmla="*/ 0 w 4126484"/>
              <a:gd name="connsiteY3" fmla="*/ 6672283 h 6672283"/>
              <a:gd name="connsiteX4" fmla="*/ 0 w 4126484"/>
              <a:gd name="connsiteY4" fmla="*/ 0 h 6672283"/>
              <a:gd name="connsiteX0" fmla="*/ 0 w 4126484"/>
              <a:gd name="connsiteY0" fmla="*/ 0 h 6672283"/>
              <a:gd name="connsiteX1" fmla="*/ 4126484 w 4126484"/>
              <a:gd name="connsiteY1" fmla="*/ 0 h 6672283"/>
              <a:gd name="connsiteX2" fmla="*/ 770636 w 4126484"/>
              <a:gd name="connsiteY2" fmla="*/ 6663139 h 6672283"/>
              <a:gd name="connsiteX3" fmla="*/ 0 w 4126484"/>
              <a:gd name="connsiteY3" fmla="*/ 6672283 h 6672283"/>
              <a:gd name="connsiteX4" fmla="*/ 0 w 4126484"/>
              <a:gd name="connsiteY4" fmla="*/ 0 h 6672283"/>
              <a:gd name="connsiteX0" fmla="*/ 0 w 4126484"/>
              <a:gd name="connsiteY0" fmla="*/ 0 h 6672283"/>
              <a:gd name="connsiteX1" fmla="*/ 4126484 w 4126484"/>
              <a:gd name="connsiteY1" fmla="*/ 0 h 6672283"/>
              <a:gd name="connsiteX2" fmla="*/ 1227836 w 4126484"/>
              <a:gd name="connsiteY2" fmla="*/ 6672283 h 6672283"/>
              <a:gd name="connsiteX3" fmla="*/ 0 w 4126484"/>
              <a:gd name="connsiteY3" fmla="*/ 6672283 h 6672283"/>
              <a:gd name="connsiteX4" fmla="*/ 0 w 4126484"/>
              <a:gd name="connsiteY4" fmla="*/ 0 h 6672283"/>
              <a:gd name="connsiteX0" fmla="*/ 0 w 7534073"/>
              <a:gd name="connsiteY0" fmla="*/ 0 h 6672283"/>
              <a:gd name="connsiteX1" fmla="*/ 7534073 w 7534073"/>
              <a:gd name="connsiteY1" fmla="*/ 0 h 6672283"/>
              <a:gd name="connsiteX2" fmla="*/ 4635425 w 7534073"/>
              <a:gd name="connsiteY2" fmla="*/ 6672283 h 6672283"/>
              <a:gd name="connsiteX3" fmla="*/ 3407589 w 7534073"/>
              <a:gd name="connsiteY3" fmla="*/ 6672283 h 6672283"/>
              <a:gd name="connsiteX4" fmla="*/ 0 w 7534073"/>
              <a:gd name="connsiteY4" fmla="*/ 0 h 6672283"/>
              <a:gd name="connsiteX0" fmla="*/ 0 w 7534073"/>
              <a:gd name="connsiteY0" fmla="*/ 0 h 6690076"/>
              <a:gd name="connsiteX1" fmla="*/ 7534073 w 7534073"/>
              <a:gd name="connsiteY1" fmla="*/ 0 h 6690076"/>
              <a:gd name="connsiteX2" fmla="*/ 4635425 w 7534073"/>
              <a:gd name="connsiteY2" fmla="*/ 6672283 h 6690076"/>
              <a:gd name="connsiteX3" fmla="*/ 0 w 7534073"/>
              <a:gd name="connsiteY3" fmla="*/ 6690076 h 6690076"/>
              <a:gd name="connsiteX4" fmla="*/ 0 w 7534073"/>
              <a:gd name="connsiteY4" fmla="*/ 0 h 6690076"/>
              <a:gd name="connsiteX0" fmla="*/ 2289201 w 7534073"/>
              <a:gd name="connsiteY0" fmla="*/ 0 h 6690076"/>
              <a:gd name="connsiteX1" fmla="*/ 7534073 w 7534073"/>
              <a:gd name="connsiteY1" fmla="*/ 0 h 6690076"/>
              <a:gd name="connsiteX2" fmla="*/ 4635425 w 7534073"/>
              <a:gd name="connsiteY2" fmla="*/ 6672283 h 6690076"/>
              <a:gd name="connsiteX3" fmla="*/ 0 w 7534073"/>
              <a:gd name="connsiteY3" fmla="*/ 6690076 h 6690076"/>
              <a:gd name="connsiteX4" fmla="*/ 2289201 w 7534073"/>
              <a:gd name="connsiteY4" fmla="*/ 0 h 6690076"/>
              <a:gd name="connsiteX0" fmla="*/ 218435 w 7534073"/>
              <a:gd name="connsiteY0" fmla="*/ 0 h 6690076"/>
              <a:gd name="connsiteX1" fmla="*/ 7534073 w 7534073"/>
              <a:gd name="connsiteY1" fmla="*/ 0 h 6690076"/>
              <a:gd name="connsiteX2" fmla="*/ 4635425 w 7534073"/>
              <a:gd name="connsiteY2" fmla="*/ 6672283 h 6690076"/>
              <a:gd name="connsiteX3" fmla="*/ 0 w 7534073"/>
              <a:gd name="connsiteY3" fmla="*/ 6690076 h 6690076"/>
              <a:gd name="connsiteX4" fmla="*/ 218435 w 7534073"/>
              <a:gd name="connsiteY4" fmla="*/ 0 h 6690076"/>
              <a:gd name="connsiteX0" fmla="*/ 0 w 7315638"/>
              <a:gd name="connsiteY0" fmla="*/ 0 h 6672283"/>
              <a:gd name="connsiteX1" fmla="*/ 7315638 w 7315638"/>
              <a:gd name="connsiteY1" fmla="*/ 0 h 6672283"/>
              <a:gd name="connsiteX2" fmla="*/ 4416990 w 7315638"/>
              <a:gd name="connsiteY2" fmla="*/ 6672283 h 6672283"/>
              <a:gd name="connsiteX3" fmla="*/ 1572734 w 7315638"/>
              <a:gd name="connsiteY3" fmla="*/ 6440977 h 6672283"/>
              <a:gd name="connsiteX4" fmla="*/ 0 w 7315638"/>
              <a:gd name="connsiteY4" fmla="*/ 0 h 6672283"/>
              <a:gd name="connsiteX0" fmla="*/ 0 w 7315638"/>
              <a:gd name="connsiteY0" fmla="*/ 0 h 6672283"/>
              <a:gd name="connsiteX1" fmla="*/ 7315638 w 7315638"/>
              <a:gd name="connsiteY1" fmla="*/ 0 h 6672283"/>
              <a:gd name="connsiteX2" fmla="*/ 4416990 w 7315638"/>
              <a:gd name="connsiteY2" fmla="*/ 6672283 h 6672283"/>
              <a:gd name="connsiteX3" fmla="*/ 43688 w 7315638"/>
              <a:gd name="connsiteY3" fmla="*/ 6672283 h 6672283"/>
              <a:gd name="connsiteX4" fmla="*/ 0 w 7315638"/>
              <a:gd name="connsiteY4" fmla="*/ 0 h 6672283"/>
              <a:gd name="connsiteX0" fmla="*/ 629092 w 7271950"/>
              <a:gd name="connsiteY0" fmla="*/ 0 h 6681179"/>
              <a:gd name="connsiteX1" fmla="*/ 7271950 w 7271950"/>
              <a:gd name="connsiteY1" fmla="*/ 8896 h 6681179"/>
              <a:gd name="connsiteX2" fmla="*/ 4373302 w 7271950"/>
              <a:gd name="connsiteY2" fmla="*/ 6681179 h 6681179"/>
              <a:gd name="connsiteX3" fmla="*/ 0 w 7271950"/>
              <a:gd name="connsiteY3" fmla="*/ 6681179 h 6681179"/>
              <a:gd name="connsiteX4" fmla="*/ 629092 w 7271950"/>
              <a:gd name="connsiteY4" fmla="*/ 0 h 6681179"/>
              <a:gd name="connsiteX0" fmla="*/ 0 w 7289426"/>
              <a:gd name="connsiteY0" fmla="*/ 0 h 6672283"/>
              <a:gd name="connsiteX1" fmla="*/ 7289426 w 7289426"/>
              <a:gd name="connsiteY1" fmla="*/ 0 h 6672283"/>
              <a:gd name="connsiteX2" fmla="*/ 4390778 w 7289426"/>
              <a:gd name="connsiteY2" fmla="*/ 6672283 h 6672283"/>
              <a:gd name="connsiteX3" fmla="*/ 17476 w 7289426"/>
              <a:gd name="connsiteY3" fmla="*/ 6672283 h 6672283"/>
              <a:gd name="connsiteX4" fmla="*/ 0 w 7289426"/>
              <a:gd name="connsiteY4" fmla="*/ 0 h 6672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89426" h="6672283">
                <a:moveTo>
                  <a:pt x="0" y="0"/>
                </a:moveTo>
                <a:lnTo>
                  <a:pt x="7289426" y="0"/>
                </a:lnTo>
                <a:lnTo>
                  <a:pt x="4390778" y="6672283"/>
                </a:lnTo>
                <a:lnTo>
                  <a:pt x="17476" y="6672283"/>
                </a:lnTo>
                <a:cubicBezTo>
                  <a:pt x="11651" y="4448189"/>
                  <a:pt x="5825" y="2224094"/>
                  <a:pt x="0" y="0"/>
                </a:cubicBezTo>
                <a:close/>
              </a:path>
            </a:pathLst>
          </a:custGeom>
          <a:solidFill>
            <a:srgbClr val="122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35868" y="326952"/>
            <a:ext cx="8198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largest</a:t>
            </a: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European</a:t>
            </a: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network</a:t>
            </a:r>
            <a:endParaRPr lang="sk-SK" sz="2400" b="1" i="1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57200" y="967463"/>
            <a:ext cx="6117336" cy="0"/>
          </a:xfrm>
          <a:prstGeom prst="straightConnector1">
            <a:avLst/>
          </a:prstGeom>
          <a:ln cap="rnd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35868" y="1217723"/>
            <a:ext cx="7125636" cy="5211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provide all-inclusive just-in-time intermodal rail-road transportation service</a:t>
            </a:r>
          </a:p>
          <a:p>
            <a:endParaRPr lang="sk-SK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METRANS operates own shuttle trains with cargo in maritime </a:t>
            </a:r>
            <a:endParaRPr lang="sk-SK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 sea and short sea and for long haul trains </a:t>
            </a:r>
          </a:p>
          <a:p>
            <a:endParaRPr lang="sk-SK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 of standard equipment, reefers, tank and special </a:t>
            </a:r>
            <a:endParaRPr lang="sk-SK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containers to / from the </a:t>
            </a:r>
          </a:p>
          <a:p>
            <a:pPr marL="0" lvl="1">
              <a:lnSpc>
                <a:spcPct val="110000"/>
              </a:lnSpc>
            </a:pP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Czech Republic / Slovakia / Hungary / Germany / </a:t>
            </a:r>
            <a:endParaRPr lang="sk-SK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lnSpc>
                <a:spcPct val="110000"/>
              </a:lnSpc>
            </a:pP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Austria</a:t>
            </a:r>
            <a:r>
              <a:rPr lang="sk-SK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Netherlands / Belgium / </a:t>
            </a:r>
            <a:endParaRPr lang="sk-SK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lnSpc>
                <a:spcPct val="110000"/>
              </a:lnSpc>
            </a:pP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Slovenia / Poland / Italy</a:t>
            </a:r>
          </a:p>
          <a:p>
            <a:pPr>
              <a:lnSpc>
                <a:spcPct val="120000"/>
              </a:lnSpc>
            </a:pPr>
            <a:endParaRPr lang="sk-SK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connect these countries by rail with major </a:t>
            </a:r>
            <a:endParaRPr lang="sk-SK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European ports</a:t>
            </a:r>
            <a:endParaRPr lang="sk-SK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Hamburg / Bremerhaven / Rotterdam </a:t>
            </a:r>
            <a:endParaRPr lang="sk-SK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Duisburg</a:t>
            </a:r>
            <a:endParaRPr lang="sk-SK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en-GB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southbound rail connection to</a:t>
            </a:r>
            <a:endParaRPr lang="sk-SK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Koper / Trieste / Rijeka</a:t>
            </a:r>
          </a:p>
        </p:txBody>
      </p:sp>
      <p:pic>
        <p:nvPicPr>
          <p:cNvPr id="18" name="Picture 6">
            <a:extLst>
              <a:ext uri="{FF2B5EF4-FFF2-40B4-BE49-F238E27FC236}">
                <a16:creationId xmlns:a16="http://schemas.microsoft.com/office/drawing/2014/main" id="{CD331A08-F990-4AEB-A91D-63038BEEF6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529" y="459591"/>
            <a:ext cx="1356305" cy="429768"/>
          </a:xfrm>
          <a:prstGeom prst="rect">
            <a:avLst/>
          </a:prstGeom>
        </p:spPr>
      </p:pic>
      <p:pic>
        <p:nvPicPr>
          <p:cNvPr id="2" name="Obrázok 1">
            <a:extLst>
              <a:ext uri="{FF2B5EF4-FFF2-40B4-BE49-F238E27FC236}">
                <a16:creationId xmlns:a16="http://schemas.microsoft.com/office/drawing/2014/main" id="{820DE117-0414-0A23-BA23-1068175F0C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0290" y="5789007"/>
            <a:ext cx="504635" cy="90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867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A44486F6-5499-0D96-A197-474C23AF0E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" t="23735" r="612" b="19310"/>
          <a:stretch/>
        </p:blipFill>
        <p:spPr>
          <a:xfrm>
            <a:off x="4269566" y="1556524"/>
            <a:ext cx="6704072" cy="489305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05467" y="1129808"/>
            <a:ext cx="3700412" cy="220820"/>
          </a:xfrm>
          <a:prstGeom prst="roundRect">
            <a:avLst/>
          </a:prstGeom>
          <a:solidFill>
            <a:srgbClr val="BE07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35868" y="249672"/>
            <a:ext cx="81985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METRANS</a:t>
            </a:r>
            <a:endParaRPr lang="sk-SK" sz="24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sk-SK" i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Over 6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5</a:t>
            </a:r>
            <a:r>
              <a:rPr lang="sk-SK" i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0 </a:t>
            </a:r>
            <a:r>
              <a:rPr lang="sk-SK" i="1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regular</a:t>
            </a:r>
            <a:r>
              <a:rPr lang="sk-SK" i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train </a:t>
            </a:r>
            <a:r>
              <a:rPr lang="sk-SK" i="1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connections</a:t>
            </a:r>
            <a:r>
              <a:rPr lang="sk-SK" i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per </a:t>
            </a:r>
            <a:r>
              <a:rPr lang="sk-SK" i="1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week</a:t>
            </a:r>
            <a:endParaRPr lang="sk-SK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57200" y="1100064"/>
            <a:ext cx="7104888" cy="0"/>
          </a:xfrm>
          <a:prstGeom prst="straightConnector1">
            <a:avLst/>
          </a:prstGeom>
          <a:ln cap="rnd">
            <a:solidFill>
              <a:srgbClr val="12286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11276142" y="-15504"/>
            <a:ext cx="914400" cy="6858000"/>
          </a:xfrm>
          <a:prstGeom prst="rect">
            <a:avLst/>
          </a:prstGeom>
          <a:solidFill>
            <a:srgbClr val="122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529" y="444087"/>
            <a:ext cx="1356305" cy="4297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7485" y="1130168"/>
            <a:ext cx="9560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sk-SK" sz="8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From</a:t>
            </a:r>
            <a:r>
              <a:rPr lang="sk-SK" sz="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/To</a:t>
            </a:r>
            <a:endParaRPr lang="sk-SK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fontAlgn="ctr"/>
            <a:endParaRPr lang="sk-SK" sz="800" dirty="0">
              <a:latin typeface="Arial" charset="0"/>
              <a:ea typeface="Arial" charset="0"/>
              <a:cs typeface="Arial" charset="0"/>
            </a:endParaRPr>
          </a:p>
          <a:p>
            <a:pPr fontAlgn="ctr"/>
            <a:endParaRPr lang="sk-SK" sz="800" dirty="0">
              <a:latin typeface="Arial" charset="0"/>
              <a:ea typeface="Arial" charset="0"/>
              <a:cs typeface="Arial" charset="0"/>
            </a:endParaRPr>
          </a:p>
          <a:p>
            <a:endParaRPr lang="en-US" sz="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118069" y="1130168"/>
            <a:ext cx="1039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sk-SK" sz="8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Trains</a:t>
            </a:r>
            <a:r>
              <a:rPr lang="sk-SK" sz="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per </a:t>
            </a:r>
            <a:r>
              <a:rPr lang="sk-SK" sz="8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Week</a:t>
            </a:r>
            <a:endParaRPr lang="sk-SK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fontAlgn="ctr"/>
            <a:endParaRPr lang="sk-SK" sz="800" dirty="0"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257820" y="1556524"/>
            <a:ext cx="6727564" cy="4893055"/>
          </a:xfrm>
          <a:prstGeom prst="rect">
            <a:avLst/>
          </a:prstGeom>
          <a:noFill/>
          <a:ln>
            <a:solidFill>
              <a:srgbClr val="BE073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32990308-4084-B007-7A03-61A2E0AB5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0290" y="5789007"/>
            <a:ext cx="504635" cy="905420"/>
          </a:xfrm>
          <a:prstGeom prst="rect">
            <a:avLst/>
          </a:prstGeom>
        </p:spPr>
      </p:pic>
      <p:graphicFrame>
        <p:nvGraphicFramePr>
          <p:cNvPr id="4" name="Tabuľka 3">
            <a:extLst>
              <a:ext uri="{FF2B5EF4-FFF2-40B4-BE49-F238E27FC236}">
                <a16:creationId xmlns:a16="http://schemas.microsoft.com/office/drawing/2014/main" id="{1F9B6572-EB6E-2A03-7EEB-7FD4F0E482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7127574"/>
              </p:ext>
            </p:extLst>
          </p:nvPr>
        </p:nvGraphicFramePr>
        <p:xfrm>
          <a:off x="457200" y="1361000"/>
          <a:ext cx="3674424" cy="54596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8606">
                  <a:extLst>
                    <a:ext uri="{9D8B030D-6E8A-4147-A177-3AD203B41FA5}">
                      <a16:colId xmlns:a16="http://schemas.microsoft.com/office/drawing/2014/main" val="3903612306"/>
                    </a:ext>
                  </a:extLst>
                </a:gridCol>
                <a:gridCol w="907751">
                  <a:extLst>
                    <a:ext uri="{9D8B030D-6E8A-4147-A177-3AD203B41FA5}">
                      <a16:colId xmlns:a16="http://schemas.microsoft.com/office/drawing/2014/main" val="739294339"/>
                    </a:ext>
                  </a:extLst>
                </a:gridCol>
                <a:gridCol w="929461">
                  <a:extLst>
                    <a:ext uri="{9D8B030D-6E8A-4147-A177-3AD203B41FA5}">
                      <a16:colId xmlns:a16="http://schemas.microsoft.com/office/drawing/2014/main" val="103149471"/>
                    </a:ext>
                  </a:extLst>
                </a:gridCol>
                <a:gridCol w="918606">
                  <a:extLst>
                    <a:ext uri="{9D8B030D-6E8A-4147-A177-3AD203B41FA5}">
                      <a16:colId xmlns:a16="http://schemas.microsoft.com/office/drawing/2014/main" val="973942381"/>
                    </a:ext>
                  </a:extLst>
                </a:gridCol>
              </a:tblGrid>
              <a:tr h="145494"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Hamburg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↔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Praha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8611867"/>
                  </a:ext>
                </a:extLst>
              </a:tr>
              <a:tr h="178957"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Hamburg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↔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Ceska Trebova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0312457"/>
                  </a:ext>
                </a:extLst>
              </a:tr>
              <a:tr h="173684"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Hamburg</a:t>
                      </a: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↔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Dunajska Streda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856467"/>
                  </a:ext>
                </a:extLst>
              </a:tr>
              <a:tr h="173684"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Hamburg</a:t>
                      </a: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↔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Salzburg</a:t>
                      </a: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8639001"/>
                  </a:ext>
                </a:extLst>
              </a:tr>
              <a:tr h="173684"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Hamburg</a:t>
                      </a: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↔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Berlin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398037"/>
                  </a:ext>
                </a:extLst>
              </a:tr>
              <a:tr h="173684"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Hamburg</a:t>
                      </a: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↔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Gernsheim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4623191"/>
                  </a:ext>
                </a:extLst>
              </a:tr>
              <a:tr h="173684"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Hamburg</a:t>
                      </a: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↔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Gadki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84489"/>
                  </a:ext>
                </a:extLst>
              </a:tr>
              <a:tr h="173684"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Hamburg</a:t>
                      </a: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↔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Nürnberg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833403"/>
                  </a:ext>
                </a:extLst>
              </a:tr>
              <a:tr h="17368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Hamburg</a:t>
                      </a: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↔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München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265797"/>
                  </a:ext>
                </a:extLst>
              </a:tr>
              <a:tr h="17368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Hamburg</a:t>
                      </a: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↔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Leipzig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2242700"/>
                  </a:ext>
                </a:extLst>
              </a:tr>
              <a:tr h="145494"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Bremerhaven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↔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Praha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2661129"/>
                  </a:ext>
                </a:extLst>
              </a:tr>
              <a:tr h="155113"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Bremerhaven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↔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Ceska</a:t>
                      </a:r>
                      <a:r>
                        <a:rPr lang="sk-SK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sk-SK" sz="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Trebova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8989671"/>
                  </a:ext>
                </a:extLst>
              </a:tr>
              <a:tr h="167003"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Bremerhaven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↔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Dunajska Streda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4943011"/>
                  </a:ext>
                </a:extLst>
              </a:tr>
              <a:tr h="16700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Bremerhaven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↔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Nürnberg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0939943"/>
                  </a:ext>
                </a:extLst>
              </a:tr>
              <a:tr h="16700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Bremerhaven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↔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München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059009"/>
                  </a:ext>
                </a:extLst>
              </a:tr>
              <a:tr h="145494"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Rotterdam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↔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Praha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416665"/>
                  </a:ext>
                </a:extLst>
              </a:tr>
              <a:tr h="145494"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Rotterdam</a:t>
                      </a: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↔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Ceska</a:t>
                      </a:r>
                      <a:r>
                        <a:rPr lang="sk-SK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sk-SK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Trebova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3476600"/>
                  </a:ext>
                </a:extLst>
              </a:tr>
              <a:tr h="145494"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Duisburg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↔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Praha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1662010"/>
                  </a:ext>
                </a:extLst>
              </a:tr>
              <a:tr h="169943"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Koper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↔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Dunajska Streda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9400314"/>
                  </a:ext>
                </a:extLst>
              </a:tr>
              <a:tr h="145494"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Koper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↔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Budapest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956790"/>
                  </a:ext>
                </a:extLst>
              </a:tr>
              <a:tr h="155888"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Praha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↔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Ceska Trebova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028270"/>
                  </a:ext>
                </a:extLst>
              </a:tr>
              <a:tr h="145494"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Praha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↔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Salzburg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3154344"/>
                  </a:ext>
                </a:extLst>
              </a:tr>
              <a:tr h="145494"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Praha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↔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Leipzig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5597678"/>
                  </a:ext>
                </a:extLst>
              </a:tr>
              <a:tr h="145494"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Praha</a:t>
                      </a: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↔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Wilhelmshaven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9037732"/>
                  </a:ext>
                </a:extLst>
              </a:tr>
              <a:tr h="165062"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Ceska Trebova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↔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Dunajska Streda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1530958"/>
                  </a:ext>
                </a:extLst>
              </a:tr>
              <a:tr h="153644"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Ceska Trebova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↔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Kosice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4889296"/>
                  </a:ext>
                </a:extLst>
              </a:tr>
              <a:tr h="167003"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Ceska Trebova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↔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Zlin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2548150"/>
                  </a:ext>
                </a:extLst>
              </a:tr>
              <a:tr h="180364"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Ceska Trebova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↔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Ostrava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1419396"/>
                  </a:ext>
                </a:extLst>
              </a:tr>
              <a:tr h="160323"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Ceska Trebova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↔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Krems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070800"/>
                  </a:ext>
                </a:extLst>
              </a:tr>
              <a:tr h="160323"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Ceska Trebova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↔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Linz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3134941"/>
                  </a:ext>
                </a:extLst>
              </a:tr>
              <a:tr h="146964"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Dunajska Streda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↔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Kosice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5081306"/>
                  </a:ext>
                </a:extLst>
              </a:tr>
              <a:tr h="167003"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Dunajska Streda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↔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Budapest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9393183"/>
                  </a:ext>
                </a:extLst>
              </a:tr>
              <a:tr h="153644"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Dunajska Streda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↔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Krems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603598"/>
                  </a:ext>
                </a:extLst>
              </a:tr>
              <a:tr h="145494"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Nürnberg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↔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München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" marR="3069" marT="3069" marB="0" anchor="ctr"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7261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270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8">
            <a:extLst>
              <a:ext uri="{FF2B5EF4-FFF2-40B4-BE49-F238E27FC236}">
                <a16:creationId xmlns:a16="http://schemas.microsoft.com/office/drawing/2014/main" id="{B8C37B04-987F-4CBF-BA8A-6231B2C69666}"/>
              </a:ext>
            </a:extLst>
          </p:cNvPr>
          <p:cNvSpPr/>
          <p:nvPr/>
        </p:nvSpPr>
        <p:spPr>
          <a:xfrm>
            <a:off x="11276142" y="0"/>
            <a:ext cx="914400" cy="6858000"/>
          </a:xfrm>
          <a:prstGeom prst="rect">
            <a:avLst/>
          </a:prstGeom>
          <a:solidFill>
            <a:srgbClr val="122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00262" y="388286"/>
            <a:ext cx="87179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</a:t>
            </a:r>
            <a:r>
              <a:rPr lang="cs-CZ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</a:t>
            </a:r>
            <a:r>
              <a:rPr lang="cs-CZ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demand</a:t>
            </a:r>
            <a:r>
              <a:rPr lang="cs-CZ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rail</a:t>
            </a:r>
            <a:r>
              <a:rPr lang="cs-CZ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movements</a:t>
            </a:r>
            <a:r>
              <a:rPr lang="cs-CZ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cs-CZ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CHINA &amp; EUROPE and </a:t>
            </a:r>
            <a:r>
              <a:rPr lang="cs-CZ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v.v</a:t>
            </a:r>
            <a:r>
              <a:rPr lang="cs-CZ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</a:t>
            </a:r>
            <a:endParaRPr lang="sk-SK" sz="2000" b="1" i="1" dirty="0">
              <a:solidFill>
                <a:srgbClr val="00206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ulka 15">
            <a:extLst>
              <a:ext uri="{FF2B5EF4-FFF2-40B4-BE49-F238E27FC236}">
                <a16:creationId xmlns:a16="http://schemas.microsoft.com/office/drawing/2014/main" id="{DCB3CF38-13F2-4783-B464-D38F53A30B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8830455"/>
              </p:ext>
            </p:extLst>
          </p:nvPr>
        </p:nvGraphicFramePr>
        <p:xfrm>
          <a:off x="2089404" y="1308441"/>
          <a:ext cx="7283193" cy="702945"/>
        </p:xfrm>
        <a:graphic>
          <a:graphicData uri="http://schemas.openxmlformats.org/drawingml/2006/table">
            <a:tbl>
              <a:tblPr/>
              <a:tblGrid>
                <a:gridCol w="946731">
                  <a:extLst>
                    <a:ext uri="{9D8B030D-6E8A-4147-A177-3AD203B41FA5}">
                      <a16:colId xmlns:a16="http://schemas.microsoft.com/office/drawing/2014/main" val="3100701983"/>
                    </a:ext>
                  </a:extLst>
                </a:gridCol>
                <a:gridCol w="93726">
                  <a:extLst>
                    <a:ext uri="{9D8B030D-6E8A-4147-A177-3AD203B41FA5}">
                      <a16:colId xmlns:a16="http://schemas.microsoft.com/office/drawing/2014/main" val="2504714538"/>
                    </a:ext>
                  </a:extLst>
                </a:gridCol>
                <a:gridCol w="520228">
                  <a:extLst>
                    <a:ext uri="{9D8B030D-6E8A-4147-A177-3AD203B41FA5}">
                      <a16:colId xmlns:a16="http://schemas.microsoft.com/office/drawing/2014/main" val="2910313701"/>
                    </a:ext>
                  </a:extLst>
                </a:gridCol>
                <a:gridCol w="520228">
                  <a:extLst>
                    <a:ext uri="{9D8B030D-6E8A-4147-A177-3AD203B41FA5}">
                      <a16:colId xmlns:a16="http://schemas.microsoft.com/office/drawing/2014/main" val="3386668060"/>
                    </a:ext>
                  </a:extLst>
                </a:gridCol>
                <a:gridCol w="520228">
                  <a:extLst>
                    <a:ext uri="{9D8B030D-6E8A-4147-A177-3AD203B41FA5}">
                      <a16:colId xmlns:a16="http://schemas.microsoft.com/office/drawing/2014/main" val="2789908866"/>
                    </a:ext>
                  </a:extLst>
                </a:gridCol>
                <a:gridCol w="520228">
                  <a:extLst>
                    <a:ext uri="{9D8B030D-6E8A-4147-A177-3AD203B41FA5}">
                      <a16:colId xmlns:a16="http://schemas.microsoft.com/office/drawing/2014/main" val="2334898113"/>
                    </a:ext>
                  </a:extLst>
                </a:gridCol>
                <a:gridCol w="520228">
                  <a:extLst>
                    <a:ext uri="{9D8B030D-6E8A-4147-A177-3AD203B41FA5}">
                      <a16:colId xmlns:a16="http://schemas.microsoft.com/office/drawing/2014/main" val="572679972"/>
                    </a:ext>
                  </a:extLst>
                </a:gridCol>
                <a:gridCol w="520228">
                  <a:extLst>
                    <a:ext uri="{9D8B030D-6E8A-4147-A177-3AD203B41FA5}">
                      <a16:colId xmlns:a16="http://schemas.microsoft.com/office/drawing/2014/main" val="2126180508"/>
                    </a:ext>
                  </a:extLst>
                </a:gridCol>
                <a:gridCol w="520228">
                  <a:extLst>
                    <a:ext uri="{9D8B030D-6E8A-4147-A177-3AD203B41FA5}">
                      <a16:colId xmlns:a16="http://schemas.microsoft.com/office/drawing/2014/main" val="4113702649"/>
                    </a:ext>
                  </a:extLst>
                </a:gridCol>
                <a:gridCol w="520228">
                  <a:extLst>
                    <a:ext uri="{9D8B030D-6E8A-4147-A177-3AD203B41FA5}">
                      <a16:colId xmlns:a16="http://schemas.microsoft.com/office/drawing/2014/main" val="423868961"/>
                    </a:ext>
                  </a:extLst>
                </a:gridCol>
                <a:gridCol w="520228">
                  <a:extLst>
                    <a:ext uri="{9D8B030D-6E8A-4147-A177-3AD203B41FA5}">
                      <a16:colId xmlns:a16="http://schemas.microsoft.com/office/drawing/2014/main" val="3896244581"/>
                    </a:ext>
                  </a:extLst>
                </a:gridCol>
                <a:gridCol w="520228">
                  <a:extLst>
                    <a:ext uri="{9D8B030D-6E8A-4147-A177-3AD203B41FA5}">
                      <a16:colId xmlns:a16="http://schemas.microsoft.com/office/drawing/2014/main" val="3158531880"/>
                    </a:ext>
                  </a:extLst>
                </a:gridCol>
                <a:gridCol w="520228">
                  <a:extLst>
                    <a:ext uri="{9D8B030D-6E8A-4147-A177-3AD203B41FA5}">
                      <a16:colId xmlns:a16="http://schemas.microsoft.com/office/drawing/2014/main" val="1456137455"/>
                    </a:ext>
                  </a:extLst>
                </a:gridCol>
                <a:gridCol w="520228">
                  <a:extLst>
                    <a:ext uri="{9D8B030D-6E8A-4147-A177-3AD203B41FA5}">
                      <a16:colId xmlns:a16="http://schemas.microsoft.com/office/drawing/2014/main" val="883880407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rtl="0" fontAlgn="b"/>
                      <a:r>
                        <a:rPr lang="cs-CZ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130782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TOTAL No. of </a:t>
                      </a:r>
                      <a:r>
                        <a:rPr lang="cs-CZ" sz="11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trains</a:t>
                      </a:r>
                      <a:r>
                        <a:rPr lang="cs-CZ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on </a:t>
                      </a:r>
                      <a:r>
                        <a:rPr lang="cs-CZ" sz="11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the</a:t>
                      </a:r>
                      <a:r>
                        <a:rPr lang="cs-CZ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cs-CZ" sz="11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Silk</a:t>
                      </a:r>
                      <a:r>
                        <a:rPr lang="cs-CZ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cs-CZ" sz="11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Road</a:t>
                      </a:r>
                      <a:endParaRPr lang="cs-CZ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26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26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26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26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26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26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815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26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1702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26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3673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26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6363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26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8225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26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12400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26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26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16000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26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0648062"/>
                  </a:ext>
                </a:extLst>
              </a:tr>
            </a:tbl>
          </a:graphicData>
        </a:graphic>
      </p:graphicFrame>
      <p:pic>
        <p:nvPicPr>
          <p:cNvPr id="11" name="Picture 6">
            <a:extLst>
              <a:ext uri="{FF2B5EF4-FFF2-40B4-BE49-F238E27FC236}">
                <a16:creationId xmlns:a16="http://schemas.microsoft.com/office/drawing/2014/main" id="{28BB176E-FAFA-47F4-A2E7-B564C7E666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529" y="459591"/>
            <a:ext cx="1356305" cy="429768"/>
          </a:xfrm>
          <a:prstGeom prst="rect">
            <a:avLst/>
          </a:prstGeom>
        </p:spPr>
      </p:pic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D58BF4CC-F6B4-3FF8-9186-72070D46B26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1598349"/>
              </p:ext>
            </p:extLst>
          </p:nvPr>
        </p:nvGraphicFramePr>
        <p:xfrm>
          <a:off x="2089404" y="2223655"/>
          <a:ext cx="7283193" cy="39208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" name="Obrázok 9">
            <a:extLst>
              <a:ext uri="{FF2B5EF4-FFF2-40B4-BE49-F238E27FC236}">
                <a16:creationId xmlns:a16="http://schemas.microsoft.com/office/drawing/2014/main" id="{788B7892-8886-D56F-8A72-EA9CA1DE11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0290" y="5789007"/>
            <a:ext cx="504635" cy="90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493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E9BFA63A-AAB9-4B38-9446-067C93367A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1" b="1684"/>
          <a:stretch/>
        </p:blipFill>
        <p:spPr>
          <a:xfrm>
            <a:off x="1016558" y="44589"/>
            <a:ext cx="10158883" cy="6768821"/>
          </a:xfrm>
          <a:prstGeom prst="rect">
            <a:avLst/>
          </a:prstGeom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3B4473FC-D16B-4A15-A861-7AB5F49D5D45}"/>
              </a:ext>
            </a:extLst>
          </p:cNvPr>
          <p:cNvSpPr txBox="1"/>
          <p:nvPr/>
        </p:nvSpPr>
        <p:spPr>
          <a:xfrm>
            <a:off x="7975854" y="4011930"/>
            <a:ext cx="2622042" cy="2723823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21 terminal &amp; depots</a:t>
            </a:r>
          </a:p>
          <a:p>
            <a:pPr marL="177800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Czech Republic, Slovakia, Poland, Hungary, Austria, Germany &amp; Serbia</a:t>
            </a:r>
          </a:p>
          <a:p>
            <a:pPr marL="177800" indent="-171450">
              <a:buFont typeface="Wingdings" panose="05000000000000000000" pitchFamily="2" charset="2"/>
              <a:buChar char="§"/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Over 2 million sqm Depot &amp; Terminal capacities</a:t>
            </a:r>
          </a:p>
          <a:p>
            <a:pPr marL="177800" indent="-171450">
              <a:buFont typeface="Wingdings" panose="05000000000000000000" pitchFamily="2" charset="2"/>
              <a:buChar char="§"/>
            </a:pPr>
            <a:r>
              <a:rPr lang="sk-SK" sz="900" dirty="0">
                <a:latin typeface="Arial" panose="020B0604020202020204" pitchFamily="34" charset="0"/>
                <a:cs typeface="Arial" panose="020B0604020202020204" pitchFamily="34" charset="0"/>
              </a:rPr>
              <a:t>More </a:t>
            </a:r>
            <a:r>
              <a:rPr lang="sk-SK" sz="900"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130 locomotives</a:t>
            </a:r>
          </a:p>
          <a:p>
            <a:pPr marL="177800" indent="-171450">
              <a:buFont typeface="Wingdings" panose="05000000000000000000" pitchFamily="2" charset="2"/>
              <a:buChar char="§"/>
            </a:pPr>
            <a:r>
              <a:rPr lang="sk-SK" sz="900" dirty="0">
                <a:latin typeface="Arial" panose="020B0604020202020204" pitchFamily="34" charset="0"/>
                <a:cs typeface="Arial" panose="020B0604020202020204" pitchFamily="34" charset="0"/>
              </a:rPr>
              <a:t>More </a:t>
            </a:r>
            <a:r>
              <a:rPr lang="sk-SK" sz="900" dirty="0" err="1"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3700 wagons</a:t>
            </a:r>
          </a:p>
          <a:p>
            <a:pPr marL="177800" indent="-171450">
              <a:buFont typeface="Wingdings" panose="05000000000000000000" pitchFamily="2" charset="2"/>
              <a:buChar char="§"/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2 repair shops for locomotives &amp; wagons</a:t>
            </a:r>
          </a:p>
          <a:p>
            <a:pPr marL="177800" indent="-171450">
              <a:buFont typeface="Wingdings" panose="05000000000000000000" pitchFamily="2" charset="2"/>
              <a:buChar char="§"/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Offices in the ports of Hamburg, Bremerhaven, Koper &amp; Rijeka</a:t>
            </a:r>
          </a:p>
          <a:p>
            <a:pPr marL="177800" indent="-171450">
              <a:buFont typeface="Wingdings" panose="05000000000000000000" pitchFamily="2" charset="2"/>
              <a:buChar char="§"/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METRANS keeps NEUTRALITY also on the movements connected to SILK ROAD</a:t>
            </a:r>
          </a:p>
          <a:p>
            <a:pPr marL="177800" indent="-171450">
              <a:buFont typeface="Wingdings" panose="05000000000000000000" pitchFamily="2" charset="2"/>
              <a:buChar char="§"/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Wide range of benefits to our customers</a:t>
            </a:r>
          </a:p>
          <a:p>
            <a:pPr marL="357188" indent="-171450">
              <a:buFont typeface="Arial" panose="020B0604020202020204" pitchFamily="34" charset="0"/>
              <a:buChar char="•"/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Customs clearance directly at the terminal</a:t>
            </a:r>
          </a:p>
          <a:p>
            <a:pPr marL="357188" indent="-171450">
              <a:buFont typeface="Arial" panose="020B0604020202020204" pitchFamily="34" charset="0"/>
              <a:buChar char="•"/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Chinese speaking employee</a:t>
            </a:r>
          </a:p>
          <a:p>
            <a:pPr marL="357188" indent="-171450">
              <a:buFont typeface="Arial" panose="020B0604020202020204" pitchFamily="34" charset="0"/>
              <a:buChar char="•"/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Dedicated customer service desk for shipments connected to SILK ROAD</a:t>
            </a:r>
          </a:p>
          <a:p>
            <a:pPr marL="357188" indent="-171450">
              <a:buFont typeface="Arial" panose="020B0604020202020204" pitchFamily="34" charset="0"/>
              <a:buChar char="•"/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Local trucking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342AE5CA-CDD0-4A96-9F60-85B40CC1F218}"/>
              </a:ext>
            </a:extLst>
          </p:cNvPr>
          <p:cNvSpPr txBox="1"/>
          <p:nvPr/>
        </p:nvSpPr>
        <p:spPr>
          <a:xfrm>
            <a:off x="6044184" y="210312"/>
            <a:ext cx="1842516" cy="667512"/>
          </a:xfrm>
          <a:prstGeom prst="rect">
            <a:avLst/>
          </a:prstGeom>
          <a:solidFill>
            <a:srgbClr val="EAEAEA"/>
          </a:solidFill>
        </p:spPr>
        <p:txBody>
          <a:bodyPr wrap="square" rtlCol="0">
            <a:spAutoFit/>
          </a:bodyPr>
          <a:lstStyle/>
          <a:p>
            <a:endParaRPr lang="sk-SK" dirty="0"/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035E73BD-DF09-7E84-41C2-51DFB4B42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0290" y="5789007"/>
            <a:ext cx="504635" cy="905420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8617FC0B-496D-1C1F-17B5-B018216D5E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5" t="26858" r="546" b="20658"/>
          <a:stretch/>
        </p:blipFill>
        <p:spPr>
          <a:xfrm>
            <a:off x="1300765" y="2492061"/>
            <a:ext cx="5943601" cy="416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521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Obrázok 33">
            <a:extLst>
              <a:ext uri="{FF2B5EF4-FFF2-40B4-BE49-F238E27FC236}">
                <a16:creationId xmlns:a16="http://schemas.microsoft.com/office/drawing/2014/main" id="{DF5343A0-4583-4010-91DF-536F8513B5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822" y="0"/>
            <a:ext cx="10288178" cy="6858000"/>
          </a:xfrm>
          <a:prstGeom prst="rect">
            <a:avLst/>
          </a:prstGeom>
        </p:spPr>
      </p:pic>
      <p:sp>
        <p:nvSpPr>
          <p:cNvPr id="16" name="Rectangle 5">
            <a:extLst>
              <a:ext uri="{FF2B5EF4-FFF2-40B4-BE49-F238E27FC236}">
                <a16:creationId xmlns:a16="http://schemas.microsoft.com/office/drawing/2014/main" id="{CE246246-3F7A-4B31-8294-C37984571F48}"/>
              </a:ext>
            </a:extLst>
          </p:cNvPr>
          <p:cNvSpPr/>
          <p:nvPr/>
        </p:nvSpPr>
        <p:spPr>
          <a:xfrm>
            <a:off x="0" y="0"/>
            <a:ext cx="7844376" cy="6891556"/>
          </a:xfrm>
          <a:custGeom>
            <a:avLst/>
            <a:gdLst>
              <a:gd name="connsiteX0" fmla="*/ 0 w 4126484"/>
              <a:gd name="connsiteY0" fmla="*/ 0 h 6672283"/>
              <a:gd name="connsiteX1" fmla="*/ 4126484 w 4126484"/>
              <a:gd name="connsiteY1" fmla="*/ 0 h 6672283"/>
              <a:gd name="connsiteX2" fmla="*/ 4126484 w 4126484"/>
              <a:gd name="connsiteY2" fmla="*/ 6672283 h 6672283"/>
              <a:gd name="connsiteX3" fmla="*/ 0 w 4126484"/>
              <a:gd name="connsiteY3" fmla="*/ 6672283 h 6672283"/>
              <a:gd name="connsiteX4" fmla="*/ 0 w 4126484"/>
              <a:gd name="connsiteY4" fmla="*/ 0 h 6672283"/>
              <a:gd name="connsiteX0" fmla="*/ 0 w 4126484"/>
              <a:gd name="connsiteY0" fmla="*/ 0 h 6672283"/>
              <a:gd name="connsiteX1" fmla="*/ 4126484 w 4126484"/>
              <a:gd name="connsiteY1" fmla="*/ 0 h 6672283"/>
              <a:gd name="connsiteX2" fmla="*/ 496316 w 4126484"/>
              <a:gd name="connsiteY2" fmla="*/ 6489403 h 6672283"/>
              <a:gd name="connsiteX3" fmla="*/ 0 w 4126484"/>
              <a:gd name="connsiteY3" fmla="*/ 6672283 h 6672283"/>
              <a:gd name="connsiteX4" fmla="*/ 0 w 4126484"/>
              <a:gd name="connsiteY4" fmla="*/ 0 h 6672283"/>
              <a:gd name="connsiteX0" fmla="*/ 0 w 4126484"/>
              <a:gd name="connsiteY0" fmla="*/ 0 h 6672283"/>
              <a:gd name="connsiteX1" fmla="*/ 4126484 w 4126484"/>
              <a:gd name="connsiteY1" fmla="*/ 0 h 6672283"/>
              <a:gd name="connsiteX2" fmla="*/ 770636 w 4126484"/>
              <a:gd name="connsiteY2" fmla="*/ 6663139 h 6672283"/>
              <a:gd name="connsiteX3" fmla="*/ 0 w 4126484"/>
              <a:gd name="connsiteY3" fmla="*/ 6672283 h 6672283"/>
              <a:gd name="connsiteX4" fmla="*/ 0 w 4126484"/>
              <a:gd name="connsiteY4" fmla="*/ 0 h 6672283"/>
              <a:gd name="connsiteX0" fmla="*/ 0 w 4126484"/>
              <a:gd name="connsiteY0" fmla="*/ 0 h 6672283"/>
              <a:gd name="connsiteX1" fmla="*/ 4126484 w 4126484"/>
              <a:gd name="connsiteY1" fmla="*/ 0 h 6672283"/>
              <a:gd name="connsiteX2" fmla="*/ 1227836 w 4126484"/>
              <a:gd name="connsiteY2" fmla="*/ 6672283 h 6672283"/>
              <a:gd name="connsiteX3" fmla="*/ 0 w 4126484"/>
              <a:gd name="connsiteY3" fmla="*/ 6672283 h 6672283"/>
              <a:gd name="connsiteX4" fmla="*/ 0 w 4126484"/>
              <a:gd name="connsiteY4" fmla="*/ 0 h 6672283"/>
              <a:gd name="connsiteX0" fmla="*/ 0 w 7534073"/>
              <a:gd name="connsiteY0" fmla="*/ 0 h 6672283"/>
              <a:gd name="connsiteX1" fmla="*/ 7534073 w 7534073"/>
              <a:gd name="connsiteY1" fmla="*/ 0 h 6672283"/>
              <a:gd name="connsiteX2" fmla="*/ 4635425 w 7534073"/>
              <a:gd name="connsiteY2" fmla="*/ 6672283 h 6672283"/>
              <a:gd name="connsiteX3" fmla="*/ 3407589 w 7534073"/>
              <a:gd name="connsiteY3" fmla="*/ 6672283 h 6672283"/>
              <a:gd name="connsiteX4" fmla="*/ 0 w 7534073"/>
              <a:gd name="connsiteY4" fmla="*/ 0 h 6672283"/>
              <a:gd name="connsiteX0" fmla="*/ 0 w 7534073"/>
              <a:gd name="connsiteY0" fmla="*/ 0 h 6690076"/>
              <a:gd name="connsiteX1" fmla="*/ 7534073 w 7534073"/>
              <a:gd name="connsiteY1" fmla="*/ 0 h 6690076"/>
              <a:gd name="connsiteX2" fmla="*/ 4635425 w 7534073"/>
              <a:gd name="connsiteY2" fmla="*/ 6672283 h 6690076"/>
              <a:gd name="connsiteX3" fmla="*/ 0 w 7534073"/>
              <a:gd name="connsiteY3" fmla="*/ 6690076 h 6690076"/>
              <a:gd name="connsiteX4" fmla="*/ 0 w 7534073"/>
              <a:gd name="connsiteY4" fmla="*/ 0 h 6690076"/>
              <a:gd name="connsiteX0" fmla="*/ 2289201 w 7534073"/>
              <a:gd name="connsiteY0" fmla="*/ 0 h 6690076"/>
              <a:gd name="connsiteX1" fmla="*/ 7534073 w 7534073"/>
              <a:gd name="connsiteY1" fmla="*/ 0 h 6690076"/>
              <a:gd name="connsiteX2" fmla="*/ 4635425 w 7534073"/>
              <a:gd name="connsiteY2" fmla="*/ 6672283 h 6690076"/>
              <a:gd name="connsiteX3" fmla="*/ 0 w 7534073"/>
              <a:gd name="connsiteY3" fmla="*/ 6690076 h 6690076"/>
              <a:gd name="connsiteX4" fmla="*/ 2289201 w 7534073"/>
              <a:gd name="connsiteY4" fmla="*/ 0 h 6690076"/>
              <a:gd name="connsiteX0" fmla="*/ 218435 w 7534073"/>
              <a:gd name="connsiteY0" fmla="*/ 0 h 6690076"/>
              <a:gd name="connsiteX1" fmla="*/ 7534073 w 7534073"/>
              <a:gd name="connsiteY1" fmla="*/ 0 h 6690076"/>
              <a:gd name="connsiteX2" fmla="*/ 4635425 w 7534073"/>
              <a:gd name="connsiteY2" fmla="*/ 6672283 h 6690076"/>
              <a:gd name="connsiteX3" fmla="*/ 0 w 7534073"/>
              <a:gd name="connsiteY3" fmla="*/ 6690076 h 6690076"/>
              <a:gd name="connsiteX4" fmla="*/ 218435 w 7534073"/>
              <a:gd name="connsiteY4" fmla="*/ 0 h 6690076"/>
              <a:gd name="connsiteX0" fmla="*/ 0 w 7315638"/>
              <a:gd name="connsiteY0" fmla="*/ 0 h 6672283"/>
              <a:gd name="connsiteX1" fmla="*/ 7315638 w 7315638"/>
              <a:gd name="connsiteY1" fmla="*/ 0 h 6672283"/>
              <a:gd name="connsiteX2" fmla="*/ 4416990 w 7315638"/>
              <a:gd name="connsiteY2" fmla="*/ 6672283 h 6672283"/>
              <a:gd name="connsiteX3" fmla="*/ 1572734 w 7315638"/>
              <a:gd name="connsiteY3" fmla="*/ 6440977 h 6672283"/>
              <a:gd name="connsiteX4" fmla="*/ 0 w 7315638"/>
              <a:gd name="connsiteY4" fmla="*/ 0 h 6672283"/>
              <a:gd name="connsiteX0" fmla="*/ 0 w 7315638"/>
              <a:gd name="connsiteY0" fmla="*/ 0 h 6672283"/>
              <a:gd name="connsiteX1" fmla="*/ 7315638 w 7315638"/>
              <a:gd name="connsiteY1" fmla="*/ 0 h 6672283"/>
              <a:gd name="connsiteX2" fmla="*/ 4416990 w 7315638"/>
              <a:gd name="connsiteY2" fmla="*/ 6672283 h 6672283"/>
              <a:gd name="connsiteX3" fmla="*/ 43688 w 7315638"/>
              <a:gd name="connsiteY3" fmla="*/ 6672283 h 6672283"/>
              <a:gd name="connsiteX4" fmla="*/ 0 w 7315638"/>
              <a:gd name="connsiteY4" fmla="*/ 0 h 6672283"/>
              <a:gd name="connsiteX0" fmla="*/ 629092 w 7271950"/>
              <a:gd name="connsiteY0" fmla="*/ 0 h 6681179"/>
              <a:gd name="connsiteX1" fmla="*/ 7271950 w 7271950"/>
              <a:gd name="connsiteY1" fmla="*/ 8896 h 6681179"/>
              <a:gd name="connsiteX2" fmla="*/ 4373302 w 7271950"/>
              <a:gd name="connsiteY2" fmla="*/ 6681179 h 6681179"/>
              <a:gd name="connsiteX3" fmla="*/ 0 w 7271950"/>
              <a:gd name="connsiteY3" fmla="*/ 6681179 h 6681179"/>
              <a:gd name="connsiteX4" fmla="*/ 629092 w 7271950"/>
              <a:gd name="connsiteY4" fmla="*/ 0 h 6681179"/>
              <a:gd name="connsiteX0" fmla="*/ 0 w 7289426"/>
              <a:gd name="connsiteY0" fmla="*/ 0 h 6672283"/>
              <a:gd name="connsiteX1" fmla="*/ 7289426 w 7289426"/>
              <a:gd name="connsiteY1" fmla="*/ 0 h 6672283"/>
              <a:gd name="connsiteX2" fmla="*/ 4390778 w 7289426"/>
              <a:gd name="connsiteY2" fmla="*/ 6672283 h 6672283"/>
              <a:gd name="connsiteX3" fmla="*/ 17476 w 7289426"/>
              <a:gd name="connsiteY3" fmla="*/ 6672283 h 6672283"/>
              <a:gd name="connsiteX4" fmla="*/ 0 w 7289426"/>
              <a:gd name="connsiteY4" fmla="*/ 0 h 6672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89426" h="6672283">
                <a:moveTo>
                  <a:pt x="0" y="0"/>
                </a:moveTo>
                <a:lnTo>
                  <a:pt x="7289426" y="0"/>
                </a:lnTo>
                <a:lnTo>
                  <a:pt x="4390778" y="6672283"/>
                </a:lnTo>
                <a:lnTo>
                  <a:pt x="17476" y="6672283"/>
                </a:lnTo>
                <a:cubicBezTo>
                  <a:pt x="11651" y="4448189"/>
                  <a:pt x="5825" y="2224094"/>
                  <a:pt x="0" y="0"/>
                </a:cubicBezTo>
                <a:close/>
              </a:path>
            </a:pathLst>
          </a:custGeom>
          <a:solidFill>
            <a:srgbClr val="122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48056" y="303113"/>
            <a:ext cx="81985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</a:t>
            </a: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METRANS</a:t>
            </a:r>
          </a:p>
          <a:p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 &amp; SOLUTION</a:t>
            </a:r>
            <a:endParaRPr lang="sk-SK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21208" y="1252728"/>
            <a:ext cx="6117336" cy="0"/>
          </a:xfrm>
          <a:prstGeom prst="straightConnector1">
            <a:avLst/>
          </a:prstGeom>
          <a:ln cap="rnd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11558" y="1859631"/>
            <a:ext cx="6327648" cy="374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connect The Belt and Road initiative to the Europe via </a:t>
            </a:r>
          </a:p>
          <a:p>
            <a:pPr>
              <a:lnSpc>
                <a:spcPct val="110000"/>
              </a:lnSpc>
            </a:pPr>
            <a:endParaRPr lang="sk-SK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szewice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Brest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(PL / BY)</a:t>
            </a:r>
            <a:endParaRPr lang="sk-SK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our network of own</a:t>
            </a:r>
            <a:r>
              <a:rPr lang="sk-S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sophisticated container terminals</a:t>
            </a:r>
            <a:r>
              <a:rPr lang="sk-S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depots and modern railway</a:t>
            </a:r>
            <a:r>
              <a:rPr lang="sk-S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hubs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</a:t>
            </a:r>
            <a:endParaRPr lang="sk-SK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</a:pP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Prague (CZ)</a:t>
            </a:r>
            <a:r>
              <a:rPr lang="cs-CZ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Ceska</a:t>
            </a:r>
            <a:r>
              <a:rPr lang="cs-CZ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Trebova</a:t>
            </a:r>
            <a:r>
              <a:rPr lang="cs-CZ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CZ)</a:t>
            </a:r>
            <a:r>
              <a:rPr lang="cs-CZ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Dunajska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Streda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(SK)</a:t>
            </a:r>
            <a:r>
              <a:rPr lang="cs-CZ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Budapest (HU)</a:t>
            </a:r>
            <a:r>
              <a:rPr lang="cs-CZ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Poznan (PL)</a:t>
            </a:r>
            <a:r>
              <a:rPr lang="cs-CZ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GB" dirty="0">
              <a:solidFill>
                <a:schemeClr val="bg1">
                  <a:lumMod val="50000"/>
                </a:schemeClr>
              </a:solidFill>
            </a:endParaRPr>
          </a:p>
          <a:p>
            <a:endParaRPr lang="en-GB" dirty="0">
              <a:solidFill>
                <a:schemeClr val="bg1">
                  <a:lumMod val="50000"/>
                </a:schemeClr>
              </a:solidFill>
            </a:endParaRPr>
          </a:p>
          <a:p>
            <a:endParaRPr lang="en-GB" sz="16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6">
            <a:extLst>
              <a:ext uri="{FF2B5EF4-FFF2-40B4-BE49-F238E27FC236}">
                <a16:creationId xmlns:a16="http://schemas.microsoft.com/office/drawing/2014/main" id="{DD11F5A8-015B-46A8-A412-193AFC6BD9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529" y="459591"/>
            <a:ext cx="1356305" cy="429768"/>
          </a:xfrm>
          <a:prstGeom prst="rect">
            <a:avLst/>
          </a:prstGeom>
        </p:spPr>
      </p:pic>
      <p:pic>
        <p:nvPicPr>
          <p:cNvPr id="2" name="Obrázok 1">
            <a:extLst>
              <a:ext uri="{FF2B5EF4-FFF2-40B4-BE49-F238E27FC236}">
                <a16:creationId xmlns:a16="http://schemas.microsoft.com/office/drawing/2014/main" id="{12AF3034-04EB-C8FC-0603-DB7B0AF316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0290" y="5789007"/>
            <a:ext cx="504635" cy="90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019078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1427</TotalTime>
  <Words>1315</Words>
  <Application>Microsoft Office PowerPoint</Application>
  <PresentationFormat>Širokoúhlá obrazovka</PresentationFormat>
  <Paragraphs>399</Paragraphs>
  <Slides>14</Slides>
  <Notes>10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21" baseType="lpstr">
      <vt:lpstr>Arial</vt:lpstr>
      <vt:lpstr>Arial Black</vt:lpstr>
      <vt:lpstr>Calibri</vt:lpstr>
      <vt:lpstr>Calibri Light</vt:lpstr>
      <vt:lpstr>Courier New</vt:lpstr>
      <vt:lpstr>Wingdings</vt:lpstr>
      <vt:lpstr>Motív Office</vt:lpstr>
      <vt:lpstr>一带一路 METRANS  INTERMODAL OPERATOR  WITH THE LARGEST  RAIL &amp; TERMINAL NETWORK IN EUROPE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GANYOVICS Veronika</dc:creator>
  <cp:lastModifiedBy>Liu Jiaqi</cp:lastModifiedBy>
  <cp:revision>83</cp:revision>
  <cp:lastPrinted>2021-04-09T10:15:52Z</cp:lastPrinted>
  <dcterms:created xsi:type="dcterms:W3CDTF">2020-02-04T08:34:36Z</dcterms:created>
  <dcterms:modified xsi:type="dcterms:W3CDTF">2023-05-23T14:27:44Z</dcterms:modified>
</cp:coreProperties>
</file>