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620" r:id="rId2"/>
    <p:sldId id="622" r:id="rId3"/>
    <p:sldId id="624" r:id="rId4"/>
    <p:sldId id="616" r:id="rId5"/>
    <p:sldId id="630" r:id="rId6"/>
    <p:sldId id="581" r:id="rId7"/>
    <p:sldId id="631" r:id="rId8"/>
    <p:sldId id="632" r:id="rId9"/>
    <p:sldId id="633" r:id="rId10"/>
    <p:sldId id="626" r:id="rId11"/>
    <p:sldId id="634" r:id="rId12"/>
    <p:sldId id="625" r:id="rId13"/>
  </p:sldIdLst>
  <p:sldSz cx="12192000" cy="6858000"/>
  <p:notesSz cx="6797675" cy="9926638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69"/>
    <a:srgbClr val="122862"/>
    <a:srgbClr val="C20430"/>
    <a:srgbClr val="EAEAEA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205" autoAdjust="0"/>
  </p:normalViewPr>
  <p:slideViewPr>
    <p:cSldViewPr snapToGrid="0">
      <p:cViewPr varScale="1">
        <p:scale>
          <a:sx n="113" d="100"/>
          <a:sy n="113" d="100"/>
        </p:scale>
        <p:origin x="70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53398-ECB8-4860-AB5D-6368587D5A72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169A-C27B-45AD-8DD1-CD9A3FFC930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8398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2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50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51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01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67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05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9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28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21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F169A-C27B-45AD-8DD1-CD9A3FFC930B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7673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5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8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5DFE85-E4C8-4D29-9F58-1F8985739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177D30-304B-41B2-A220-46147F5B1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2E5EA7D-A3E8-4298-9C0E-D0C987B80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94FE292-D10B-4052-B511-B05FA1CFE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B57B8C0-E9D3-424D-807C-317301E74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803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85909C-0B82-48D6-ADBC-0C9B9B098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13D3019C-50D8-40D4-8334-9423AD789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32678D2-6F16-4929-AEEC-2ACF4066B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AC80F71-03B8-498B-9DEE-4EB3B83C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CC58257-3CE4-4A96-A0AB-EA0D0CB1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076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7CAFF8C0-00A0-4E00-BD68-F7950B2DD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2088FD2E-DCA1-4FCB-8298-8FC170549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2841CAB-010A-4277-93B3-9CCDBE83E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851AFD0-5729-441D-9091-D93AADDA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5E135C8-C32C-4283-B3C0-811A38A44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524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8E3405-11D6-4FED-899F-A4E5464A0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87AE664-D91F-4707-8D71-D9D77326B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A9C7300-2F30-407C-81A6-83607134D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AD888FB-9C1D-496F-A5C8-90D975B8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9A67D35-861C-49EA-904D-9D9E0598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0075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9498D9-B22F-4FEA-9668-F7297FE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C70B0B81-1DB4-4AAC-872F-C57BB2E86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BF5622F-96AE-4484-A39B-921E8D70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B6FC0BA-43EB-4CA7-A74C-74FB0896D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38F9C5F-C043-4BA2-ADDF-F417B18DE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0395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89BA70-351B-4DE6-B8A1-1997FE04C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D2A831D-BCD1-438F-9B06-E0DAA2F48B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DB8DEE1-A5EF-45E1-B2F9-25CA8649C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9533752-93FF-4F9F-BB04-D87D974EA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C5E60A5-0864-44A6-9A1C-6D981BB0D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4B12C35-4581-4C22-9EC5-CF0B9CDC7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9247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739B5B-A4A7-49FC-BC4D-3A16E866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46BD6482-35CA-4241-8DFA-6A49C1619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FEF49A7-984B-41D4-8542-264AF0CF0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88DC124C-F046-42F8-B6E9-EFEA86B0B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1B2409E-A55C-4586-BB00-BF77275109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78246152-EB70-47A1-8D22-9D0E964AB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CC72202B-2DA8-4B1C-B2A1-E816B47C6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195C789B-B5BA-43F3-B637-9C573C1B7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6504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13CE86-02DF-41F8-9502-51C1CE86D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90B6493-27E5-4892-8F1B-5B2BD900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49778403-3DA3-4DB4-ACDD-A85E8E5FE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90D57FE-50DB-40D2-9E39-B9DB4AE7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5696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B48B2E3A-E0BF-4FE4-ACB2-F71BF2B17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F61657B9-838C-4358-9276-FF39EF52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EDF0F35-07FE-42B2-A6F2-85A7B464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658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8851A-B5FE-469D-BD86-E4CD5DA7E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DC10B87-43D5-4FA2-A81C-19EBF75AE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2A0DF416-34CE-4A92-9A0D-E17E2AF6A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7C330A3-9B95-451E-85A0-86145B26A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525D185-1690-4145-B7E8-92B3B45B5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8A408C6-1707-4444-ABDE-76268918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12200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E36583-F031-4596-92A6-DB1E44421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BDA6778E-EA7C-46D6-B0FD-AECEBA9FA6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75BD58C-A5DD-49B4-B849-247E8BC19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8E160E7-86A5-49EC-923B-68ADEA720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8D8219A-A8FB-4F00-8A58-2F29B590C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D23873B-5DB6-46EF-B4AF-D3107B025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0724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DED1B0A3-C807-4082-AFCF-DA0C8231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B25746C2-3B38-453B-A205-ED9DA61AA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218F495-7007-4B90-BBBB-24C3B5289C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600F3-F3E8-485B-B5B0-0AC19C6740CC}" type="datetimeFigureOut">
              <a:rPr lang="sk-SK" smtClean="0"/>
              <a:t>6. 12. 2024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73B1D64-947C-4391-8EA5-9D9CC0763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40619A4-4DB1-4D4F-B82B-579D8ED6D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9D1B0-906C-471A-A277-BAE07EA06FB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9552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hhla.de/en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trans.eu/solutions/metrans-additional-solutions/hhla-pure/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metrans.eu/" TargetMode="External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officialmetrans/" TargetMode="External"/><Relationship Id="rId3" Type="http://schemas.openxmlformats.org/officeDocument/2006/relationships/image" Target="../media/image33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officialMETRANS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11.jpg"/><Relationship Id="rId10" Type="http://schemas.openxmlformats.org/officeDocument/2006/relationships/hyperlink" Target="https://www.linkedin.com/company/18730583/admin/feed/posts/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474CF33C-04E6-C6E5-4638-59D0B45EA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4" b="6624"/>
          <a:stretch/>
        </p:blipFill>
        <p:spPr>
          <a:xfrm>
            <a:off x="285750" y="493776"/>
            <a:ext cx="11620500" cy="6109987"/>
          </a:xfrm>
          <a:prstGeom prst="round2DiagRect">
            <a:avLst>
              <a:gd name="adj1" fmla="val 23228"/>
              <a:gd name="adj2" fmla="val 0"/>
            </a:avLst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C6A99D7F-5152-5CBE-DD99-CD61B0CF4533}"/>
              </a:ext>
            </a:extLst>
          </p:cNvPr>
          <p:cNvGrpSpPr/>
          <p:nvPr/>
        </p:nvGrpSpPr>
        <p:grpSpPr>
          <a:xfrm>
            <a:off x="285750" y="264804"/>
            <a:ext cx="11620500" cy="1675398"/>
            <a:chOff x="285750" y="264804"/>
            <a:chExt cx="11620500" cy="1675398"/>
          </a:xfrm>
        </p:grpSpPr>
        <p:sp>
          <p:nvSpPr>
            <p:cNvPr id="33" name="Obdĺžnik: zaoblené protiľahlé rohy 32">
              <a:extLst>
                <a:ext uri="{FF2B5EF4-FFF2-40B4-BE49-F238E27FC236}">
                  <a16:creationId xmlns:a16="http://schemas.microsoft.com/office/drawing/2014/main" id="{18FEF761-F8F1-DFDE-650E-FE9220E03CEB}"/>
                </a:ext>
              </a:extLst>
            </p:cNvPr>
            <p:cNvSpPr/>
            <p:nvPr/>
          </p:nvSpPr>
          <p:spPr>
            <a:xfrm>
              <a:off x="9425940" y="264804"/>
              <a:ext cx="2480310" cy="1675398"/>
            </a:xfrm>
            <a:prstGeom prst="round2DiagRect">
              <a:avLst>
                <a:gd name="adj1" fmla="val 0"/>
                <a:gd name="adj2" fmla="val 0"/>
              </a:avLst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21" name="Obdĺžnik: zaoblené protiľahlé rohy 20">
              <a:extLst>
                <a:ext uri="{FF2B5EF4-FFF2-40B4-BE49-F238E27FC236}">
                  <a16:creationId xmlns:a16="http://schemas.microsoft.com/office/drawing/2014/main" id="{E9EAE878-7B59-B0EB-4280-D6DD7521C51E}"/>
                </a:ext>
              </a:extLst>
            </p:cNvPr>
            <p:cNvSpPr/>
            <p:nvPr/>
          </p:nvSpPr>
          <p:spPr>
            <a:xfrm>
              <a:off x="285750" y="264804"/>
              <a:ext cx="11620500" cy="1675398"/>
            </a:xfrm>
            <a:prstGeom prst="round2DiagRect">
              <a:avLst>
                <a:gd name="adj1" fmla="val 37134"/>
                <a:gd name="adj2" fmla="val 0"/>
              </a:avLst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</p:grpSp>
      <p:sp>
        <p:nvSpPr>
          <p:cNvPr id="18" name="TextBox 12">
            <a:extLst>
              <a:ext uri="{FF2B5EF4-FFF2-40B4-BE49-F238E27FC236}">
                <a16:creationId xmlns:a16="http://schemas.microsoft.com/office/drawing/2014/main" id="{E9ED4217-77B2-3AAA-B35D-9443BB9D4D98}"/>
              </a:ext>
            </a:extLst>
          </p:cNvPr>
          <p:cNvSpPr txBox="1"/>
          <p:nvPr/>
        </p:nvSpPr>
        <p:spPr>
          <a:xfrm>
            <a:off x="851179" y="730861"/>
            <a:ext cx="7217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INTERMODAL</a:t>
            </a:r>
            <a:r>
              <a:rPr lang="sk-SK" sz="2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BUSINESS</a:t>
            </a:r>
            <a:r>
              <a:rPr lang="sk-SK" sz="2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OF </a:t>
            </a:r>
            <a:r>
              <a:rPr lang="sk-SK" sz="2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46FD90A8-3E9E-6700-FC84-362E96CC3704}"/>
              </a:ext>
            </a:extLst>
          </p:cNvPr>
          <p:cNvSpPr txBox="1"/>
          <p:nvPr/>
        </p:nvSpPr>
        <p:spPr>
          <a:xfrm>
            <a:off x="867881" y="1186408"/>
            <a:ext cx="6865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NEUTRAL &amp; GLOBAL INTERMODAL SOLUTIONS</a:t>
            </a:r>
            <a:endParaRPr lang="de-DE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Obrázok 26">
            <a:hlinkClick r:id="rId4"/>
            <a:extLst>
              <a:ext uri="{FF2B5EF4-FFF2-40B4-BE49-F238E27FC236}">
                <a16:creationId xmlns:a16="http://schemas.microsoft.com/office/drawing/2014/main" id="{383D1FFE-F830-7F22-5BFD-6D8D62105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6989" y="707310"/>
            <a:ext cx="2750892" cy="873299"/>
          </a:xfrm>
          <a:prstGeom prst="rect">
            <a:avLst/>
          </a:prstGeom>
        </p:spPr>
      </p:pic>
      <p:pic>
        <p:nvPicPr>
          <p:cNvPr id="6" name="Obrázok 28">
            <a:hlinkClick r:id="rId6"/>
            <a:extLst>
              <a:ext uri="{FF2B5EF4-FFF2-40B4-BE49-F238E27FC236}">
                <a16:creationId xmlns:a16="http://schemas.microsoft.com/office/drawing/2014/main" id="{29E58CE8-ADDC-585A-B300-9D953364C0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604" y="5856784"/>
            <a:ext cx="1343278" cy="432493"/>
          </a:xfrm>
          <a:prstGeom prst="rect">
            <a:avLst/>
          </a:prstGeom>
        </p:spPr>
      </p:pic>
      <p:pic>
        <p:nvPicPr>
          <p:cNvPr id="7" name="Picture 13">
            <a:hlinkClick r:id="rId8"/>
            <a:extLst>
              <a:ext uri="{FF2B5EF4-FFF2-40B4-BE49-F238E27FC236}">
                <a16:creationId xmlns:a16="http://schemas.microsoft.com/office/drawing/2014/main" id="{ADEE7DC5-C720-87CD-CAC2-B6B18AC2F5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32" y="5856784"/>
            <a:ext cx="1365707" cy="43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79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8">
            <a:extLst>
              <a:ext uri="{FF2B5EF4-FFF2-40B4-BE49-F238E27FC236}">
                <a16:creationId xmlns:a16="http://schemas.microsoft.com/office/drawing/2014/main" id="{303F30E2-5D68-40FF-E632-948672ABBC07}"/>
              </a:ext>
            </a:extLst>
          </p:cNvPr>
          <p:cNvSpPr/>
          <p:nvPr/>
        </p:nvSpPr>
        <p:spPr>
          <a:xfrm>
            <a:off x="4632964" y="0"/>
            <a:ext cx="106067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2862"/>
              </a:solidFill>
            </a:endParaRPr>
          </a:p>
        </p:txBody>
      </p:sp>
      <p:pic>
        <p:nvPicPr>
          <p:cNvPr id="3" name="Obrázok 13">
            <a:extLst>
              <a:ext uri="{FF2B5EF4-FFF2-40B4-BE49-F238E27FC236}">
                <a16:creationId xmlns:a16="http://schemas.microsoft.com/office/drawing/2014/main" id="{11F08396-F21F-8B29-9AF0-54D1846B8F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98" r="43582"/>
          <a:stretch/>
        </p:blipFill>
        <p:spPr>
          <a:xfrm>
            <a:off x="0" y="0"/>
            <a:ext cx="5049310" cy="6858000"/>
          </a:xfrm>
          <a:prstGeom prst="rect">
            <a:avLst/>
          </a:prstGeom>
        </p:spPr>
      </p:pic>
      <p:cxnSp>
        <p:nvCxnSpPr>
          <p:cNvPr id="2" name="Rovná spojnica 1">
            <a:extLst>
              <a:ext uri="{FF2B5EF4-FFF2-40B4-BE49-F238E27FC236}">
                <a16:creationId xmlns:a16="http://schemas.microsoft.com/office/drawing/2014/main" id="{F2757236-941E-94E5-6B7C-67889935F675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ok 3">
            <a:extLst>
              <a:ext uri="{FF2B5EF4-FFF2-40B4-BE49-F238E27FC236}">
                <a16:creationId xmlns:a16="http://schemas.microsoft.com/office/drawing/2014/main" id="{A598467E-43F7-C7BC-FF35-620AE89C1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FC7EDD68-9B0D-9974-C1EB-C7D30538C8AF}"/>
              </a:ext>
            </a:extLst>
          </p:cNvPr>
          <p:cNvSpPr txBox="1"/>
          <p:nvPr/>
        </p:nvSpPr>
        <p:spPr>
          <a:xfrm>
            <a:off x="6086474" y="686093"/>
            <a:ext cx="481621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WHY TO CHOOSE OUR NETWORK FOR CARGO FROM / TO </a:t>
            </a:r>
            <a:r>
              <a:rPr lang="cs-CZ" sz="23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ASIA</a:t>
            </a:r>
            <a:r>
              <a:rPr lang="en-US" sz="23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?</a:t>
            </a:r>
            <a:endParaRPr lang="sk-SK" sz="2300" dirty="0">
              <a:solidFill>
                <a:srgbClr val="7F7F7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654B8777-728C-082F-6A59-027A5763F703}"/>
              </a:ext>
            </a:extLst>
          </p:cNvPr>
          <p:cNvSpPr/>
          <p:nvPr/>
        </p:nvSpPr>
        <p:spPr>
          <a:xfrm>
            <a:off x="5392027" y="2822381"/>
            <a:ext cx="5500009" cy="2962194"/>
          </a:xfrm>
          <a:prstGeom prst="roundRect">
            <a:avLst>
              <a:gd name="adj" fmla="val 6327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749FC24B-5D22-E62A-AC2D-571084162CFA}"/>
              </a:ext>
            </a:extLst>
          </p:cNvPr>
          <p:cNvSpPr txBox="1"/>
          <p:nvPr/>
        </p:nvSpPr>
        <p:spPr>
          <a:xfrm>
            <a:off x="5590457" y="3001855"/>
            <a:ext cx="50221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 operates regular weekly trains and supports partners from several Chinese origins as well as destinations and connecting them with our network 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en-GB" sz="3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265113" algn="l"/>
              </a:tabLst>
            </a:pP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last / first mile from / to 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terminal is arranged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trucks 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  <a:tabLst>
                <a:tab pos="265113" algn="l"/>
              </a:tabLst>
            </a:pPr>
            <a:endParaRPr lang="sk-SK" sz="3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using of latest technologies and innovations on the field of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handling we are reducing CO</a:t>
            </a:r>
            <a:r>
              <a:rPr lang="en-GB" sz="1200" baseline="-250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emissions as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as possible.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3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 to connect with terminals of other operators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METRANS</a:t>
            </a: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 within the whole Europe –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neutrality guaranteed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3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3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GB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Malaszewicze</a:t>
            </a: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Brest terminals connected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7B02106B-36A5-5040-61DD-CC3025D01874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bdĺžnik: zaoblené rohy 17">
            <a:extLst>
              <a:ext uri="{FF2B5EF4-FFF2-40B4-BE49-F238E27FC236}">
                <a16:creationId xmlns:a16="http://schemas.microsoft.com/office/drawing/2014/main" id="{FE45E73E-D6EE-F2A5-AAC3-F49CF248AA8C}"/>
              </a:ext>
            </a:extLst>
          </p:cNvPr>
          <p:cNvSpPr/>
          <p:nvPr/>
        </p:nvSpPr>
        <p:spPr>
          <a:xfrm>
            <a:off x="7792279" y="1890992"/>
            <a:ext cx="3099756" cy="698483"/>
          </a:xfrm>
          <a:prstGeom prst="roundRect">
            <a:avLst>
              <a:gd name="adj" fmla="val 20522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CCA181F0-C2E4-4032-DE2F-D54874ADD57F}"/>
              </a:ext>
            </a:extLst>
          </p:cNvPr>
          <p:cNvSpPr txBox="1"/>
          <p:nvPr/>
        </p:nvSpPr>
        <p:spPr>
          <a:xfrm>
            <a:off x="7924803" y="1983203"/>
            <a:ext cx="2816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CONNECT YOUR CARGO </a:t>
            </a:r>
          </a:p>
          <a:p>
            <a:pPr algn="ctr"/>
            <a:r>
              <a:rPr lang="cs-CZ" sz="1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TO METRANS NETWORK!</a:t>
            </a:r>
            <a:endParaRPr lang="de-DE" sz="1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cký objekt 42" descr="Šípka, krivka proti smeru hodinových ručičiek">
            <a:extLst>
              <a:ext uri="{FF2B5EF4-FFF2-40B4-BE49-F238E27FC236}">
                <a16:creationId xmlns:a16="http://schemas.microsoft.com/office/drawing/2014/main" id="{755F7B68-C97D-23BC-F3F7-D1A45FC4D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005715" flipH="1">
            <a:off x="6823023" y="1890364"/>
            <a:ext cx="914400" cy="914400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8740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8">
            <a:extLst>
              <a:ext uri="{FF2B5EF4-FFF2-40B4-BE49-F238E27FC236}">
                <a16:creationId xmlns:a16="http://schemas.microsoft.com/office/drawing/2014/main" id="{303F30E2-5D68-40FF-E632-948672ABBC07}"/>
              </a:ext>
            </a:extLst>
          </p:cNvPr>
          <p:cNvSpPr/>
          <p:nvPr/>
        </p:nvSpPr>
        <p:spPr>
          <a:xfrm>
            <a:off x="4632964" y="0"/>
            <a:ext cx="106067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2862"/>
              </a:solidFill>
            </a:endParaRPr>
          </a:p>
        </p:txBody>
      </p:sp>
      <p:pic>
        <p:nvPicPr>
          <p:cNvPr id="3" name="Obrázok 13">
            <a:extLst>
              <a:ext uri="{FF2B5EF4-FFF2-40B4-BE49-F238E27FC236}">
                <a16:creationId xmlns:a16="http://schemas.microsoft.com/office/drawing/2014/main" id="{11F08396-F21F-8B29-9AF0-54D1846B8F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51" r="46937"/>
          <a:stretch/>
        </p:blipFill>
        <p:spPr>
          <a:xfrm>
            <a:off x="0" y="0"/>
            <a:ext cx="5049310" cy="6858000"/>
          </a:xfrm>
          <a:prstGeom prst="rect">
            <a:avLst/>
          </a:prstGeom>
        </p:spPr>
      </p:pic>
      <p:cxnSp>
        <p:nvCxnSpPr>
          <p:cNvPr id="2" name="Rovná spojnica 1">
            <a:extLst>
              <a:ext uri="{FF2B5EF4-FFF2-40B4-BE49-F238E27FC236}">
                <a16:creationId xmlns:a16="http://schemas.microsoft.com/office/drawing/2014/main" id="{F2757236-941E-94E5-6B7C-67889935F675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ok 3">
            <a:extLst>
              <a:ext uri="{FF2B5EF4-FFF2-40B4-BE49-F238E27FC236}">
                <a16:creationId xmlns:a16="http://schemas.microsoft.com/office/drawing/2014/main" id="{A598467E-43F7-C7BC-FF35-620AE89C1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654B8777-728C-082F-6A59-027A5763F703}"/>
              </a:ext>
            </a:extLst>
          </p:cNvPr>
          <p:cNvSpPr/>
          <p:nvPr/>
        </p:nvSpPr>
        <p:spPr>
          <a:xfrm>
            <a:off x="5453328" y="2627818"/>
            <a:ext cx="5641392" cy="3887281"/>
          </a:xfrm>
          <a:prstGeom prst="roundRect">
            <a:avLst>
              <a:gd name="adj" fmla="val 6327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749FC24B-5D22-E62A-AC2D-571084162CFA}"/>
              </a:ext>
            </a:extLst>
          </p:cNvPr>
          <p:cNvSpPr txBox="1"/>
          <p:nvPr/>
        </p:nvSpPr>
        <p:spPr>
          <a:xfrm>
            <a:off x="5716500" y="2832342"/>
            <a:ext cx="5079603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growing network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METRANS allows to find the most efficient way for your cargo 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3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combine export cargo from different European countries and choose the nearest HUB terminal (</a:t>
            </a:r>
            <a:r>
              <a:rPr lang="en-US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Dunajska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Streda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Budapest) 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3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 for a new alternative solution (i.e. via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Turkey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Azerbaijan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Constanta to EU)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3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 keeps </a:t>
            </a:r>
            <a:r>
              <a:rPr lang="en-US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neutrality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also on </a:t>
            </a:r>
            <a:r>
              <a:rPr lang="sk-SK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connections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SILK ROAD 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3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quality service 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METRANS keeps on all of his services highest standards 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3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 connected to Europe largest  rail &amp; terminal network 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endParaRPr lang="sk-SK" sz="3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range of benefits to our customers 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 clearance directly at the terminal 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Chinese speaking employee 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customer service desk for shipments to SILK ROAD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7B02106B-36A5-5040-61DD-CC3025D01874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28D03406-A279-92E2-96B6-9A0B9A67316F}"/>
              </a:ext>
            </a:extLst>
          </p:cNvPr>
          <p:cNvSpPr txBox="1"/>
          <p:nvPr/>
        </p:nvSpPr>
        <p:spPr>
          <a:xfrm>
            <a:off x="6086474" y="533693"/>
            <a:ext cx="481621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WHY TO CHOOSE OUR NETWORK FOR CARGO FROM / TO FAR EAST?</a:t>
            </a:r>
            <a:endParaRPr lang="sk-SK" sz="2300" dirty="0">
              <a:solidFill>
                <a:srgbClr val="7F7F7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Obdĺžnik: zaoblené rohy 17">
            <a:extLst>
              <a:ext uri="{FF2B5EF4-FFF2-40B4-BE49-F238E27FC236}">
                <a16:creationId xmlns:a16="http://schemas.microsoft.com/office/drawing/2014/main" id="{A118068E-8543-1D96-A0B9-3863A438A2A6}"/>
              </a:ext>
            </a:extLst>
          </p:cNvPr>
          <p:cNvSpPr/>
          <p:nvPr/>
        </p:nvSpPr>
        <p:spPr>
          <a:xfrm>
            <a:off x="7998019" y="1791932"/>
            <a:ext cx="3099756" cy="698483"/>
          </a:xfrm>
          <a:prstGeom prst="roundRect">
            <a:avLst>
              <a:gd name="adj" fmla="val 20522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8D093EEB-25A6-7B3C-53FB-C769AD9C8A88}"/>
              </a:ext>
            </a:extLst>
          </p:cNvPr>
          <p:cNvSpPr txBox="1"/>
          <p:nvPr/>
        </p:nvSpPr>
        <p:spPr>
          <a:xfrm>
            <a:off x="8130543" y="1884143"/>
            <a:ext cx="2816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CONNECT YOUR CARGO </a:t>
            </a:r>
          </a:p>
          <a:p>
            <a:pPr algn="ctr"/>
            <a:r>
              <a:rPr lang="cs-CZ" sz="1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TO METRANS NETWORK!</a:t>
            </a:r>
            <a:endParaRPr lang="de-DE" sz="1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cký objekt 42" descr="Šípka, krivka proti smeru hodinových ručičiek">
            <a:extLst>
              <a:ext uri="{FF2B5EF4-FFF2-40B4-BE49-F238E27FC236}">
                <a16:creationId xmlns:a16="http://schemas.microsoft.com/office/drawing/2014/main" id="{2AE8CAAA-192D-77C9-EB5D-543F39BE8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005715" flipH="1">
            <a:off x="6969923" y="1753978"/>
            <a:ext cx="914400" cy="914400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4466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4CB5EC0F-17CC-E6D2-7A6A-DD41788FB9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5" b="16823"/>
          <a:stretch/>
        </p:blipFill>
        <p:spPr>
          <a:xfrm>
            <a:off x="-3" y="-2"/>
            <a:ext cx="12192003" cy="6858001"/>
          </a:xfrm>
          <a:prstGeom prst="rect">
            <a:avLst/>
          </a:prstGeom>
        </p:spPr>
      </p:pic>
      <p:sp>
        <p:nvSpPr>
          <p:cNvPr id="16" name="Voľný tvar: obrazec 15">
            <a:extLst>
              <a:ext uri="{FF2B5EF4-FFF2-40B4-BE49-F238E27FC236}">
                <a16:creationId xmlns:a16="http://schemas.microsoft.com/office/drawing/2014/main" id="{0415502E-D842-0121-C860-E1DF8CCA598E}"/>
              </a:ext>
            </a:extLst>
          </p:cNvPr>
          <p:cNvSpPr/>
          <p:nvPr/>
        </p:nvSpPr>
        <p:spPr>
          <a:xfrm>
            <a:off x="-1" y="-1"/>
            <a:ext cx="5654041" cy="4218433"/>
          </a:xfrm>
          <a:custGeom>
            <a:avLst/>
            <a:gdLst>
              <a:gd name="connsiteX0" fmla="*/ 0 w 6455665"/>
              <a:gd name="connsiteY0" fmla="*/ 0 h 4376929"/>
              <a:gd name="connsiteX1" fmla="*/ 1314698 w 6455665"/>
              <a:gd name="connsiteY1" fmla="*/ 0 h 4376929"/>
              <a:gd name="connsiteX2" fmla="*/ 6096001 w 6455665"/>
              <a:gd name="connsiteY2" fmla="*/ 0 h 4376929"/>
              <a:gd name="connsiteX3" fmla="*/ 6455665 w 6455665"/>
              <a:gd name="connsiteY3" fmla="*/ 0 h 4376929"/>
              <a:gd name="connsiteX4" fmla="*/ 6455665 w 6455665"/>
              <a:gd name="connsiteY4" fmla="*/ 3062231 h 4376929"/>
              <a:gd name="connsiteX5" fmla="*/ 5140967 w 6455665"/>
              <a:gd name="connsiteY5" fmla="*/ 4376929 h 4376929"/>
              <a:gd name="connsiteX6" fmla="*/ 0 w 6455665"/>
              <a:gd name="connsiteY6" fmla="*/ 4376929 h 4376929"/>
              <a:gd name="connsiteX7" fmla="*/ 0 w 6455665"/>
              <a:gd name="connsiteY7" fmla="*/ 3706369 h 4376929"/>
              <a:gd name="connsiteX8" fmla="*/ 0 w 6455665"/>
              <a:gd name="connsiteY8" fmla="*/ 1314698 h 437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5665" h="4376929">
                <a:moveTo>
                  <a:pt x="0" y="0"/>
                </a:moveTo>
                <a:lnTo>
                  <a:pt x="1314698" y="0"/>
                </a:lnTo>
                <a:lnTo>
                  <a:pt x="6096001" y="0"/>
                </a:lnTo>
                <a:lnTo>
                  <a:pt x="6455665" y="0"/>
                </a:lnTo>
                <a:lnTo>
                  <a:pt x="6455665" y="3062231"/>
                </a:lnTo>
                <a:cubicBezTo>
                  <a:pt x="6455665" y="3788319"/>
                  <a:pt x="5867055" y="4376929"/>
                  <a:pt x="5140967" y="4376929"/>
                </a:cubicBezTo>
                <a:lnTo>
                  <a:pt x="0" y="4376929"/>
                </a:lnTo>
                <a:lnTo>
                  <a:pt x="0" y="3706369"/>
                </a:lnTo>
                <a:lnTo>
                  <a:pt x="0" y="1314698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k-SK"/>
          </a:p>
        </p:txBody>
      </p:sp>
      <p:sp>
        <p:nvSpPr>
          <p:cNvPr id="13" name="TextBox 12"/>
          <p:cNvSpPr txBox="1"/>
          <p:nvPr/>
        </p:nvSpPr>
        <p:spPr>
          <a:xfrm>
            <a:off x="2144127" y="1416803"/>
            <a:ext cx="2720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THANK YOU!</a:t>
            </a:r>
            <a:endParaRPr lang="de-DE" sz="40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C1409A56-8753-8E8E-88B0-C7691B689C64}"/>
              </a:ext>
            </a:extLst>
          </p:cNvPr>
          <p:cNvSpPr txBox="1"/>
          <p:nvPr/>
        </p:nvSpPr>
        <p:spPr>
          <a:xfrm>
            <a:off x="846836" y="2909955"/>
            <a:ext cx="3756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Find us on metrans.eu and 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4EA96C50-73D0-C534-778C-6F309DB67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12" y="1563182"/>
            <a:ext cx="1029674" cy="1029674"/>
          </a:xfrm>
          <a:prstGeom prst="rect">
            <a:avLst/>
          </a:prstGeom>
        </p:spPr>
      </p:pic>
      <p:sp>
        <p:nvSpPr>
          <p:cNvPr id="31" name="Obdĺžnik 30">
            <a:extLst>
              <a:ext uri="{FF2B5EF4-FFF2-40B4-BE49-F238E27FC236}">
                <a16:creationId xmlns:a16="http://schemas.microsoft.com/office/drawing/2014/main" id="{A68B5544-4F04-4DDD-968F-F4218130166B}"/>
              </a:ext>
            </a:extLst>
          </p:cNvPr>
          <p:cNvSpPr/>
          <p:nvPr/>
        </p:nvSpPr>
        <p:spPr>
          <a:xfrm>
            <a:off x="-2" y="-1"/>
            <a:ext cx="5654041" cy="1131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C7D6D212-D8D3-1900-223C-FBD44B9A0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93" y="289004"/>
            <a:ext cx="3531148" cy="561172"/>
          </a:xfrm>
          <a:prstGeom prst="rect">
            <a:avLst/>
          </a:prstGeom>
        </p:spPr>
      </p:pic>
      <p:pic>
        <p:nvPicPr>
          <p:cNvPr id="3" name="Obrázok 20">
            <a:hlinkClick r:id="rId6"/>
            <a:extLst>
              <a:ext uri="{FF2B5EF4-FFF2-40B4-BE49-F238E27FC236}">
                <a16:creationId xmlns:a16="http://schemas.microsoft.com/office/drawing/2014/main" id="{90A52782-C0E8-DD50-05EF-48E6C8DE8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12" y="3358951"/>
            <a:ext cx="338555" cy="338555"/>
          </a:xfrm>
          <a:prstGeom prst="rect">
            <a:avLst/>
          </a:prstGeom>
        </p:spPr>
      </p:pic>
      <p:pic>
        <p:nvPicPr>
          <p:cNvPr id="5" name="Obrázok 24">
            <a:hlinkClick r:id="rId8"/>
            <a:extLst>
              <a:ext uri="{FF2B5EF4-FFF2-40B4-BE49-F238E27FC236}">
                <a16:creationId xmlns:a16="http://schemas.microsoft.com/office/drawing/2014/main" id="{792B4BD4-61F1-1180-F6F1-7A3CE95CB1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2327" y="3334715"/>
            <a:ext cx="388723" cy="388723"/>
          </a:xfrm>
          <a:prstGeom prst="rect">
            <a:avLst/>
          </a:prstGeom>
        </p:spPr>
      </p:pic>
      <p:pic>
        <p:nvPicPr>
          <p:cNvPr id="6" name="Obrázok 29">
            <a:hlinkClick r:id="rId10"/>
            <a:extLst>
              <a:ext uri="{FF2B5EF4-FFF2-40B4-BE49-F238E27FC236}">
                <a16:creationId xmlns:a16="http://schemas.microsoft.com/office/drawing/2014/main" id="{1579FD36-A462-5D43-113F-8120654891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5890" y="3366215"/>
            <a:ext cx="336217" cy="3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6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6E132A91-3DD1-6C8D-822B-E59BB528F4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65" r="25291"/>
          <a:stretch/>
        </p:blipFill>
        <p:spPr>
          <a:xfrm>
            <a:off x="3124713" y="0"/>
            <a:ext cx="4618242" cy="6880860"/>
          </a:xfrm>
          <a:prstGeom prst="rect">
            <a:avLst/>
          </a:prstGeom>
        </p:spPr>
      </p:pic>
      <p:sp>
        <p:nvSpPr>
          <p:cNvPr id="15" name="Rectangle 28">
            <a:extLst>
              <a:ext uri="{FF2B5EF4-FFF2-40B4-BE49-F238E27FC236}">
                <a16:creationId xmlns:a16="http://schemas.microsoft.com/office/drawing/2014/main" id="{DC8551A3-C92F-D1D6-4734-AB1CBBB167C7}"/>
              </a:ext>
            </a:extLst>
          </p:cNvPr>
          <p:cNvSpPr/>
          <p:nvPr/>
        </p:nvSpPr>
        <p:spPr>
          <a:xfrm>
            <a:off x="7742954" y="0"/>
            <a:ext cx="81430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2862"/>
              </a:solidFill>
            </a:endParaRPr>
          </a:p>
        </p:txBody>
      </p:sp>
      <p:sp>
        <p:nvSpPr>
          <p:cNvPr id="38" name="Obdĺžnik: zaoblené rohy 37">
            <a:extLst>
              <a:ext uri="{FF2B5EF4-FFF2-40B4-BE49-F238E27FC236}">
                <a16:creationId xmlns:a16="http://schemas.microsoft.com/office/drawing/2014/main" id="{B77BE148-D5E1-F5C2-54BC-06565445F7B0}"/>
              </a:ext>
            </a:extLst>
          </p:cNvPr>
          <p:cNvSpPr/>
          <p:nvPr/>
        </p:nvSpPr>
        <p:spPr>
          <a:xfrm>
            <a:off x="787843" y="636270"/>
            <a:ext cx="4149917" cy="889183"/>
          </a:xfrm>
          <a:prstGeom prst="roundRect">
            <a:avLst>
              <a:gd name="adj" fmla="val 17586"/>
            </a:avLst>
          </a:prstGeom>
          <a:solidFill>
            <a:schemeClr val="bg1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4" name="Obdĺžnik: zaoblené rohy 43">
            <a:extLst>
              <a:ext uri="{FF2B5EF4-FFF2-40B4-BE49-F238E27FC236}">
                <a16:creationId xmlns:a16="http://schemas.microsoft.com/office/drawing/2014/main" id="{FF609493-6EB3-6B21-6E81-EFD477F23F38}"/>
              </a:ext>
            </a:extLst>
          </p:cNvPr>
          <p:cNvSpPr/>
          <p:nvPr/>
        </p:nvSpPr>
        <p:spPr>
          <a:xfrm>
            <a:off x="787843" y="1854789"/>
            <a:ext cx="4149917" cy="889183"/>
          </a:xfrm>
          <a:prstGeom prst="roundRect">
            <a:avLst>
              <a:gd name="adj" fmla="val 19300"/>
            </a:avLst>
          </a:prstGeom>
          <a:solidFill>
            <a:schemeClr val="bg1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Obdĺžnik: zaoblené rohy 44">
            <a:extLst>
              <a:ext uri="{FF2B5EF4-FFF2-40B4-BE49-F238E27FC236}">
                <a16:creationId xmlns:a16="http://schemas.microsoft.com/office/drawing/2014/main" id="{4E0CF988-04BE-E3F4-6800-BD94A2E224EC}"/>
              </a:ext>
            </a:extLst>
          </p:cNvPr>
          <p:cNvSpPr/>
          <p:nvPr/>
        </p:nvSpPr>
        <p:spPr>
          <a:xfrm>
            <a:off x="787843" y="3073308"/>
            <a:ext cx="4149917" cy="889183"/>
          </a:xfrm>
          <a:prstGeom prst="roundRect">
            <a:avLst>
              <a:gd name="adj" fmla="val 19300"/>
            </a:avLst>
          </a:prstGeom>
          <a:solidFill>
            <a:schemeClr val="bg1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6" name="Obdĺžnik: zaoblené rohy 45">
            <a:extLst>
              <a:ext uri="{FF2B5EF4-FFF2-40B4-BE49-F238E27FC236}">
                <a16:creationId xmlns:a16="http://schemas.microsoft.com/office/drawing/2014/main" id="{4817C0B3-64FD-4B0F-F0F3-0760B91CB649}"/>
              </a:ext>
            </a:extLst>
          </p:cNvPr>
          <p:cNvSpPr/>
          <p:nvPr/>
        </p:nvSpPr>
        <p:spPr>
          <a:xfrm>
            <a:off x="787843" y="4291827"/>
            <a:ext cx="4149917" cy="889183"/>
          </a:xfrm>
          <a:prstGeom prst="roundRect">
            <a:avLst>
              <a:gd name="adj" fmla="val 18442"/>
            </a:avLst>
          </a:prstGeom>
          <a:solidFill>
            <a:schemeClr val="bg1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7" name="Obdĺžnik: zaoblené rohy 46">
            <a:extLst>
              <a:ext uri="{FF2B5EF4-FFF2-40B4-BE49-F238E27FC236}">
                <a16:creationId xmlns:a16="http://schemas.microsoft.com/office/drawing/2014/main" id="{818DC71E-FE4D-89B8-57FB-BCA6EF59A0FC}"/>
              </a:ext>
            </a:extLst>
          </p:cNvPr>
          <p:cNvSpPr/>
          <p:nvPr/>
        </p:nvSpPr>
        <p:spPr>
          <a:xfrm>
            <a:off x="787843" y="5510346"/>
            <a:ext cx="4149917" cy="889183"/>
          </a:xfrm>
          <a:prstGeom prst="roundRect">
            <a:avLst>
              <a:gd name="adj" fmla="val 19300"/>
            </a:avLst>
          </a:prstGeom>
          <a:solidFill>
            <a:schemeClr val="bg1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95908FCB-E9A7-F51F-6125-D53CC6DAA2AD}"/>
              </a:ext>
            </a:extLst>
          </p:cNvPr>
          <p:cNvSpPr txBox="1"/>
          <p:nvPr/>
        </p:nvSpPr>
        <p:spPr>
          <a:xfrm>
            <a:off x="8768176" y="3012588"/>
            <a:ext cx="2592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</a:t>
            </a:r>
            <a:r>
              <a:rPr lang="en-US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sk-SK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2023 </a:t>
            </a:r>
            <a:r>
              <a:rPr lang="en-GB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key figures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A03CBD98-A8FF-262D-7B49-4106042A2661}"/>
              </a:ext>
            </a:extLst>
          </p:cNvPr>
          <p:cNvSpPr txBox="1"/>
          <p:nvPr/>
        </p:nvSpPr>
        <p:spPr>
          <a:xfrm>
            <a:off x="1358389" y="5672640"/>
            <a:ext cx="33625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b="1" spc="-1" dirty="0">
                <a:solidFill>
                  <a:srgbClr val="122862"/>
                </a:solidFill>
                <a:latin typeface="Arial Black" panose="020B0A04020102020204" pitchFamily="34" charset="0"/>
              </a:rPr>
              <a:t>EMPLOYEES</a:t>
            </a:r>
          </a:p>
          <a:p>
            <a:pPr lvl="0">
              <a:buClr>
                <a:srgbClr val="000000"/>
              </a:buClr>
              <a:defRPr/>
            </a:pPr>
            <a:r>
              <a:rPr lang="sk-SK" sz="1600" spc="-1" dirty="0">
                <a:solidFill>
                  <a:srgbClr val="122862"/>
                </a:solidFill>
                <a:latin typeface="Arial"/>
              </a:rPr>
              <a:t>2 650 (2023)</a:t>
            </a:r>
            <a:endParaRPr lang="en-GB" sz="1600" b="1" spc="-1" dirty="0">
              <a:solidFill>
                <a:srgbClr val="122862"/>
              </a:solidFill>
              <a:latin typeface="Arial"/>
            </a:endParaRP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C7E97843-4AD3-2A74-950C-250276E8CB2F}"/>
              </a:ext>
            </a:extLst>
          </p:cNvPr>
          <p:cNvSpPr/>
          <p:nvPr/>
        </p:nvSpPr>
        <p:spPr>
          <a:xfrm>
            <a:off x="551479" y="510370"/>
            <a:ext cx="604862" cy="59635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Obdĺžnik: zaoblené rohy 21">
            <a:extLst>
              <a:ext uri="{FF2B5EF4-FFF2-40B4-BE49-F238E27FC236}">
                <a16:creationId xmlns:a16="http://schemas.microsoft.com/office/drawing/2014/main" id="{BEAA6FD3-7FEC-6376-E774-833685CFECA8}"/>
              </a:ext>
            </a:extLst>
          </p:cNvPr>
          <p:cNvSpPr/>
          <p:nvPr/>
        </p:nvSpPr>
        <p:spPr>
          <a:xfrm>
            <a:off x="556575" y="1757110"/>
            <a:ext cx="604862" cy="59635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Obdĺžnik: zaoblené rohy 22">
            <a:extLst>
              <a:ext uri="{FF2B5EF4-FFF2-40B4-BE49-F238E27FC236}">
                <a16:creationId xmlns:a16="http://schemas.microsoft.com/office/drawing/2014/main" id="{7EF86D8D-17F5-5F81-9A0B-9E3D5821DD75}"/>
              </a:ext>
            </a:extLst>
          </p:cNvPr>
          <p:cNvSpPr/>
          <p:nvPr/>
        </p:nvSpPr>
        <p:spPr>
          <a:xfrm>
            <a:off x="551695" y="2947429"/>
            <a:ext cx="604862" cy="59635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Obdĺžnik: zaoblené rohy 23">
            <a:extLst>
              <a:ext uri="{FF2B5EF4-FFF2-40B4-BE49-F238E27FC236}">
                <a16:creationId xmlns:a16="http://schemas.microsoft.com/office/drawing/2014/main" id="{CF89638C-7199-C5A5-83C9-C2448FCF6A15}"/>
              </a:ext>
            </a:extLst>
          </p:cNvPr>
          <p:cNvSpPr/>
          <p:nvPr/>
        </p:nvSpPr>
        <p:spPr>
          <a:xfrm>
            <a:off x="551479" y="4148047"/>
            <a:ext cx="604862" cy="59635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41477E"/>
              </a:solidFill>
            </a:endParaRPr>
          </a:p>
        </p:txBody>
      </p:sp>
      <p:sp>
        <p:nvSpPr>
          <p:cNvPr id="25" name="Obdĺžnik: zaoblené rohy 24">
            <a:extLst>
              <a:ext uri="{FF2B5EF4-FFF2-40B4-BE49-F238E27FC236}">
                <a16:creationId xmlns:a16="http://schemas.microsoft.com/office/drawing/2014/main" id="{4B542E0D-E3C9-F9A4-38C9-B50B8D30838A}"/>
              </a:ext>
            </a:extLst>
          </p:cNvPr>
          <p:cNvSpPr/>
          <p:nvPr/>
        </p:nvSpPr>
        <p:spPr>
          <a:xfrm>
            <a:off x="551479" y="5384488"/>
            <a:ext cx="604862" cy="59635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749731B9-3A80-829D-ADD2-0DD64A8A6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84" y="625949"/>
            <a:ext cx="383255" cy="383255"/>
          </a:xfrm>
          <a:prstGeom prst="rect">
            <a:avLst/>
          </a:prstGeom>
        </p:spPr>
      </p:pic>
      <p:pic>
        <p:nvPicPr>
          <p:cNvPr id="29" name="Obrázok 28">
            <a:extLst>
              <a:ext uri="{FF2B5EF4-FFF2-40B4-BE49-F238E27FC236}">
                <a16:creationId xmlns:a16="http://schemas.microsoft.com/office/drawing/2014/main" id="{6B7323EF-84F7-0F5A-4FA5-03F4B5458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58" y="1818134"/>
            <a:ext cx="475062" cy="474301"/>
          </a:xfrm>
          <a:prstGeom prst="rect">
            <a:avLst/>
          </a:prstGeom>
        </p:spPr>
      </p:pic>
      <p:pic>
        <p:nvPicPr>
          <p:cNvPr id="31" name="Obrázok 30">
            <a:extLst>
              <a:ext uri="{FF2B5EF4-FFF2-40B4-BE49-F238E27FC236}">
                <a16:creationId xmlns:a16="http://schemas.microsoft.com/office/drawing/2014/main" id="{55740AC2-FE34-BCDD-7FBF-69E85CE09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66" y="4216063"/>
            <a:ext cx="483109" cy="483884"/>
          </a:xfrm>
          <a:prstGeom prst="rect">
            <a:avLst/>
          </a:prstGeom>
        </p:spPr>
      </p:pic>
      <p:pic>
        <p:nvPicPr>
          <p:cNvPr id="35" name="Obrázok 34">
            <a:extLst>
              <a:ext uri="{FF2B5EF4-FFF2-40B4-BE49-F238E27FC236}">
                <a16:creationId xmlns:a16="http://schemas.microsoft.com/office/drawing/2014/main" id="{7B2DA62E-4D90-6DD9-0A9A-0E9F2445A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539" y="3028858"/>
            <a:ext cx="436995" cy="478266"/>
          </a:xfrm>
          <a:prstGeom prst="rect">
            <a:avLst/>
          </a:prstGeom>
        </p:spPr>
      </p:pic>
      <p:pic>
        <p:nvPicPr>
          <p:cNvPr id="37" name="Obrázok 36">
            <a:extLst>
              <a:ext uri="{FF2B5EF4-FFF2-40B4-BE49-F238E27FC236}">
                <a16:creationId xmlns:a16="http://schemas.microsoft.com/office/drawing/2014/main" id="{61924800-E506-18C8-6E4D-2ADF0E5D99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006" y="5466158"/>
            <a:ext cx="448819" cy="448819"/>
          </a:xfrm>
          <a:prstGeom prst="rect">
            <a:avLst/>
          </a:prstGeom>
        </p:spPr>
      </p:pic>
      <p:sp>
        <p:nvSpPr>
          <p:cNvPr id="43" name="TextBox 12">
            <a:extLst>
              <a:ext uri="{FF2B5EF4-FFF2-40B4-BE49-F238E27FC236}">
                <a16:creationId xmlns:a16="http://schemas.microsoft.com/office/drawing/2014/main" id="{766C3AC5-BBEA-33F6-3D75-3A97413C0F1E}"/>
              </a:ext>
            </a:extLst>
          </p:cNvPr>
          <p:cNvSpPr txBox="1"/>
          <p:nvPr/>
        </p:nvSpPr>
        <p:spPr>
          <a:xfrm>
            <a:off x="1358389" y="773084"/>
            <a:ext cx="33625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b="1" spc="-1" dirty="0">
                <a:solidFill>
                  <a:srgbClr val="122862"/>
                </a:solidFill>
                <a:latin typeface="Arial Black" panose="020B0A04020102020204" pitchFamily="34" charset="0"/>
              </a:rPr>
              <a:t>GENERAL INFORMATION</a:t>
            </a:r>
            <a:endParaRPr lang="sk-SK" b="1" spc="-1" dirty="0">
              <a:solidFill>
                <a:srgbClr val="122862"/>
              </a:solidFill>
              <a:latin typeface="Arial Black" panose="020B0A04020102020204" pitchFamily="34" charset="0"/>
            </a:endParaRPr>
          </a:p>
          <a:p>
            <a:pPr lvl="0">
              <a:buClr>
                <a:srgbClr val="000000"/>
              </a:buClr>
              <a:defRPr/>
            </a:pPr>
            <a:r>
              <a:rPr lang="en-GB" sz="1600" spc="-1" dirty="0">
                <a:solidFill>
                  <a:srgbClr val="122862"/>
                </a:solidFill>
                <a:latin typeface="Arial"/>
              </a:rPr>
              <a:t>Founded</a:t>
            </a:r>
            <a:r>
              <a:rPr lang="sk-SK" sz="1600" spc="-1" dirty="0">
                <a:solidFill>
                  <a:srgbClr val="122862"/>
                </a:solidFill>
                <a:latin typeface="Arial"/>
              </a:rPr>
              <a:t> 1991, 100% HHLA</a:t>
            </a:r>
          </a:p>
        </p:txBody>
      </p:sp>
      <p:sp>
        <p:nvSpPr>
          <p:cNvPr id="48" name="TextBox 12">
            <a:extLst>
              <a:ext uri="{FF2B5EF4-FFF2-40B4-BE49-F238E27FC236}">
                <a16:creationId xmlns:a16="http://schemas.microsoft.com/office/drawing/2014/main" id="{C900F588-C5DF-271C-296B-20B515D8582F}"/>
              </a:ext>
            </a:extLst>
          </p:cNvPr>
          <p:cNvSpPr txBox="1"/>
          <p:nvPr/>
        </p:nvSpPr>
        <p:spPr>
          <a:xfrm>
            <a:off x="1358389" y="2012786"/>
            <a:ext cx="33625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b="1" spc="-1" dirty="0">
                <a:solidFill>
                  <a:srgbClr val="122862"/>
                </a:solidFill>
                <a:latin typeface="Arial Black" panose="020B0A04020102020204" pitchFamily="34" charset="0"/>
              </a:rPr>
              <a:t>REVENUE</a:t>
            </a:r>
            <a:endParaRPr lang="sk-SK" b="1" spc="-1" dirty="0">
              <a:solidFill>
                <a:srgbClr val="122862"/>
              </a:solidFill>
              <a:latin typeface="Arial Black" panose="020B0A04020102020204" pitchFamily="34" charset="0"/>
            </a:endParaRPr>
          </a:p>
          <a:p>
            <a:pPr lvl="0">
              <a:buClr>
                <a:srgbClr val="000000"/>
              </a:buClr>
              <a:defRPr/>
            </a:pPr>
            <a:r>
              <a:rPr lang="sk-SK" sz="1600" spc="-1" dirty="0">
                <a:solidFill>
                  <a:srgbClr val="122862"/>
                </a:solidFill>
                <a:latin typeface="Arial"/>
              </a:rPr>
              <a:t>Over 590 </a:t>
            </a:r>
            <a:r>
              <a:rPr lang="en-GB" sz="1600" spc="-1" dirty="0">
                <a:solidFill>
                  <a:srgbClr val="122862"/>
                </a:solidFill>
                <a:latin typeface="Arial"/>
              </a:rPr>
              <a:t>million</a:t>
            </a:r>
            <a:r>
              <a:rPr lang="sk-SK" sz="1600" spc="-1" dirty="0">
                <a:solidFill>
                  <a:srgbClr val="122862"/>
                </a:solidFill>
                <a:latin typeface="Arial"/>
              </a:rPr>
              <a:t> </a:t>
            </a:r>
            <a:r>
              <a:rPr lang="en-GB" sz="1600" spc="-1" dirty="0">
                <a:solidFill>
                  <a:srgbClr val="122862"/>
                </a:solidFill>
                <a:latin typeface="Arial"/>
              </a:rPr>
              <a:t>EUR</a:t>
            </a:r>
          </a:p>
        </p:txBody>
      </p:sp>
      <p:sp>
        <p:nvSpPr>
          <p:cNvPr id="49" name="TextBox 12">
            <a:extLst>
              <a:ext uri="{FF2B5EF4-FFF2-40B4-BE49-F238E27FC236}">
                <a16:creationId xmlns:a16="http://schemas.microsoft.com/office/drawing/2014/main" id="{61FBF8EB-7A87-AFFD-4175-C916B0582DCB}"/>
              </a:ext>
            </a:extLst>
          </p:cNvPr>
          <p:cNvSpPr txBox="1"/>
          <p:nvPr/>
        </p:nvSpPr>
        <p:spPr>
          <a:xfrm>
            <a:off x="1358389" y="3228032"/>
            <a:ext cx="33625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b="1" spc="-1" dirty="0">
                <a:solidFill>
                  <a:srgbClr val="122862"/>
                </a:solidFill>
                <a:latin typeface="Arial Black" panose="020B0A04020102020204" pitchFamily="34" charset="0"/>
              </a:rPr>
              <a:t>INTERMODAL</a:t>
            </a:r>
          </a:p>
          <a:p>
            <a:pPr lvl="0">
              <a:buClr>
                <a:srgbClr val="000000"/>
              </a:buClr>
              <a:defRPr/>
            </a:pPr>
            <a:r>
              <a:rPr lang="sk-SK" sz="1600" spc="-1" dirty="0">
                <a:solidFill>
                  <a:srgbClr val="122862"/>
                </a:solidFill>
                <a:latin typeface="Arial"/>
              </a:rPr>
              <a:t>Over</a:t>
            </a:r>
            <a:r>
              <a:rPr lang="en-GB" sz="1600" spc="-1" dirty="0">
                <a:solidFill>
                  <a:srgbClr val="122862"/>
                </a:solidFill>
                <a:latin typeface="Arial"/>
              </a:rPr>
              <a:t> 1</a:t>
            </a:r>
            <a:r>
              <a:rPr lang="sk-SK" sz="1600" spc="-1" dirty="0">
                <a:solidFill>
                  <a:srgbClr val="122862"/>
                </a:solidFill>
                <a:latin typeface="Arial"/>
              </a:rPr>
              <a:t>,35 </a:t>
            </a:r>
            <a:r>
              <a:rPr lang="en-GB" sz="1600" spc="-1" dirty="0">
                <a:solidFill>
                  <a:srgbClr val="122862"/>
                </a:solidFill>
                <a:latin typeface="Arial"/>
              </a:rPr>
              <a:t>million</a:t>
            </a:r>
            <a:r>
              <a:rPr lang="sk-SK" sz="1600" spc="-1" dirty="0">
                <a:solidFill>
                  <a:srgbClr val="122862"/>
                </a:solidFill>
                <a:latin typeface="Arial"/>
              </a:rPr>
              <a:t> </a:t>
            </a:r>
            <a:r>
              <a:rPr lang="en-GB" sz="1600" spc="-1" dirty="0">
                <a:solidFill>
                  <a:srgbClr val="122862"/>
                </a:solidFill>
                <a:latin typeface="Arial"/>
              </a:rPr>
              <a:t>TEU</a:t>
            </a:r>
            <a:endParaRPr lang="sk-SK" sz="1600" spc="-1" dirty="0">
              <a:solidFill>
                <a:srgbClr val="122862"/>
              </a:solidFill>
              <a:latin typeface="Arial"/>
            </a:endParaRPr>
          </a:p>
        </p:txBody>
      </p:sp>
      <p:sp>
        <p:nvSpPr>
          <p:cNvPr id="50" name="TextBox 12">
            <a:extLst>
              <a:ext uri="{FF2B5EF4-FFF2-40B4-BE49-F238E27FC236}">
                <a16:creationId xmlns:a16="http://schemas.microsoft.com/office/drawing/2014/main" id="{D7372E78-B16B-B8DE-382B-3549F45D2F7A}"/>
              </a:ext>
            </a:extLst>
          </p:cNvPr>
          <p:cNvSpPr txBox="1"/>
          <p:nvPr/>
        </p:nvSpPr>
        <p:spPr>
          <a:xfrm>
            <a:off x="1358389" y="4428641"/>
            <a:ext cx="33625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b="1" spc="-1" dirty="0">
                <a:solidFill>
                  <a:srgbClr val="122862"/>
                </a:solidFill>
                <a:latin typeface="Arial Black" panose="020B0A04020102020204" pitchFamily="34" charset="0"/>
              </a:rPr>
              <a:t>DEPOTS</a:t>
            </a:r>
          </a:p>
          <a:p>
            <a:pPr lvl="0">
              <a:buClr>
                <a:srgbClr val="000000"/>
              </a:buClr>
              <a:defRPr/>
            </a:pPr>
            <a:r>
              <a:rPr lang="sk-SK" sz="1600" spc="-1" dirty="0">
                <a:solidFill>
                  <a:srgbClr val="122862"/>
                </a:solidFill>
                <a:latin typeface="Arial"/>
              </a:rPr>
              <a:t>Over 1,2 </a:t>
            </a:r>
            <a:r>
              <a:rPr lang="en-GB" sz="1600" spc="-1" dirty="0">
                <a:solidFill>
                  <a:srgbClr val="122862"/>
                </a:solidFill>
                <a:latin typeface="Arial"/>
              </a:rPr>
              <a:t>million</a:t>
            </a:r>
            <a:r>
              <a:rPr lang="sk-SK" sz="1600" spc="-1" dirty="0">
                <a:solidFill>
                  <a:srgbClr val="122862"/>
                </a:solidFill>
                <a:latin typeface="Arial"/>
              </a:rPr>
              <a:t> TEU</a:t>
            </a:r>
          </a:p>
        </p:txBody>
      </p:sp>
      <p:cxnSp>
        <p:nvCxnSpPr>
          <p:cNvPr id="54" name="Rovná spojnica 53">
            <a:extLst>
              <a:ext uri="{FF2B5EF4-FFF2-40B4-BE49-F238E27FC236}">
                <a16:creationId xmlns:a16="http://schemas.microsoft.com/office/drawing/2014/main" id="{78CED38F-3921-7AE9-7303-E636B117F4F1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Obrázok 55">
            <a:extLst>
              <a:ext uri="{FF2B5EF4-FFF2-40B4-BE49-F238E27FC236}">
                <a16:creationId xmlns:a16="http://schemas.microsoft.com/office/drawing/2014/main" id="{70079DD1-C814-0B7E-B46B-15EF991357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A6561B33-AAE0-C5A5-244A-2ADEE57CDBF1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75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ovná spojnica 3">
            <a:extLst>
              <a:ext uri="{FF2B5EF4-FFF2-40B4-BE49-F238E27FC236}">
                <a16:creationId xmlns:a16="http://schemas.microsoft.com/office/drawing/2014/main" id="{D777FA76-CD27-2ED8-0B55-EB50123887B6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ok 7">
            <a:extLst>
              <a:ext uri="{FF2B5EF4-FFF2-40B4-BE49-F238E27FC236}">
                <a16:creationId xmlns:a16="http://schemas.microsoft.com/office/drawing/2014/main" id="{81BDF59C-5157-93F7-D38C-B5C9BD444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2D681A52-2129-EE29-D791-A39B9E0E9A21}"/>
              </a:ext>
            </a:extLst>
          </p:cNvPr>
          <p:cNvSpPr txBox="1"/>
          <p:nvPr/>
        </p:nvSpPr>
        <p:spPr>
          <a:xfrm>
            <a:off x="673123" y="577426"/>
            <a:ext cx="642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 GROUP</a:t>
            </a:r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PROFILE</a:t>
            </a:r>
          </a:p>
          <a:p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Terminals, Locomotives, Wagons and Repair Shops</a:t>
            </a:r>
            <a:endParaRPr lang="sk-SK" sz="16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28">
            <a:extLst>
              <a:ext uri="{FF2B5EF4-FFF2-40B4-BE49-F238E27FC236}">
                <a16:creationId xmlns:a16="http://schemas.microsoft.com/office/drawing/2014/main" id="{1A2791B9-9880-B6D2-09D9-A8FE3EFC6C0F}"/>
              </a:ext>
            </a:extLst>
          </p:cNvPr>
          <p:cNvSpPr/>
          <p:nvPr/>
        </p:nvSpPr>
        <p:spPr>
          <a:xfrm>
            <a:off x="7674650" y="0"/>
            <a:ext cx="2651028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22862"/>
              </a:solidFill>
            </a:endParaRPr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5587D1E1-3171-2FD0-0682-01A9FE6AC9C5}"/>
              </a:ext>
            </a:extLst>
          </p:cNvPr>
          <p:cNvSpPr/>
          <p:nvPr/>
        </p:nvSpPr>
        <p:spPr>
          <a:xfrm>
            <a:off x="631380" y="2985865"/>
            <a:ext cx="4616796" cy="905594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ECB19640-3AF2-85DC-FBCF-55D50C9BDFF6}"/>
              </a:ext>
            </a:extLst>
          </p:cNvPr>
          <p:cNvSpPr/>
          <p:nvPr/>
        </p:nvSpPr>
        <p:spPr>
          <a:xfrm>
            <a:off x="510529" y="2894293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5E29580-31CA-6323-B287-19F8A4203B41}"/>
              </a:ext>
            </a:extLst>
          </p:cNvPr>
          <p:cNvSpPr txBox="1"/>
          <p:nvPr/>
        </p:nvSpPr>
        <p:spPr>
          <a:xfrm>
            <a:off x="1117362" y="3132615"/>
            <a:ext cx="40260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</a:t>
            </a: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END</a:t>
            </a: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TERMINALS &amp; DEPOTS</a:t>
            </a:r>
          </a:p>
          <a:p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Czech Republic, Slovakia, Poland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Serbia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Germany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b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&amp; </a:t>
            </a:r>
            <a:r>
              <a:rPr lang="sk-SK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Romania</a:t>
            </a:r>
            <a:endParaRPr lang="en-US" sz="12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7" name="Obdĺžnik: zaoblené rohy 26">
            <a:extLst>
              <a:ext uri="{FF2B5EF4-FFF2-40B4-BE49-F238E27FC236}">
                <a16:creationId xmlns:a16="http://schemas.microsoft.com/office/drawing/2014/main" id="{C1AE2E5A-8BDE-A614-DADC-B9923CA1AF45}"/>
              </a:ext>
            </a:extLst>
          </p:cNvPr>
          <p:cNvSpPr/>
          <p:nvPr/>
        </p:nvSpPr>
        <p:spPr>
          <a:xfrm>
            <a:off x="637367" y="1887517"/>
            <a:ext cx="4611156" cy="78331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Obdĺžnik: zaoblené rohy 27">
            <a:extLst>
              <a:ext uri="{FF2B5EF4-FFF2-40B4-BE49-F238E27FC236}">
                <a16:creationId xmlns:a16="http://schemas.microsoft.com/office/drawing/2014/main" id="{FAC37C3E-27B1-933E-F47B-4BBE29973693}"/>
              </a:ext>
            </a:extLst>
          </p:cNvPr>
          <p:cNvSpPr/>
          <p:nvPr/>
        </p:nvSpPr>
        <p:spPr>
          <a:xfrm>
            <a:off x="516516" y="1795945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F4E98C5F-01CC-FCCF-65AB-275661498FFC}"/>
              </a:ext>
            </a:extLst>
          </p:cNvPr>
          <p:cNvSpPr txBox="1"/>
          <p:nvPr/>
        </p:nvSpPr>
        <p:spPr>
          <a:xfrm>
            <a:off x="1117362" y="2029317"/>
            <a:ext cx="40260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</a:t>
            </a: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HUB TERMINALS &amp; DEPOTS</a:t>
            </a:r>
          </a:p>
          <a:p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Czech Republic, Slovakia, Poland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Hungary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and 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Austria</a:t>
            </a:r>
            <a:endParaRPr lang="en-GB" sz="14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0" name="Obdĺžnik: zaoblené rohy 29">
            <a:extLst>
              <a:ext uri="{FF2B5EF4-FFF2-40B4-BE49-F238E27FC236}">
                <a16:creationId xmlns:a16="http://schemas.microsoft.com/office/drawing/2014/main" id="{282EDD43-2035-D9F3-A8B4-06FD2FDE268A}"/>
              </a:ext>
            </a:extLst>
          </p:cNvPr>
          <p:cNvSpPr/>
          <p:nvPr/>
        </p:nvSpPr>
        <p:spPr>
          <a:xfrm>
            <a:off x="637367" y="4199757"/>
            <a:ext cx="4611156" cy="78331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Obdĺžnik: zaoblené rohy 30">
            <a:extLst>
              <a:ext uri="{FF2B5EF4-FFF2-40B4-BE49-F238E27FC236}">
                <a16:creationId xmlns:a16="http://schemas.microsoft.com/office/drawing/2014/main" id="{70D0126F-38A8-7C23-5D0D-8E56D3697633}"/>
              </a:ext>
            </a:extLst>
          </p:cNvPr>
          <p:cNvSpPr/>
          <p:nvPr/>
        </p:nvSpPr>
        <p:spPr>
          <a:xfrm>
            <a:off x="516516" y="4108185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1B079409-CE72-7746-A946-30074DF71432}"/>
              </a:ext>
            </a:extLst>
          </p:cNvPr>
          <p:cNvSpPr txBox="1"/>
          <p:nvPr/>
        </p:nvSpPr>
        <p:spPr>
          <a:xfrm>
            <a:off x="1117362" y="4365470"/>
            <a:ext cx="40260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DEPOT &amp; TERMINAL CAPACITIES</a:t>
            </a:r>
            <a:endParaRPr lang="sk-SK" sz="14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Over 2 million </a:t>
            </a: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</a:t>
            </a:r>
            <a:r>
              <a:rPr lang="cs-CZ" sz="1200" baseline="300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3" name="Obdĺžnik: zaoblené rohy 32">
            <a:extLst>
              <a:ext uri="{FF2B5EF4-FFF2-40B4-BE49-F238E27FC236}">
                <a16:creationId xmlns:a16="http://schemas.microsoft.com/office/drawing/2014/main" id="{C02D4E15-1DD7-9481-DF2C-AF9EBC88809F}"/>
              </a:ext>
            </a:extLst>
          </p:cNvPr>
          <p:cNvSpPr/>
          <p:nvPr/>
        </p:nvSpPr>
        <p:spPr>
          <a:xfrm>
            <a:off x="5824338" y="1887517"/>
            <a:ext cx="5250300" cy="78331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Obdĺžnik: zaoblené rohy 33">
            <a:extLst>
              <a:ext uri="{FF2B5EF4-FFF2-40B4-BE49-F238E27FC236}">
                <a16:creationId xmlns:a16="http://schemas.microsoft.com/office/drawing/2014/main" id="{E157BD94-8D82-3806-99B8-D4107510D988}"/>
              </a:ext>
            </a:extLst>
          </p:cNvPr>
          <p:cNvSpPr/>
          <p:nvPr/>
        </p:nvSpPr>
        <p:spPr>
          <a:xfrm>
            <a:off x="5703488" y="1795945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78F3442C-62E6-2302-7375-5D4420150F1F}"/>
              </a:ext>
            </a:extLst>
          </p:cNvPr>
          <p:cNvSpPr txBox="1"/>
          <p:nvPr/>
        </p:nvSpPr>
        <p:spPr>
          <a:xfrm>
            <a:off x="6371102" y="2138257"/>
            <a:ext cx="3158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MORE THAN</a:t>
            </a: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130</a:t>
            </a: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LOCOMOTIVES</a:t>
            </a:r>
          </a:p>
        </p:txBody>
      </p:sp>
      <p:sp>
        <p:nvSpPr>
          <p:cNvPr id="36" name="Obdĺžnik: zaoblené rohy 35">
            <a:extLst>
              <a:ext uri="{FF2B5EF4-FFF2-40B4-BE49-F238E27FC236}">
                <a16:creationId xmlns:a16="http://schemas.microsoft.com/office/drawing/2014/main" id="{353CEF37-6392-B312-C2B2-99C129FA2AE3}"/>
              </a:ext>
            </a:extLst>
          </p:cNvPr>
          <p:cNvSpPr/>
          <p:nvPr/>
        </p:nvSpPr>
        <p:spPr>
          <a:xfrm>
            <a:off x="5824337" y="2985864"/>
            <a:ext cx="5250295" cy="788823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7" name="Obdĺžnik: zaoblené rohy 36">
            <a:extLst>
              <a:ext uri="{FF2B5EF4-FFF2-40B4-BE49-F238E27FC236}">
                <a16:creationId xmlns:a16="http://schemas.microsoft.com/office/drawing/2014/main" id="{1835F0DF-89C5-ED18-508E-46EBE5670346}"/>
              </a:ext>
            </a:extLst>
          </p:cNvPr>
          <p:cNvSpPr/>
          <p:nvPr/>
        </p:nvSpPr>
        <p:spPr>
          <a:xfrm>
            <a:off x="5703488" y="2889078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F21DFC77-B485-42DD-E1FD-30FF047E8FC1}"/>
              </a:ext>
            </a:extLst>
          </p:cNvPr>
          <p:cNvSpPr txBox="1"/>
          <p:nvPr/>
        </p:nvSpPr>
        <p:spPr>
          <a:xfrm>
            <a:off x="6362160" y="3224947"/>
            <a:ext cx="3004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MORE THAN</a:t>
            </a: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4 000 </a:t>
            </a: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WAGONS</a:t>
            </a:r>
          </a:p>
        </p:txBody>
      </p:sp>
      <p:sp>
        <p:nvSpPr>
          <p:cNvPr id="39" name="Obdĺžnik: zaoblené rohy 38">
            <a:extLst>
              <a:ext uri="{FF2B5EF4-FFF2-40B4-BE49-F238E27FC236}">
                <a16:creationId xmlns:a16="http://schemas.microsoft.com/office/drawing/2014/main" id="{F0A1F5CF-D591-E936-05F3-44196BF79E48}"/>
              </a:ext>
            </a:extLst>
          </p:cNvPr>
          <p:cNvSpPr/>
          <p:nvPr/>
        </p:nvSpPr>
        <p:spPr>
          <a:xfrm>
            <a:off x="5824338" y="4108185"/>
            <a:ext cx="5250302" cy="78331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0" name="Obdĺžnik: zaoblené rohy 39">
            <a:extLst>
              <a:ext uri="{FF2B5EF4-FFF2-40B4-BE49-F238E27FC236}">
                <a16:creationId xmlns:a16="http://schemas.microsoft.com/office/drawing/2014/main" id="{02F51ED3-5F74-C554-6859-A72A3A9131BA}"/>
              </a:ext>
            </a:extLst>
          </p:cNvPr>
          <p:cNvSpPr/>
          <p:nvPr/>
        </p:nvSpPr>
        <p:spPr>
          <a:xfrm>
            <a:off x="5703488" y="4016613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23512090-AE02-D565-E8B4-5B45981EB2E2}"/>
              </a:ext>
            </a:extLst>
          </p:cNvPr>
          <p:cNvSpPr txBox="1"/>
          <p:nvPr/>
        </p:nvSpPr>
        <p:spPr>
          <a:xfrm>
            <a:off x="6362160" y="4272653"/>
            <a:ext cx="45334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 REPAIR SHOP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FOR LOCOMOTIVES &amp; WAGONS</a:t>
            </a:r>
            <a:endParaRPr lang="sk-SK" sz="14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Kolin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(CZ) &amp; </a:t>
            </a:r>
            <a:r>
              <a:rPr lang="sk-SK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Dunajska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Streda (SK)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2" name="Obdĺžnik: zaoblené rohy 41">
            <a:extLst>
              <a:ext uri="{FF2B5EF4-FFF2-40B4-BE49-F238E27FC236}">
                <a16:creationId xmlns:a16="http://schemas.microsoft.com/office/drawing/2014/main" id="{DB971BD9-C5B7-2A03-9420-8D2D411818A2}"/>
              </a:ext>
            </a:extLst>
          </p:cNvPr>
          <p:cNvSpPr/>
          <p:nvPr/>
        </p:nvSpPr>
        <p:spPr>
          <a:xfrm>
            <a:off x="631380" y="5317995"/>
            <a:ext cx="4611156" cy="78331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3" name="Obdĺžnik: zaoblené rohy 42">
            <a:extLst>
              <a:ext uri="{FF2B5EF4-FFF2-40B4-BE49-F238E27FC236}">
                <a16:creationId xmlns:a16="http://schemas.microsoft.com/office/drawing/2014/main" id="{00F68103-4CCE-360A-0779-CBAA5570381B}"/>
              </a:ext>
            </a:extLst>
          </p:cNvPr>
          <p:cNvSpPr/>
          <p:nvPr/>
        </p:nvSpPr>
        <p:spPr>
          <a:xfrm>
            <a:off x="510529" y="5171689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4" name="TextBox 12">
            <a:extLst>
              <a:ext uri="{FF2B5EF4-FFF2-40B4-BE49-F238E27FC236}">
                <a16:creationId xmlns:a16="http://schemas.microsoft.com/office/drawing/2014/main" id="{9BB37CBB-C1FB-DA8B-D683-30EB2C34BF51}"/>
              </a:ext>
            </a:extLst>
          </p:cNvPr>
          <p:cNvSpPr txBox="1"/>
          <p:nvPr/>
        </p:nvSpPr>
        <p:spPr>
          <a:xfrm>
            <a:off x="1117362" y="5463428"/>
            <a:ext cx="40260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</a:t>
            </a: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FFICES IN THE PORTS</a:t>
            </a:r>
          </a:p>
          <a:p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of Hamburg, Bremerhaven &amp; Koper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Rijeka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5" name="Obdĺžnik: zaoblené rohy 44">
            <a:extLst>
              <a:ext uri="{FF2B5EF4-FFF2-40B4-BE49-F238E27FC236}">
                <a16:creationId xmlns:a16="http://schemas.microsoft.com/office/drawing/2014/main" id="{30C6FB1D-D56E-C2F5-271F-6D5E0C4E8E24}"/>
              </a:ext>
            </a:extLst>
          </p:cNvPr>
          <p:cNvSpPr/>
          <p:nvPr/>
        </p:nvSpPr>
        <p:spPr>
          <a:xfrm>
            <a:off x="5728519" y="5226423"/>
            <a:ext cx="3164592" cy="783310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7" name="TextBox 12">
            <a:extLst>
              <a:ext uri="{FF2B5EF4-FFF2-40B4-BE49-F238E27FC236}">
                <a16:creationId xmlns:a16="http://schemas.microsoft.com/office/drawing/2014/main" id="{EA4693C0-F2C2-5DA7-6555-DBC3CE4A30D8}"/>
              </a:ext>
            </a:extLst>
          </p:cNvPr>
          <p:cNvSpPr txBox="1"/>
          <p:nvPr/>
        </p:nvSpPr>
        <p:spPr>
          <a:xfrm>
            <a:off x="5804728" y="5304311"/>
            <a:ext cx="3054405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NEW MEMBER – ADRIA RAIL</a:t>
            </a:r>
          </a:p>
          <a:p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NEW OFFICE – RIJEKA</a:t>
            </a:r>
          </a:p>
          <a:p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NEW TERMINAL – BELGRADE (INDJIJA)</a:t>
            </a:r>
            <a:endParaRPr lang="en-GB" sz="115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9" name="Obrázok 48">
            <a:extLst>
              <a:ext uri="{FF2B5EF4-FFF2-40B4-BE49-F238E27FC236}">
                <a16:creationId xmlns:a16="http://schemas.microsoft.com/office/drawing/2014/main" id="{B20E1DD8-E592-8467-DCA2-933F0058E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49" y="1806156"/>
            <a:ext cx="501869" cy="501869"/>
          </a:xfrm>
          <a:prstGeom prst="rect">
            <a:avLst/>
          </a:prstGeom>
        </p:spPr>
      </p:pic>
      <p:pic>
        <p:nvPicPr>
          <p:cNvPr id="51" name="Obrázok 50">
            <a:extLst>
              <a:ext uri="{FF2B5EF4-FFF2-40B4-BE49-F238E27FC236}">
                <a16:creationId xmlns:a16="http://schemas.microsoft.com/office/drawing/2014/main" id="{25B8E450-7536-4609-8269-1D54BBD83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05" y="2931165"/>
            <a:ext cx="414850" cy="414850"/>
          </a:xfrm>
          <a:prstGeom prst="rect">
            <a:avLst/>
          </a:prstGeom>
        </p:spPr>
      </p:pic>
      <p:pic>
        <p:nvPicPr>
          <p:cNvPr id="53" name="Obrázok 52">
            <a:extLst>
              <a:ext uri="{FF2B5EF4-FFF2-40B4-BE49-F238E27FC236}">
                <a16:creationId xmlns:a16="http://schemas.microsoft.com/office/drawing/2014/main" id="{38BE1601-3AF2-C7D8-661F-25D9613F4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55634" y="4181297"/>
            <a:ext cx="439849" cy="382570"/>
          </a:xfrm>
          <a:prstGeom prst="rect">
            <a:avLst/>
          </a:prstGeom>
        </p:spPr>
      </p:pic>
      <p:pic>
        <p:nvPicPr>
          <p:cNvPr id="55" name="Obrázok 54">
            <a:extLst>
              <a:ext uri="{FF2B5EF4-FFF2-40B4-BE49-F238E27FC236}">
                <a16:creationId xmlns:a16="http://schemas.microsoft.com/office/drawing/2014/main" id="{2EAA8908-40F2-C0E0-8279-8A51BE1AC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153" y="5245906"/>
            <a:ext cx="533694" cy="372625"/>
          </a:xfrm>
          <a:prstGeom prst="rect">
            <a:avLst/>
          </a:prstGeom>
        </p:spPr>
      </p:pic>
      <p:pic>
        <p:nvPicPr>
          <p:cNvPr id="57" name="Obrázok 56">
            <a:extLst>
              <a:ext uri="{FF2B5EF4-FFF2-40B4-BE49-F238E27FC236}">
                <a16:creationId xmlns:a16="http://schemas.microsoft.com/office/drawing/2014/main" id="{8A1C2C6C-F403-5B20-EE23-B03865D530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4200" y="1838553"/>
            <a:ext cx="422878" cy="422878"/>
          </a:xfrm>
          <a:prstGeom prst="rect">
            <a:avLst/>
          </a:prstGeom>
        </p:spPr>
      </p:pic>
      <p:pic>
        <p:nvPicPr>
          <p:cNvPr id="59" name="Obrázok 58">
            <a:extLst>
              <a:ext uri="{FF2B5EF4-FFF2-40B4-BE49-F238E27FC236}">
                <a16:creationId xmlns:a16="http://schemas.microsoft.com/office/drawing/2014/main" id="{B474B698-006C-C4F8-09EF-970C651AF8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8409" y="2936094"/>
            <a:ext cx="406909" cy="406909"/>
          </a:xfrm>
          <a:prstGeom prst="rect">
            <a:avLst/>
          </a:prstGeom>
        </p:spPr>
      </p:pic>
      <p:pic>
        <p:nvPicPr>
          <p:cNvPr id="61" name="Obrázok 60">
            <a:extLst>
              <a:ext uri="{FF2B5EF4-FFF2-40B4-BE49-F238E27FC236}">
                <a16:creationId xmlns:a16="http://schemas.microsoft.com/office/drawing/2014/main" id="{6186DE24-6F8F-6227-8152-023A630501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776202" y="4091082"/>
            <a:ext cx="382812" cy="358868"/>
          </a:xfrm>
          <a:prstGeom prst="rect">
            <a:avLst/>
          </a:prstGeom>
        </p:spPr>
      </p:pic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A3050CEE-20F1-3218-0544-AE35E9CC14B4}"/>
              </a:ext>
            </a:extLst>
          </p:cNvPr>
          <p:cNvSpPr/>
          <p:nvPr/>
        </p:nvSpPr>
        <p:spPr>
          <a:xfrm>
            <a:off x="8977963" y="5207976"/>
            <a:ext cx="2096676" cy="801757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366C54F4-771B-2CAB-1794-E4407E744873}"/>
              </a:ext>
            </a:extLst>
          </p:cNvPr>
          <p:cNvSpPr txBox="1"/>
          <p:nvPr/>
        </p:nvSpPr>
        <p:spPr>
          <a:xfrm>
            <a:off x="9093664" y="5384188"/>
            <a:ext cx="2127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+ 2 TERMINALS </a:t>
            </a:r>
          </a:p>
          <a:p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UNDER CONSTRUCTION</a:t>
            </a:r>
            <a:endParaRPr lang="en-GB" sz="115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AD824AAD-48D1-1E8F-1599-A643B84D4ED6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673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3" name="Straight Arrow Connector 118">
            <a:extLst>
              <a:ext uri="{FF2B5EF4-FFF2-40B4-BE49-F238E27FC236}">
                <a16:creationId xmlns:a16="http://schemas.microsoft.com/office/drawing/2014/main" id="{57194D27-0AB1-4887-D081-50E8A53B3712}"/>
              </a:ext>
            </a:extLst>
          </p:cNvPr>
          <p:cNvCxnSpPr>
            <a:cxnSpLocks/>
          </p:cNvCxnSpPr>
          <p:nvPr/>
        </p:nvCxnSpPr>
        <p:spPr>
          <a:xfrm>
            <a:off x="7374671" y="297239"/>
            <a:ext cx="538527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Obrázok 48">
            <a:extLst>
              <a:ext uri="{FF2B5EF4-FFF2-40B4-BE49-F238E27FC236}">
                <a16:creationId xmlns:a16="http://schemas.microsoft.com/office/drawing/2014/main" id="{D4C4B55A-082B-CA91-7F0A-BF191053B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34" y="2681691"/>
            <a:ext cx="3198238" cy="1604872"/>
          </a:xfrm>
          <a:prstGeom prst="rect">
            <a:avLst/>
          </a:prstGeom>
          <a:effectLst>
            <a:outerShdw blurRad="304800" dist="101600" dir="258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7" name="Obdĺžnik: zaoblené rohy 46">
            <a:extLst>
              <a:ext uri="{FF2B5EF4-FFF2-40B4-BE49-F238E27FC236}">
                <a16:creationId xmlns:a16="http://schemas.microsoft.com/office/drawing/2014/main" id="{D62EB286-A084-CDA9-A091-2E78A5BC849D}"/>
              </a:ext>
            </a:extLst>
          </p:cNvPr>
          <p:cNvSpPr/>
          <p:nvPr/>
        </p:nvSpPr>
        <p:spPr>
          <a:xfrm>
            <a:off x="502231" y="4016272"/>
            <a:ext cx="2806937" cy="783311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2" name="Rounded Rectangle 54">
            <a:extLst>
              <a:ext uri="{FF2B5EF4-FFF2-40B4-BE49-F238E27FC236}">
                <a16:creationId xmlns:a16="http://schemas.microsoft.com/office/drawing/2014/main" id="{EE36FB79-7956-92F1-F883-D2FE39538042}"/>
              </a:ext>
            </a:extLst>
          </p:cNvPr>
          <p:cNvSpPr/>
          <p:nvPr/>
        </p:nvSpPr>
        <p:spPr>
          <a:xfrm>
            <a:off x="7945488" y="5480913"/>
            <a:ext cx="2965703" cy="544456"/>
          </a:xfrm>
          <a:prstGeom prst="roundRect">
            <a:avLst/>
          </a:prstGeom>
          <a:noFill/>
          <a:ln>
            <a:solidFill>
              <a:srgbClr val="122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ounded Rectangle 54">
            <a:extLst>
              <a:ext uri="{FF2B5EF4-FFF2-40B4-BE49-F238E27FC236}">
                <a16:creationId xmlns:a16="http://schemas.microsoft.com/office/drawing/2014/main" id="{274AE359-9477-5D91-E811-945E8CA4C1B2}"/>
              </a:ext>
            </a:extLst>
          </p:cNvPr>
          <p:cNvSpPr/>
          <p:nvPr/>
        </p:nvSpPr>
        <p:spPr>
          <a:xfrm>
            <a:off x="7940682" y="4879108"/>
            <a:ext cx="2977545" cy="495395"/>
          </a:xfrm>
          <a:prstGeom prst="roundRect">
            <a:avLst/>
          </a:prstGeom>
          <a:noFill/>
          <a:ln>
            <a:solidFill>
              <a:srgbClr val="122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4" name="Straight Arrow Connector 107">
            <a:extLst>
              <a:ext uri="{FF2B5EF4-FFF2-40B4-BE49-F238E27FC236}">
                <a16:creationId xmlns:a16="http://schemas.microsoft.com/office/drawing/2014/main" id="{693742B2-FE52-D74A-D053-52A82BD3F578}"/>
              </a:ext>
            </a:extLst>
          </p:cNvPr>
          <p:cNvCxnSpPr>
            <a:cxnSpLocks/>
          </p:cNvCxnSpPr>
          <p:nvPr/>
        </p:nvCxnSpPr>
        <p:spPr>
          <a:xfrm>
            <a:off x="7390324" y="5744479"/>
            <a:ext cx="550260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ounded Rectangle 1">
            <a:extLst>
              <a:ext uri="{FF2B5EF4-FFF2-40B4-BE49-F238E27FC236}">
                <a16:creationId xmlns:a16="http://schemas.microsoft.com/office/drawing/2014/main" id="{F7438128-72B1-02A3-B1E5-58BC96757F7F}"/>
              </a:ext>
            </a:extLst>
          </p:cNvPr>
          <p:cNvSpPr/>
          <p:nvPr/>
        </p:nvSpPr>
        <p:spPr>
          <a:xfrm>
            <a:off x="7909129" y="1711620"/>
            <a:ext cx="3011849" cy="387725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187" name="Rounded Rectangle 1">
            <a:extLst>
              <a:ext uri="{FF2B5EF4-FFF2-40B4-BE49-F238E27FC236}">
                <a16:creationId xmlns:a16="http://schemas.microsoft.com/office/drawing/2014/main" id="{0D6FF7D7-A45C-79BA-C4C9-8ACA780CBC99}"/>
              </a:ext>
            </a:extLst>
          </p:cNvPr>
          <p:cNvSpPr/>
          <p:nvPr/>
        </p:nvSpPr>
        <p:spPr>
          <a:xfrm>
            <a:off x="7909129" y="1199428"/>
            <a:ext cx="3011849" cy="387725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188" name="Rounded Rectangle 1">
            <a:extLst>
              <a:ext uri="{FF2B5EF4-FFF2-40B4-BE49-F238E27FC236}">
                <a16:creationId xmlns:a16="http://schemas.microsoft.com/office/drawing/2014/main" id="{B9F93172-C6AA-5FA3-3B2A-BAFE1C025F88}"/>
              </a:ext>
            </a:extLst>
          </p:cNvPr>
          <p:cNvSpPr/>
          <p:nvPr/>
        </p:nvSpPr>
        <p:spPr>
          <a:xfrm>
            <a:off x="7909129" y="163176"/>
            <a:ext cx="3011849" cy="387725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189" name="Rounded Rectangle 1">
            <a:extLst>
              <a:ext uri="{FF2B5EF4-FFF2-40B4-BE49-F238E27FC236}">
                <a16:creationId xmlns:a16="http://schemas.microsoft.com/office/drawing/2014/main" id="{6454B49F-BA6A-5E71-97EE-62E5374419E7}"/>
              </a:ext>
            </a:extLst>
          </p:cNvPr>
          <p:cNvSpPr/>
          <p:nvPr/>
        </p:nvSpPr>
        <p:spPr>
          <a:xfrm>
            <a:off x="7909129" y="663844"/>
            <a:ext cx="3011849" cy="412941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190" name="Rounded Rectangle 1">
            <a:extLst>
              <a:ext uri="{FF2B5EF4-FFF2-40B4-BE49-F238E27FC236}">
                <a16:creationId xmlns:a16="http://schemas.microsoft.com/office/drawing/2014/main" id="{ADEF0BEF-82EC-0F13-EB35-8B9F0A3ADB94}"/>
              </a:ext>
            </a:extLst>
          </p:cNvPr>
          <p:cNvSpPr/>
          <p:nvPr/>
        </p:nvSpPr>
        <p:spPr>
          <a:xfrm>
            <a:off x="7909129" y="2211698"/>
            <a:ext cx="3011849" cy="387725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191" name="Rounded Rectangle 1">
            <a:extLst>
              <a:ext uri="{FF2B5EF4-FFF2-40B4-BE49-F238E27FC236}">
                <a16:creationId xmlns:a16="http://schemas.microsoft.com/office/drawing/2014/main" id="{05DA0EF7-9431-AE23-471A-040F6E0379E4}"/>
              </a:ext>
            </a:extLst>
          </p:cNvPr>
          <p:cNvSpPr/>
          <p:nvPr/>
        </p:nvSpPr>
        <p:spPr>
          <a:xfrm>
            <a:off x="7909129" y="2724606"/>
            <a:ext cx="3011849" cy="387725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202" name="TextBox 82">
            <a:extLst>
              <a:ext uri="{FF2B5EF4-FFF2-40B4-BE49-F238E27FC236}">
                <a16:creationId xmlns:a16="http://schemas.microsoft.com/office/drawing/2014/main" id="{C2739607-E1CD-F7C6-533B-6A75E504B7C9}"/>
              </a:ext>
            </a:extLst>
          </p:cNvPr>
          <p:cNvSpPr txBox="1"/>
          <p:nvPr/>
        </p:nvSpPr>
        <p:spPr>
          <a:xfrm>
            <a:off x="7952338" y="184858"/>
            <a:ext cx="2956193" cy="3539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Danubia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Kft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Hungary</a:t>
            </a:r>
          </a:p>
        </p:txBody>
      </p:sp>
      <p:sp>
        <p:nvSpPr>
          <p:cNvPr id="203" name="TextBox 83">
            <a:extLst>
              <a:ext uri="{FF2B5EF4-FFF2-40B4-BE49-F238E27FC236}">
                <a16:creationId xmlns:a16="http://schemas.microsoft.com/office/drawing/2014/main" id="{85D8978A-8E7C-A463-72A3-E1BE38ED36C2}"/>
              </a:ext>
            </a:extLst>
          </p:cNvPr>
          <p:cNvSpPr txBox="1"/>
          <p:nvPr/>
        </p:nvSpPr>
        <p:spPr>
          <a:xfrm>
            <a:off x="7952339" y="697933"/>
            <a:ext cx="2956192" cy="3539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Konténer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Kft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Hungary</a:t>
            </a:r>
          </a:p>
        </p:txBody>
      </p:sp>
      <p:sp>
        <p:nvSpPr>
          <p:cNvPr id="204" name="TextBox 84">
            <a:extLst>
              <a:ext uri="{FF2B5EF4-FFF2-40B4-BE49-F238E27FC236}">
                <a16:creationId xmlns:a16="http://schemas.microsoft.com/office/drawing/2014/main" id="{E04B9A84-0FFF-67CF-FD28-F93260FF7D5F}"/>
              </a:ext>
            </a:extLst>
          </p:cNvPr>
          <p:cNvSpPr txBox="1"/>
          <p:nvPr/>
        </p:nvSpPr>
        <p:spPr>
          <a:xfrm>
            <a:off x="7930860" y="1219037"/>
            <a:ext cx="3005105" cy="3539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d.o.o.</a:t>
            </a:r>
          </a:p>
          <a:p>
            <a:pPr algn="ctr"/>
            <a:r>
              <a:rPr 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Croatia</a:t>
            </a:r>
          </a:p>
        </p:txBody>
      </p:sp>
      <p:sp>
        <p:nvSpPr>
          <p:cNvPr id="205" name="TextBox 85">
            <a:extLst>
              <a:ext uri="{FF2B5EF4-FFF2-40B4-BE49-F238E27FC236}">
                <a16:creationId xmlns:a16="http://schemas.microsoft.com/office/drawing/2014/main" id="{2F279922-C1F4-B5A6-A539-6DD45C3F308E}"/>
              </a:ext>
            </a:extLst>
          </p:cNvPr>
          <p:cNvSpPr txBox="1"/>
          <p:nvPr/>
        </p:nvSpPr>
        <p:spPr>
          <a:xfrm>
            <a:off x="7951986" y="1730162"/>
            <a:ext cx="3005105" cy="3539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ADRIA d.o.o.</a:t>
            </a:r>
          </a:p>
          <a:p>
            <a:pPr algn="ctr"/>
            <a:r>
              <a:rPr 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Slovenia</a:t>
            </a:r>
          </a:p>
        </p:txBody>
      </p:sp>
      <p:sp>
        <p:nvSpPr>
          <p:cNvPr id="206" name="TextBox 86">
            <a:extLst>
              <a:ext uri="{FF2B5EF4-FFF2-40B4-BE49-F238E27FC236}">
                <a16:creationId xmlns:a16="http://schemas.microsoft.com/office/drawing/2014/main" id="{355E595A-B5D5-B7FA-A4FE-B0E51ED5F009}"/>
              </a:ext>
            </a:extLst>
          </p:cNvPr>
          <p:cNvSpPr txBox="1"/>
          <p:nvPr/>
        </p:nvSpPr>
        <p:spPr>
          <a:xfrm>
            <a:off x="7936619" y="2227503"/>
            <a:ext cx="3005105" cy="3539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UniverTrans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Kft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ctr"/>
            <a:r>
              <a:rPr 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Hungary</a:t>
            </a:r>
          </a:p>
        </p:txBody>
      </p:sp>
      <p:sp>
        <p:nvSpPr>
          <p:cNvPr id="207" name="TextBox 87">
            <a:extLst>
              <a:ext uri="{FF2B5EF4-FFF2-40B4-BE49-F238E27FC236}">
                <a16:creationId xmlns:a16="http://schemas.microsoft.com/office/drawing/2014/main" id="{06B94A83-8DB9-656C-CA8A-1C5AA21CFBDB}"/>
              </a:ext>
            </a:extLst>
          </p:cNvPr>
          <p:cNvSpPr txBox="1"/>
          <p:nvPr/>
        </p:nvSpPr>
        <p:spPr>
          <a:xfrm>
            <a:off x="7930860" y="2743655"/>
            <a:ext cx="3005105" cy="3539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TIP Žilina,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s.r.o.</a:t>
            </a:r>
            <a:endParaRPr lang="en-US" sz="850" b="1" dirty="0">
              <a:solidFill>
                <a:srgbClr val="002269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Slovakia</a:t>
            </a:r>
          </a:p>
        </p:txBody>
      </p:sp>
      <p:sp>
        <p:nvSpPr>
          <p:cNvPr id="208" name="TextBox 88">
            <a:extLst>
              <a:ext uri="{FF2B5EF4-FFF2-40B4-BE49-F238E27FC236}">
                <a16:creationId xmlns:a16="http://schemas.microsoft.com/office/drawing/2014/main" id="{81BC2D4D-A003-3FE9-D6DB-84CF1BD3D4E0}"/>
              </a:ext>
            </a:extLst>
          </p:cNvPr>
          <p:cNvSpPr txBox="1"/>
          <p:nvPr/>
        </p:nvSpPr>
        <p:spPr>
          <a:xfrm>
            <a:off x="644582" y="4189613"/>
            <a:ext cx="2468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9F9F9"/>
                </a:solidFill>
                <a:latin typeface="Arial" charset="0"/>
                <a:ea typeface="Arial" charset="0"/>
                <a:cs typeface="Arial" charset="0"/>
              </a:rPr>
              <a:t>METRANS, </a:t>
            </a:r>
            <a:r>
              <a:rPr lang="en-US" sz="1200" b="1" dirty="0" err="1">
                <a:solidFill>
                  <a:srgbClr val="F9F9F9"/>
                </a:solidFill>
                <a:latin typeface="Arial" charset="0"/>
                <a:ea typeface="Arial" charset="0"/>
                <a:cs typeface="Arial" charset="0"/>
              </a:rPr>
              <a:t>a.s.</a:t>
            </a:r>
            <a:endParaRPr lang="en-US" sz="1200" b="1" dirty="0">
              <a:solidFill>
                <a:srgbClr val="F9F9F9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200" dirty="0">
                <a:solidFill>
                  <a:srgbClr val="F9F9F9"/>
                </a:solidFill>
                <a:latin typeface="Arial" charset="0"/>
                <a:ea typeface="Arial" charset="0"/>
                <a:cs typeface="Arial" charset="0"/>
              </a:rPr>
              <a:t>Prague, Czech Republic</a:t>
            </a:r>
          </a:p>
        </p:txBody>
      </p:sp>
      <p:cxnSp>
        <p:nvCxnSpPr>
          <p:cNvPr id="215" name="Straight Arrow Connector 105">
            <a:extLst>
              <a:ext uri="{FF2B5EF4-FFF2-40B4-BE49-F238E27FC236}">
                <a16:creationId xmlns:a16="http://schemas.microsoft.com/office/drawing/2014/main" id="{2F7BE9E8-2712-5EF5-51ED-C2DD86BB7494}"/>
              </a:ext>
            </a:extLst>
          </p:cNvPr>
          <p:cNvCxnSpPr>
            <a:cxnSpLocks/>
          </p:cNvCxnSpPr>
          <p:nvPr/>
        </p:nvCxnSpPr>
        <p:spPr>
          <a:xfrm>
            <a:off x="7655420" y="1394566"/>
            <a:ext cx="254000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108">
            <a:extLst>
              <a:ext uri="{FF2B5EF4-FFF2-40B4-BE49-F238E27FC236}">
                <a16:creationId xmlns:a16="http://schemas.microsoft.com/office/drawing/2014/main" id="{E13773B7-73D7-2067-A5D3-AD3F4A1608D4}"/>
              </a:ext>
            </a:extLst>
          </p:cNvPr>
          <p:cNvCxnSpPr>
            <a:cxnSpLocks/>
          </p:cNvCxnSpPr>
          <p:nvPr/>
        </p:nvCxnSpPr>
        <p:spPr>
          <a:xfrm>
            <a:off x="7654529" y="297239"/>
            <a:ext cx="0" cy="3131761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118">
            <a:extLst>
              <a:ext uri="{FF2B5EF4-FFF2-40B4-BE49-F238E27FC236}">
                <a16:creationId xmlns:a16="http://schemas.microsoft.com/office/drawing/2014/main" id="{51E8D07C-5365-C400-15AF-579B67D03F71}"/>
              </a:ext>
            </a:extLst>
          </p:cNvPr>
          <p:cNvCxnSpPr>
            <a:cxnSpLocks/>
            <a:endCxn id="189" idx="1"/>
          </p:cNvCxnSpPr>
          <p:nvPr/>
        </p:nvCxnSpPr>
        <p:spPr>
          <a:xfrm>
            <a:off x="7649817" y="868860"/>
            <a:ext cx="259312" cy="1455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123">
            <a:extLst>
              <a:ext uri="{FF2B5EF4-FFF2-40B4-BE49-F238E27FC236}">
                <a16:creationId xmlns:a16="http://schemas.microsoft.com/office/drawing/2014/main" id="{F0B4204F-63EF-A785-135D-3FB213513C08}"/>
              </a:ext>
            </a:extLst>
          </p:cNvPr>
          <p:cNvCxnSpPr>
            <a:cxnSpLocks/>
            <a:endCxn id="186" idx="1"/>
          </p:cNvCxnSpPr>
          <p:nvPr/>
        </p:nvCxnSpPr>
        <p:spPr>
          <a:xfrm>
            <a:off x="7654529" y="1905483"/>
            <a:ext cx="254600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124">
            <a:extLst>
              <a:ext uri="{FF2B5EF4-FFF2-40B4-BE49-F238E27FC236}">
                <a16:creationId xmlns:a16="http://schemas.microsoft.com/office/drawing/2014/main" id="{306FCA2D-F899-4444-E338-233AA288DBB0}"/>
              </a:ext>
            </a:extLst>
          </p:cNvPr>
          <p:cNvCxnSpPr>
            <a:cxnSpLocks/>
            <a:endCxn id="190" idx="1"/>
          </p:cNvCxnSpPr>
          <p:nvPr/>
        </p:nvCxnSpPr>
        <p:spPr>
          <a:xfrm>
            <a:off x="7649817" y="2405561"/>
            <a:ext cx="259312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125">
            <a:extLst>
              <a:ext uri="{FF2B5EF4-FFF2-40B4-BE49-F238E27FC236}">
                <a16:creationId xmlns:a16="http://schemas.microsoft.com/office/drawing/2014/main" id="{90A671C4-52F7-AF84-00CB-7D98668C64AD}"/>
              </a:ext>
            </a:extLst>
          </p:cNvPr>
          <p:cNvCxnSpPr>
            <a:cxnSpLocks/>
          </p:cNvCxnSpPr>
          <p:nvPr/>
        </p:nvCxnSpPr>
        <p:spPr>
          <a:xfrm>
            <a:off x="7649070" y="2914883"/>
            <a:ext cx="262203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56">
            <a:extLst>
              <a:ext uri="{FF2B5EF4-FFF2-40B4-BE49-F238E27FC236}">
                <a16:creationId xmlns:a16="http://schemas.microsoft.com/office/drawing/2014/main" id="{27F70567-CCBD-A4A6-84C7-0B0D07C9AD7C}"/>
              </a:ext>
            </a:extLst>
          </p:cNvPr>
          <p:cNvCxnSpPr>
            <a:cxnSpLocks/>
          </p:cNvCxnSpPr>
          <p:nvPr/>
        </p:nvCxnSpPr>
        <p:spPr>
          <a:xfrm>
            <a:off x="3333501" y="4400308"/>
            <a:ext cx="433754" cy="0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108">
            <a:extLst>
              <a:ext uri="{FF2B5EF4-FFF2-40B4-BE49-F238E27FC236}">
                <a16:creationId xmlns:a16="http://schemas.microsoft.com/office/drawing/2014/main" id="{4B2733D4-C98D-C123-E89B-C90EF4DCADAD}"/>
              </a:ext>
            </a:extLst>
          </p:cNvPr>
          <p:cNvCxnSpPr>
            <a:cxnSpLocks/>
          </p:cNvCxnSpPr>
          <p:nvPr/>
        </p:nvCxnSpPr>
        <p:spPr>
          <a:xfrm>
            <a:off x="7654128" y="5126805"/>
            <a:ext cx="0" cy="617674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124">
            <a:extLst>
              <a:ext uri="{FF2B5EF4-FFF2-40B4-BE49-F238E27FC236}">
                <a16:creationId xmlns:a16="http://schemas.microsoft.com/office/drawing/2014/main" id="{91734311-26C4-EB7F-DD60-E21FEB453F6D}"/>
              </a:ext>
            </a:extLst>
          </p:cNvPr>
          <p:cNvCxnSpPr>
            <a:cxnSpLocks/>
          </p:cNvCxnSpPr>
          <p:nvPr/>
        </p:nvCxnSpPr>
        <p:spPr>
          <a:xfrm>
            <a:off x="7649223" y="5130615"/>
            <a:ext cx="291459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TextBox 87">
            <a:extLst>
              <a:ext uri="{FF2B5EF4-FFF2-40B4-BE49-F238E27FC236}">
                <a16:creationId xmlns:a16="http://schemas.microsoft.com/office/drawing/2014/main" id="{6B45A76F-F1E8-501A-2A0E-262C164B8CCC}"/>
              </a:ext>
            </a:extLst>
          </p:cNvPr>
          <p:cNvSpPr txBox="1"/>
          <p:nvPr/>
        </p:nvSpPr>
        <p:spPr>
          <a:xfrm>
            <a:off x="7908763" y="4957116"/>
            <a:ext cx="30051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ADRIA RAIL Operator d.o.o.</a:t>
            </a:r>
            <a:endParaRPr lang="sk-SK" sz="8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sk-SK" sz="85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Croatia</a:t>
            </a:r>
            <a:endParaRPr lang="en-US" sz="85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0" name="TextBox 87">
            <a:extLst>
              <a:ext uri="{FF2B5EF4-FFF2-40B4-BE49-F238E27FC236}">
                <a16:creationId xmlns:a16="http://schemas.microsoft.com/office/drawing/2014/main" id="{5EB77A2F-6E17-7B01-0865-9F0E5A916D22}"/>
              </a:ext>
            </a:extLst>
          </p:cNvPr>
          <p:cNvSpPr txBox="1"/>
          <p:nvPr/>
        </p:nvSpPr>
        <p:spPr>
          <a:xfrm>
            <a:off x="7916246" y="5521553"/>
            <a:ext cx="3005105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DRUŠTVO ZA INTERMODALNI PREVOZ I USLUGE ADRIA RAIL DOO INDIJA</a:t>
            </a:r>
          </a:p>
          <a:p>
            <a:pPr algn="ctr"/>
            <a:r>
              <a:rPr lang="sk-SK" sz="85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Serbia</a:t>
            </a:r>
            <a:endParaRPr lang="en-US" sz="85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BDC2F696-003B-CC1B-41F7-532889D9891C}"/>
              </a:ext>
            </a:extLst>
          </p:cNvPr>
          <p:cNvGrpSpPr/>
          <p:nvPr/>
        </p:nvGrpSpPr>
        <p:grpSpPr>
          <a:xfrm>
            <a:off x="4044368" y="144971"/>
            <a:ext cx="3334969" cy="353943"/>
            <a:chOff x="4367488" y="66193"/>
            <a:chExt cx="3011849" cy="353943"/>
          </a:xfrm>
        </p:grpSpPr>
        <p:sp>
          <p:nvSpPr>
            <p:cNvPr id="192" name="Rounded Rectangle 1">
              <a:extLst>
                <a:ext uri="{FF2B5EF4-FFF2-40B4-BE49-F238E27FC236}">
                  <a16:creationId xmlns:a16="http://schemas.microsoft.com/office/drawing/2014/main" id="{057D621F-E668-2C98-0A28-2A565095B1B9}"/>
                </a:ext>
              </a:extLst>
            </p:cNvPr>
            <p:cNvSpPr/>
            <p:nvPr/>
          </p:nvSpPr>
          <p:spPr>
            <a:xfrm>
              <a:off x="4367488" y="73813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194" name="TextBox 57">
              <a:extLst>
                <a:ext uri="{FF2B5EF4-FFF2-40B4-BE49-F238E27FC236}">
                  <a16:creationId xmlns:a16="http://schemas.microsoft.com/office/drawing/2014/main" id="{83C54E95-B0E4-5428-431C-B3F3ED35031E}"/>
                </a:ext>
              </a:extLst>
            </p:cNvPr>
            <p:cNvSpPr txBox="1"/>
            <p:nvPr/>
          </p:nvSpPr>
          <p:spPr>
            <a:xfrm>
              <a:off x="4490768" y="66193"/>
              <a:ext cx="2769799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/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Danubia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/,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a.s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.</a:t>
              </a:r>
            </a:p>
            <a:p>
              <a:pPr algn="ctr"/>
              <a:r>
                <a:rPr 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Slovakia</a:t>
              </a:r>
            </a:p>
          </p:txBody>
        </p:sp>
      </p:grpSp>
      <p:cxnSp>
        <p:nvCxnSpPr>
          <p:cNvPr id="213" name="Straight Arrow Connector 96">
            <a:extLst>
              <a:ext uri="{FF2B5EF4-FFF2-40B4-BE49-F238E27FC236}">
                <a16:creationId xmlns:a16="http://schemas.microsoft.com/office/drawing/2014/main" id="{6A1EE8E2-96B5-9D70-203C-5559EC3A1156}"/>
              </a:ext>
            </a:extLst>
          </p:cNvPr>
          <p:cNvCxnSpPr>
            <a:cxnSpLocks/>
          </p:cNvCxnSpPr>
          <p:nvPr/>
        </p:nvCxnSpPr>
        <p:spPr>
          <a:xfrm>
            <a:off x="3763881" y="302791"/>
            <a:ext cx="274251" cy="0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Skupina 5">
            <a:extLst>
              <a:ext uri="{FF2B5EF4-FFF2-40B4-BE49-F238E27FC236}">
                <a16:creationId xmlns:a16="http://schemas.microsoft.com/office/drawing/2014/main" id="{AA0E5430-1B20-7112-E598-5C155D2B5B66}"/>
              </a:ext>
            </a:extLst>
          </p:cNvPr>
          <p:cNvGrpSpPr/>
          <p:nvPr/>
        </p:nvGrpSpPr>
        <p:grpSpPr>
          <a:xfrm>
            <a:off x="4043977" y="526609"/>
            <a:ext cx="3339009" cy="353943"/>
            <a:chOff x="4367488" y="504639"/>
            <a:chExt cx="3015498" cy="353943"/>
          </a:xfrm>
        </p:grpSpPr>
        <p:sp>
          <p:nvSpPr>
            <p:cNvPr id="195" name="TextBox 75">
              <a:extLst>
                <a:ext uri="{FF2B5EF4-FFF2-40B4-BE49-F238E27FC236}">
                  <a16:creationId xmlns:a16="http://schemas.microsoft.com/office/drawing/2014/main" id="{2EB5206E-AF4F-3B2E-3CB2-492CEB162155}"/>
                </a:ext>
              </a:extLst>
            </p:cNvPr>
            <p:cNvSpPr txBox="1"/>
            <p:nvPr/>
          </p:nvSpPr>
          <p:spPr>
            <a:xfrm>
              <a:off x="4377881" y="504639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/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Danubia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/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Krems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GmbH</a:t>
              </a:r>
            </a:p>
            <a:p>
              <a:pPr algn="ctr"/>
              <a:r>
                <a:rPr 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Austria</a:t>
              </a:r>
            </a:p>
          </p:txBody>
        </p:sp>
        <p:sp>
          <p:nvSpPr>
            <p:cNvPr id="241" name="Rounded Rectangle 1">
              <a:extLst>
                <a:ext uri="{FF2B5EF4-FFF2-40B4-BE49-F238E27FC236}">
                  <a16:creationId xmlns:a16="http://schemas.microsoft.com/office/drawing/2014/main" id="{8F848742-51DE-AAA5-A4CB-F516E09DF0F5}"/>
                </a:ext>
              </a:extLst>
            </p:cNvPr>
            <p:cNvSpPr/>
            <p:nvPr/>
          </p:nvSpPr>
          <p:spPr>
            <a:xfrm>
              <a:off x="4367488" y="517045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743107DB-00A1-E984-F28A-181A2A167F7D}"/>
              </a:ext>
            </a:extLst>
          </p:cNvPr>
          <p:cNvGrpSpPr/>
          <p:nvPr/>
        </p:nvGrpSpPr>
        <p:grpSpPr>
          <a:xfrm>
            <a:off x="4044334" y="920439"/>
            <a:ext cx="3335326" cy="353943"/>
            <a:chOff x="4367488" y="917177"/>
            <a:chExt cx="3012171" cy="353943"/>
          </a:xfrm>
        </p:grpSpPr>
        <p:sp>
          <p:nvSpPr>
            <p:cNvPr id="196" name="TextBox 76">
              <a:extLst>
                <a:ext uri="{FF2B5EF4-FFF2-40B4-BE49-F238E27FC236}">
                  <a16:creationId xmlns:a16="http://schemas.microsoft.com/office/drawing/2014/main" id="{06146D5A-86AF-E6AF-4813-E05E3AD3E8C7}"/>
                </a:ext>
              </a:extLst>
            </p:cNvPr>
            <p:cNvSpPr txBox="1"/>
            <p:nvPr/>
          </p:nvSpPr>
          <p:spPr>
            <a:xfrm>
              <a:off x="4374554" y="917177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Railprofi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Austria GmbH</a:t>
              </a:r>
            </a:p>
            <a:p>
              <a:pPr algn="ctr"/>
              <a:r>
                <a:rPr 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Austria</a:t>
              </a:r>
            </a:p>
          </p:txBody>
        </p:sp>
        <p:sp>
          <p:nvSpPr>
            <p:cNvPr id="242" name="Rounded Rectangle 1">
              <a:extLst>
                <a:ext uri="{FF2B5EF4-FFF2-40B4-BE49-F238E27FC236}">
                  <a16:creationId xmlns:a16="http://schemas.microsoft.com/office/drawing/2014/main" id="{82AC2623-350D-D568-6C2F-1967752D71FC}"/>
                </a:ext>
              </a:extLst>
            </p:cNvPr>
            <p:cNvSpPr/>
            <p:nvPr/>
          </p:nvSpPr>
          <p:spPr>
            <a:xfrm>
              <a:off x="4367488" y="930061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7B97E647-BE30-B962-44CA-AE5C0CD42811}"/>
              </a:ext>
            </a:extLst>
          </p:cNvPr>
          <p:cNvGrpSpPr/>
          <p:nvPr/>
        </p:nvGrpSpPr>
        <p:grpSpPr>
          <a:xfrm>
            <a:off x="4041273" y="1308173"/>
            <a:ext cx="3342499" cy="353943"/>
            <a:chOff x="4367487" y="1323619"/>
            <a:chExt cx="3018650" cy="353943"/>
          </a:xfrm>
        </p:grpSpPr>
        <p:sp>
          <p:nvSpPr>
            <p:cNvPr id="197" name="TextBox 77">
              <a:extLst>
                <a:ext uri="{FF2B5EF4-FFF2-40B4-BE49-F238E27FC236}">
                  <a16:creationId xmlns:a16="http://schemas.microsoft.com/office/drawing/2014/main" id="{6ED7ED68-54BD-C67C-4DEF-F20FE576E263}"/>
                </a:ext>
              </a:extLst>
            </p:cNvPr>
            <p:cNvSpPr txBox="1"/>
            <p:nvPr/>
          </p:nvSpPr>
          <p:spPr>
            <a:xfrm>
              <a:off x="4381032" y="1323619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DYKO Rail Repair Shop,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s.r.o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.</a:t>
              </a:r>
            </a:p>
            <a:p>
              <a:pPr algn="ctr"/>
              <a:r>
                <a:rPr 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Czech Republic</a:t>
              </a:r>
            </a:p>
          </p:txBody>
        </p:sp>
        <p:sp>
          <p:nvSpPr>
            <p:cNvPr id="243" name="Rounded Rectangle 1">
              <a:extLst>
                <a:ext uri="{FF2B5EF4-FFF2-40B4-BE49-F238E27FC236}">
                  <a16:creationId xmlns:a16="http://schemas.microsoft.com/office/drawing/2014/main" id="{5FF6F419-4CB2-366F-5847-8FB6DB6EAAB1}"/>
                </a:ext>
              </a:extLst>
            </p:cNvPr>
            <p:cNvSpPr/>
            <p:nvPr/>
          </p:nvSpPr>
          <p:spPr>
            <a:xfrm>
              <a:off x="4367487" y="1352099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4CBE0E9C-DDDA-CDDE-448B-294804A4DF53}"/>
              </a:ext>
            </a:extLst>
          </p:cNvPr>
          <p:cNvGrpSpPr/>
          <p:nvPr/>
        </p:nvGrpSpPr>
        <p:grpSpPr>
          <a:xfrm>
            <a:off x="4038049" y="1695907"/>
            <a:ext cx="3334965" cy="353943"/>
            <a:chOff x="4367488" y="1737681"/>
            <a:chExt cx="3011849" cy="353943"/>
          </a:xfrm>
        </p:grpSpPr>
        <p:sp>
          <p:nvSpPr>
            <p:cNvPr id="198" name="TextBox 78">
              <a:extLst>
                <a:ext uri="{FF2B5EF4-FFF2-40B4-BE49-F238E27FC236}">
                  <a16:creationId xmlns:a16="http://schemas.microsoft.com/office/drawing/2014/main" id="{C3806306-BCE3-981B-0CFA-D2E20E6DB687}"/>
                </a:ext>
              </a:extLst>
            </p:cNvPr>
            <p:cNvSpPr txBox="1"/>
            <p:nvPr/>
          </p:nvSpPr>
          <p:spPr>
            <a:xfrm>
              <a:off x="4372510" y="1737681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Rail,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s.r.o.</a:t>
              </a:r>
              <a:endParaRPr lang="en-US" sz="850" b="1" dirty="0">
                <a:solidFill>
                  <a:srgbClr val="BE0739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Czech Republic</a:t>
              </a:r>
            </a:p>
          </p:txBody>
        </p:sp>
        <p:sp>
          <p:nvSpPr>
            <p:cNvPr id="244" name="Rounded Rectangle 1">
              <a:extLst>
                <a:ext uri="{FF2B5EF4-FFF2-40B4-BE49-F238E27FC236}">
                  <a16:creationId xmlns:a16="http://schemas.microsoft.com/office/drawing/2014/main" id="{A12D5922-3522-2A6E-1B0B-DEF57EFA0F14}"/>
                </a:ext>
              </a:extLst>
            </p:cNvPr>
            <p:cNvSpPr/>
            <p:nvPr/>
          </p:nvSpPr>
          <p:spPr>
            <a:xfrm>
              <a:off x="4367488" y="1764563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1C3AC514-9EC4-7F90-049E-7003BD834F41}"/>
              </a:ext>
            </a:extLst>
          </p:cNvPr>
          <p:cNvGrpSpPr/>
          <p:nvPr/>
        </p:nvGrpSpPr>
        <p:grpSpPr>
          <a:xfrm>
            <a:off x="4041696" y="2089737"/>
            <a:ext cx="3362549" cy="353943"/>
            <a:chOff x="4367488" y="2151743"/>
            <a:chExt cx="3036757" cy="353943"/>
          </a:xfrm>
        </p:grpSpPr>
        <p:sp>
          <p:nvSpPr>
            <p:cNvPr id="199" name="TextBox 79">
              <a:extLst>
                <a:ext uri="{FF2B5EF4-FFF2-40B4-BE49-F238E27FC236}">
                  <a16:creationId xmlns:a16="http://schemas.microsoft.com/office/drawing/2014/main" id="{CE37608F-DFF5-34C5-C369-22746A15CD0B}"/>
                </a:ext>
              </a:extLst>
            </p:cNvPr>
            <p:cNvSpPr txBox="1"/>
            <p:nvPr/>
          </p:nvSpPr>
          <p:spPr>
            <a:xfrm>
              <a:off x="4399140" y="2151743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Rail /Deutschland/ GmbH</a:t>
              </a:r>
            </a:p>
            <a:p>
              <a:pPr algn="ctr"/>
              <a:r>
                <a:rPr 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Germany</a:t>
              </a:r>
            </a:p>
          </p:txBody>
        </p:sp>
        <p:sp>
          <p:nvSpPr>
            <p:cNvPr id="245" name="Rounded Rectangle 1">
              <a:extLst>
                <a:ext uri="{FF2B5EF4-FFF2-40B4-BE49-F238E27FC236}">
                  <a16:creationId xmlns:a16="http://schemas.microsoft.com/office/drawing/2014/main" id="{3D7EAD68-7DE1-FF1B-F4AA-BBF1A3889870}"/>
                </a:ext>
              </a:extLst>
            </p:cNvPr>
            <p:cNvSpPr/>
            <p:nvPr/>
          </p:nvSpPr>
          <p:spPr>
            <a:xfrm>
              <a:off x="4367488" y="2162343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D3FA22D9-4E4D-34EF-D5BD-E488DF5425C4}"/>
              </a:ext>
            </a:extLst>
          </p:cNvPr>
          <p:cNvGrpSpPr/>
          <p:nvPr/>
        </p:nvGrpSpPr>
        <p:grpSpPr>
          <a:xfrm>
            <a:off x="4044368" y="2471375"/>
            <a:ext cx="3334969" cy="353943"/>
            <a:chOff x="4367488" y="2544469"/>
            <a:chExt cx="3011849" cy="353943"/>
          </a:xfrm>
        </p:grpSpPr>
        <p:sp>
          <p:nvSpPr>
            <p:cNvPr id="226" name="TextBox 87">
              <a:extLst>
                <a:ext uri="{FF2B5EF4-FFF2-40B4-BE49-F238E27FC236}">
                  <a16:creationId xmlns:a16="http://schemas.microsoft.com/office/drawing/2014/main" id="{263A8678-841D-5B69-88EF-5131DA3EC405}"/>
                </a:ext>
              </a:extLst>
            </p:cNvPr>
            <p:cNvSpPr txBox="1"/>
            <p:nvPr/>
          </p:nvSpPr>
          <p:spPr>
            <a:xfrm>
              <a:off x="4404269" y="2544469"/>
              <a:ext cx="2943478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Umschlagsgesellschaft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 mbH</a:t>
              </a:r>
              <a:endParaRPr lang="en-US" sz="850" b="1" dirty="0">
                <a:solidFill>
                  <a:srgbClr val="C2043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AU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Germany</a:t>
              </a:r>
            </a:p>
          </p:txBody>
        </p:sp>
        <p:sp>
          <p:nvSpPr>
            <p:cNvPr id="246" name="Rounded Rectangle 1">
              <a:extLst>
                <a:ext uri="{FF2B5EF4-FFF2-40B4-BE49-F238E27FC236}">
                  <a16:creationId xmlns:a16="http://schemas.microsoft.com/office/drawing/2014/main" id="{61EB2B5A-8C22-AACC-8DF2-C1103E005581}"/>
                </a:ext>
              </a:extLst>
            </p:cNvPr>
            <p:cNvSpPr/>
            <p:nvPr/>
          </p:nvSpPr>
          <p:spPr>
            <a:xfrm>
              <a:off x="4367488" y="2565547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FEB87B54-30BF-E3EE-9C51-C7F77E1A2196}"/>
              </a:ext>
            </a:extLst>
          </p:cNvPr>
          <p:cNvGrpSpPr/>
          <p:nvPr/>
        </p:nvGrpSpPr>
        <p:grpSpPr>
          <a:xfrm>
            <a:off x="4041007" y="3266703"/>
            <a:ext cx="3369659" cy="353943"/>
            <a:chOff x="4367488" y="3511187"/>
            <a:chExt cx="3043178" cy="353943"/>
          </a:xfrm>
        </p:grpSpPr>
        <p:sp>
          <p:nvSpPr>
            <p:cNvPr id="201" name="TextBox 81">
              <a:extLst>
                <a:ext uri="{FF2B5EF4-FFF2-40B4-BE49-F238E27FC236}">
                  <a16:creationId xmlns:a16="http://schemas.microsoft.com/office/drawing/2014/main" id="{3C717A0E-3712-2C03-5E6B-C87DE6FABC91}"/>
                </a:ext>
              </a:extLst>
            </p:cNvPr>
            <p:cNvSpPr txBox="1"/>
            <p:nvPr/>
          </p:nvSpPr>
          <p:spPr>
            <a:xfrm>
              <a:off x="4405561" y="3511187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/Polonia/ 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S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p.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z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o.o.</a:t>
              </a:r>
              <a:endParaRPr lang="en-US" sz="850" b="1" dirty="0">
                <a:solidFill>
                  <a:srgbClr val="BE0739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Poland</a:t>
              </a:r>
            </a:p>
          </p:txBody>
        </p:sp>
        <p:sp>
          <p:nvSpPr>
            <p:cNvPr id="247" name="Rounded Rectangle 1">
              <a:extLst>
                <a:ext uri="{FF2B5EF4-FFF2-40B4-BE49-F238E27FC236}">
                  <a16:creationId xmlns:a16="http://schemas.microsoft.com/office/drawing/2014/main" id="{3CBD1297-28F3-CF66-29B2-1CFD79052AEC}"/>
                </a:ext>
              </a:extLst>
            </p:cNvPr>
            <p:cNvSpPr/>
            <p:nvPr/>
          </p:nvSpPr>
          <p:spPr>
            <a:xfrm>
              <a:off x="4367488" y="3523379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6900E6F2-58CD-35CE-FD35-A331655A251D}"/>
              </a:ext>
            </a:extLst>
          </p:cNvPr>
          <p:cNvGrpSpPr/>
          <p:nvPr/>
        </p:nvGrpSpPr>
        <p:grpSpPr>
          <a:xfrm>
            <a:off x="4040916" y="5187085"/>
            <a:ext cx="3358396" cy="353943"/>
            <a:chOff x="4367488" y="5577415"/>
            <a:chExt cx="3033007" cy="353943"/>
          </a:xfrm>
        </p:grpSpPr>
        <p:sp>
          <p:nvSpPr>
            <p:cNvPr id="200" name="TextBox 80">
              <a:extLst>
                <a:ext uri="{FF2B5EF4-FFF2-40B4-BE49-F238E27FC236}">
                  <a16:creationId xmlns:a16="http://schemas.microsoft.com/office/drawing/2014/main" id="{4A7221B9-E4E9-D65C-86B3-6037BB74391C}"/>
                </a:ext>
              </a:extLst>
            </p:cNvPr>
            <p:cNvSpPr txBox="1"/>
            <p:nvPr/>
          </p:nvSpPr>
          <p:spPr>
            <a:xfrm>
              <a:off x="4395390" y="5577415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Istanbul STI</a:t>
              </a:r>
            </a:p>
            <a:p>
              <a:pPr algn="ctr"/>
              <a:r>
                <a:rPr 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Turkey</a:t>
              </a:r>
            </a:p>
          </p:txBody>
        </p:sp>
        <p:sp>
          <p:nvSpPr>
            <p:cNvPr id="248" name="Rounded Rectangle 1">
              <a:extLst>
                <a:ext uri="{FF2B5EF4-FFF2-40B4-BE49-F238E27FC236}">
                  <a16:creationId xmlns:a16="http://schemas.microsoft.com/office/drawing/2014/main" id="{39AAA540-08D6-67E9-4A7E-CF1A3DF8DFC2}"/>
                </a:ext>
              </a:extLst>
            </p:cNvPr>
            <p:cNvSpPr/>
            <p:nvPr/>
          </p:nvSpPr>
          <p:spPr>
            <a:xfrm>
              <a:off x="4367488" y="5591465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15FC0B85-D255-A136-FC02-64B47B37510F}"/>
              </a:ext>
            </a:extLst>
          </p:cNvPr>
          <p:cNvGrpSpPr/>
          <p:nvPr/>
        </p:nvGrpSpPr>
        <p:grpSpPr>
          <a:xfrm>
            <a:off x="4044368" y="4417713"/>
            <a:ext cx="3334969" cy="353943"/>
            <a:chOff x="4367488" y="4735085"/>
            <a:chExt cx="3011849" cy="353943"/>
          </a:xfrm>
        </p:grpSpPr>
        <p:sp>
          <p:nvSpPr>
            <p:cNvPr id="227" name="TextBox 87">
              <a:extLst>
                <a:ext uri="{FF2B5EF4-FFF2-40B4-BE49-F238E27FC236}">
                  <a16:creationId xmlns:a16="http://schemas.microsoft.com/office/drawing/2014/main" id="{DF3DA600-4318-0A5C-552A-DCCBBB146710}"/>
                </a:ext>
              </a:extLst>
            </p:cNvPr>
            <p:cNvSpPr txBox="1"/>
            <p:nvPr/>
          </p:nvSpPr>
          <p:spPr>
            <a:xfrm>
              <a:off x="4423434" y="4735085"/>
              <a:ext cx="2913208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Zalaegerszeg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 Kft.</a:t>
              </a:r>
              <a:endParaRPr lang="en-US" sz="850" b="1" dirty="0">
                <a:solidFill>
                  <a:srgbClr val="C2043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AU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Hungary</a:t>
              </a:r>
            </a:p>
          </p:txBody>
        </p:sp>
        <p:sp>
          <p:nvSpPr>
            <p:cNvPr id="249" name="Rounded Rectangle 1">
              <a:extLst>
                <a:ext uri="{FF2B5EF4-FFF2-40B4-BE49-F238E27FC236}">
                  <a16:creationId xmlns:a16="http://schemas.microsoft.com/office/drawing/2014/main" id="{0CEDF14C-B5BE-7ED9-8763-4D26539C018F}"/>
                </a:ext>
              </a:extLst>
            </p:cNvPr>
            <p:cNvSpPr/>
            <p:nvPr/>
          </p:nvSpPr>
          <p:spPr>
            <a:xfrm>
              <a:off x="4367488" y="4745642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02767ACE-2DB5-FFAC-65F9-A803D002B3A8}"/>
              </a:ext>
            </a:extLst>
          </p:cNvPr>
          <p:cNvGrpSpPr/>
          <p:nvPr/>
        </p:nvGrpSpPr>
        <p:grpSpPr>
          <a:xfrm>
            <a:off x="4038018" y="4805447"/>
            <a:ext cx="3334969" cy="353943"/>
            <a:chOff x="4367488" y="5155166"/>
            <a:chExt cx="3011849" cy="353943"/>
          </a:xfrm>
        </p:grpSpPr>
        <p:sp>
          <p:nvSpPr>
            <p:cNvPr id="229" name="TextBox 87">
              <a:extLst>
                <a:ext uri="{FF2B5EF4-FFF2-40B4-BE49-F238E27FC236}">
                  <a16:creationId xmlns:a16="http://schemas.microsoft.com/office/drawing/2014/main" id="{538FD4D6-4960-2C47-0811-9D0B20F0B41D}"/>
                </a:ext>
              </a:extLst>
            </p:cNvPr>
            <p:cNvSpPr txBox="1"/>
            <p:nvPr/>
          </p:nvSpPr>
          <p:spPr>
            <a:xfrm>
              <a:off x="4406994" y="5155166"/>
              <a:ext cx="2913207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Szeged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 Kft.</a:t>
              </a:r>
              <a:endParaRPr lang="en-US" sz="850" b="1" dirty="0">
                <a:solidFill>
                  <a:srgbClr val="C2043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AU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Hungary</a:t>
              </a:r>
            </a:p>
          </p:txBody>
        </p:sp>
        <p:sp>
          <p:nvSpPr>
            <p:cNvPr id="250" name="Rounded Rectangle 1">
              <a:extLst>
                <a:ext uri="{FF2B5EF4-FFF2-40B4-BE49-F238E27FC236}">
                  <a16:creationId xmlns:a16="http://schemas.microsoft.com/office/drawing/2014/main" id="{6EB3B478-628F-BC1A-C464-9F6021174FBA}"/>
                </a:ext>
              </a:extLst>
            </p:cNvPr>
            <p:cNvSpPr/>
            <p:nvPr/>
          </p:nvSpPr>
          <p:spPr>
            <a:xfrm>
              <a:off x="4367488" y="5173235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A18959ED-027D-97CC-34D6-BE27A07D5446}"/>
              </a:ext>
            </a:extLst>
          </p:cNvPr>
          <p:cNvGrpSpPr/>
          <p:nvPr/>
        </p:nvGrpSpPr>
        <p:grpSpPr>
          <a:xfrm>
            <a:off x="4042089" y="5580915"/>
            <a:ext cx="3340093" cy="353943"/>
            <a:chOff x="4366509" y="5998938"/>
            <a:chExt cx="3016477" cy="411969"/>
          </a:xfrm>
        </p:grpSpPr>
        <p:sp>
          <p:nvSpPr>
            <p:cNvPr id="185" name="Rounded Rectangle 54">
              <a:extLst>
                <a:ext uri="{FF2B5EF4-FFF2-40B4-BE49-F238E27FC236}">
                  <a16:creationId xmlns:a16="http://schemas.microsoft.com/office/drawing/2014/main" id="{D3D98DD6-9D00-4789-327A-53BFDFE489E2}"/>
                </a:ext>
              </a:extLst>
            </p:cNvPr>
            <p:cNvSpPr/>
            <p:nvPr/>
          </p:nvSpPr>
          <p:spPr>
            <a:xfrm>
              <a:off x="4366509" y="5999279"/>
              <a:ext cx="3016477" cy="384224"/>
            </a:xfrm>
            <a:prstGeom prst="roundRect">
              <a:avLst>
                <a:gd name="adj" fmla="val 15673"/>
              </a:avLst>
            </a:prstGeom>
            <a:noFill/>
            <a:ln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TextBox 87">
              <a:extLst>
                <a:ext uri="{FF2B5EF4-FFF2-40B4-BE49-F238E27FC236}">
                  <a16:creationId xmlns:a16="http://schemas.microsoft.com/office/drawing/2014/main" id="{DCD106D3-B926-EF03-1E13-D337B8251404}"/>
                </a:ext>
              </a:extLst>
            </p:cNvPr>
            <p:cNvSpPr txBox="1"/>
            <p:nvPr/>
          </p:nvSpPr>
          <p:spPr>
            <a:xfrm>
              <a:off x="4420297" y="5998938"/>
              <a:ext cx="2920642" cy="41196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ADRIA RAIL d.o.o.  </a:t>
              </a:r>
              <a:r>
                <a:rPr lang="sk-SK" sz="850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(100%)</a:t>
              </a:r>
            </a:p>
            <a:p>
              <a:pPr algn="ctr"/>
              <a:r>
                <a:rPr lang="en-AU" sz="850" dirty="0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rPr>
                <a:t>Croatia</a:t>
              </a:r>
            </a:p>
          </p:txBody>
        </p:sp>
      </p:grpSp>
      <p:sp>
        <p:nvSpPr>
          <p:cNvPr id="272" name="Ovál 271">
            <a:extLst>
              <a:ext uri="{FF2B5EF4-FFF2-40B4-BE49-F238E27FC236}">
                <a16:creationId xmlns:a16="http://schemas.microsoft.com/office/drawing/2014/main" id="{2532DC6D-DA72-A5F7-413C-493C79FC6421}"/>
              </a:ext>
            </a:extLst>
          </p:cNvPr>
          <p:cNvSpPr/>
          <p:nvPr/>
        </p:nvSpPr>
        <p:spPr>
          <a:xfrm>
            <a:off x="3254951" y="4350794"/>
            <a:ext cx="106649" cy="106649"/>
          </a:xfrm>
          <a:prstGeom prst="ellipse">
            <a:avLst/>
          </a:prstGeom>
          <a:solidFill>
            <a:srgbClr val="C204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D53F861F-9491-2578-B45A-5B19CADCFBBB}"/>
              </a:ext>
            </a:extLst>
          </p:cNvPr>
          <p:cNvGrpSpPr/>
          <p:nvPr/>
        </p:nvGrpSpPr>
        <p:grpSpPr>
          <a:xfrm>
            <a:off x="4044368" y="2859109"/>
            <a:ext cx="3334969" cy="361611"/>
            <a:chOff x="4367488" y="2938754"/>
            <a:chExt cx="3011849" cy="383755"/>
          </a:xfrm>
        </p:grpSpPr>
        <p:sp>
          <p:nvSpPr>
            <p:cNvPr id="232" name="Rounded Rectangle 1">
              <a:extLst>
                <a:ext uri="{FF2B5EF4-FFF2-40B4-BE49-F238E27FC236}">
                  <a16:creationId xmlns:a16="http://schemas.microsoft.com/office/drawing/2014/main" id="{11D0E434-96C2-63C8-F8D4-8F23ACBB20D4}"/>
                </a:ext>
              </a:extLst>
            </p:cNvPr>
            <p:cNvSpPr/>
            <p:nvPr/>
          </p:nvSpPr>
          <p:spPr>
            <a:xfrm>
              <a:off x="4367488" y="2956673"/>
              <a:ext cx="3011849" cy="365836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233" name="TextBox 87">
              <a:extLst>
                <a:ext uri="{FF2B5EF4-FFF2-40B4-BE49-F238E27FC236}">
                  <a16:creationId xmlns:a16="http://schemas.microsoft.com/office/drawing/2014/main" id="{567B19A7-9EAC-7556-2E7F-E3053DB9DEC2}"/>
                </a:ext>
              </a:extLst>
            </p:cNvPr>
            <p:cNvSpPr txBox="1"/>
            <p:nvPr/>
          </p:nvSpPr>
          <p:spPr>
            <a:xfrm>
              <a:off x="4416583" y="2938754"/>
              <a:ext cx="2925401" cy="37561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Umschlagsgesellschaft Königs Wusterhausen mbH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  </a:t>
              </a:r>
              <a:r>
                <a:rPr lang="sk-SK" sz="850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(50%)</a:t>
              </a:r>
              <a:endParaRPr lang="sk-SK" sz="850" b="1" dirty="0">
                <a:solidFill>
                  <a:srgbClr val="C2043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AU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Germany</a:t>
              </a: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7850D5FB-26A7-0D7B-A014-D4ABE2247A39}"/>
              </a:ext>
            </a:extLst>
          </p:cNvPr>
          <p:cNvGrpSpPr/>
          <p:nvPr/>
        </p:nvGrpSpPr>
        <p:grpSpPr>
          <a:xfrm>
            <a:off x="4044368" y="4029979"/>
            <a:ext cx="3334969" cy="353943"/>
            <a:chOff x="4367488" y="4329071"/>
            <a:chExt cx="3011849" cy="353943"/>
          </a:xfrm>
        </p:grpSpPr>
        <p:sp>
          <p:nvSpPr>
            <p:cNvPr id="230" name="TextBox 87">
              <a:extLst>
                <a:ext uri="{FF2B5EF4-FFF2-40B4-BE49-F238E27FC236}">
                  <a16:creationId xmlns:a16="http://schemas.microsoft.com/office/drawing/2014/main" id="{E39ACFD7-F81B-EC12-E14C-8F887730F88A}"/>
                </a:ext>
              </a:extLst>
            </p:cNvPr>
            <p:cNvSpPr txBox="1"/>
            <p:nvPr/>
          </p:nvSpPr>
          <p:spPr>
            <a:xfrm>
              <a:off x="4408897" y="4329071"/>
              <a:ext cx="2927336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CL EUROPORT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Sp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. z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o.o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. </a:t>
              </a:r>
            </a:p>
            <a:p>
              <a:pPr algn="ctr"/>
              <a:r>
                <a:rPr lang="en-AU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Poland</a:t>
              </a:r>
            </a:p>
          </p:txBody>
        </p:sp>
        <p:sp>
          <p:nvSpPr>
            <p:cNvPr id="251" name="Rounded Rectangle 1">
              <a:extLst>
                <a:ext uri="{FF2B5EF4-FFF2-40B4-BE49-F238E27FC236}">
                  <a16:creationId xmlns:a16="http://schemas.microsoft.com/office/drawing/2014/main" id="{AD2CA66B-1722-1D17-67AA-228F98CD6A87}"/>
                </a:ext>
              </a:extLst>
            </p:cNvPr>
            <p:cNvSpPr/>
            <p:nvPr/>
          </p:nvSpPr>
          <p:spPr>
            <a:xfrm>
              <a:off x="4367488" y="4344958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cxnSp>
        <p:nvCxnSpPr>
          <p:cNvPr id="280" name="Rovná spojnica 279">
            <a:extLst>
              <a:ext uri="{FF2B5EF4-FFF2-40B4-BE49-F238E27FC236}">
                <a16:creationId xmlns:a16="http://schemas.microsoft.com/office/drawing/2014/main" id="{496A7B55-B4B2-17B8-FB5D-40C87CCD069E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2" name="Obrázok 281">
            <a:extLst>
              <a:ext uri="{FF2B5EF4-FFF2-40B4-BE49-F238E27FC236}">
                <a16:creationId xmlns:a16="http://schemas.microsoft.com/office/drawing/2014/main" id="{C05AECD9-F1F2-53DC-24B8-87C7EEC21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285" name="TextBox 12">
            <a:extLst>
              <a:ext uri="{FF2B5EF4-FFF2-40B4-BE49-F238E27FC236}">
                <a16:creationId xmlns:a16="http://schemas.microsoft.com/office/drawing/2014/main" id="{C9B1A626-BCF8-63EF-F17B-51A9FBCB9E57}"/>
              </a:ext>
            </a:extLst>
          </p:cNvPr>
          <p:cNvSpPr txBox="1"/>
          <p:nvPr/>
        </p:nvSpPr>
        <p:spPr>
          <a:xfrm>
            <a:off x="660058" y="587218"/>
            <a:ext cx="24184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 GROUP</a:t>
            </a:r>
            <a:r>
              <a:rPr lang="en-US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Company structure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F2FAFF7-5CEA-DE1D-9C1B-CE716D74A588}"/>
              </a:ext>
            </a:extLst>
          </p:cNvPr>
          <p:cNvGrpSpPr/>
          <p:nvPr/>
        </p:nvGrpSpPr>
        <p:grpSpPr>
          <a:xfrm>
            <a:off x="4041007" y="3642245"/>
            <a:ext cx="3369659" cy="353943"/>
            <a:chOff x="4367488" y="3903913"/>
            <a:chExt cx="3043178" cy="353943"/>
          </a:xfrm>
        </p:grpSpPr>
        <p:sp>
          <p:nvSpPr>
            <p:cNvPr id="34" name="TextBox 81">
              <a:extLst>
                <a:ext uri="{FF2B5EF4-FFF2-40B4-BE49-F238E27FC236}">
                  <a16:creationId xmlns:a16="http://schemas.microsoft.com/office/drawing/2014/main" id="{DC9C2F35-44B7-0964-0A82-ADAC9913C2D4}"/>
                </a:ext>
              </a:extLst>
            </p:cNvPr>
            <p:cNvSpPr txBox="1"/>
            <p:nvPr/>
          </p:nvSpPr>
          <p:spPr>
            <a:xfrm>
              <a:off x="4405561" y="3903913"/>
              <a:ext cx="3005105" cy="3539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Rail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S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p.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z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o.o.</a:t>
              </a:r>
              <a:endParaRPr lang="en-US" sz="850" b="1" dirty="0">
                <a:solidFill>
                  <a:srgbClr val="BE0739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US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Poland</a:t>
              </a:r>
            </a:p>
          </p:txBody>
        </p:sp>
        <p:sp>
          <p:nvSpPr>
            <p:cNvPr id="36" name="Rounded Rectangle 1">
              <a:extLst>
                <a:ext uri="{FF2B5EF4-FFF2-40B4-BE49-F238E27FC236}">
                  <a16:creationId xmlns:a16="http://schemas.microsoft.com/office/drawing/2014/main" id="{986AC697-E6C6-4967-94F2-C6AD87FD8DE6}"/>
                </a:ext>
              </a:extLst>
            </p:cNvPr>
            <p:cNvSpPr/>
            <p:nvPr/>
          </p:nvSpPr>
          <p:spPr>
            <a:xfrm>
              <a:off x="4367488" y="3922201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cxnSp>
        <p:nvCxnSpPr>
          <p:cNvPr id="40" name="Rovná spojnica 39">
            <a:extLst>
              <a:ext uri="{FF2B5EF4-FFF2-40B4-BE49-F238E27FC236}">
                <a16:creationId xmlns:a16="http://schemas.microsoft.com/office/drawing/2014/main" id="{672F5E9A-878C-206F-71CA-8A98D577E9C1}"/>
              </a:ext>
            </a:extLst>
          </p:cNvPr>
          <p:cNvCxnSpPr>
            <a:cxnSpLocks/>
          </p:cNvCxnSpPr>
          <p:nvPr/>
        </p:nvCxnSpPr>
        <p:spPr>
          <a:xfrm>
            <a:off x="3768178" y="302791"/>
            <a:ext cx="0" cy="622478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96">
            <a:extLst>
              <a:ext uri="{FF2B5EF4-FFF2-40B4-BE49-F238E27FC236}">
                <a16:creationId xmlns:a16="http://schemas.microsoft.com/office/drawing/2014/main" id="{8D5BA1CE-7058-23D1-C20A-F4F7C346A3AC}"/>
              </a:ext>
            </a:extLst>
          </p:cNvPr>
          <p:cNvCxnSpPr>
            <a:cxnSpLocks/>
          </p:cNvCxnSpPr>
          <p:nvPr/>
        </p:nvCxnSpPr>
        <p:spPr>
          <a:xfrm flipV="1">
            <a:off x="3770829" y="694393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96">
            <a:extLst>
              <a:ext uri="{FF2B5EF4-FFF2-40B4-BE49-F238E27FC236}">
                <a16:creationId xmlns:a16="http://schemas.microsoft.com/office/drawing/2014/main" id="{6A6BF2EF-FE29-24FD-AFC6-2EC072FD37E2}"/>
              </a:ext>
            </a:extLst>
          </p:cNvPr>
          <p:cNvCxnSpPr>
            <a:cxnSpLocks/>
          </p:cNvCxnSpPr>
          <p:nvPr/>
        </p:nvCxnSpPr>
        <p:spPr>
          <a:xfrm flipV="1">
            <a:off x="3771049" y="1086131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96">
            <a:extLst>
              <a:ext uri="{FF2B5EF4-FFF2-40B4-BE49-F238E27FC236}">
                <a16:creationId xmlns:a16="http://schemas.microsoft.com/office/drawing/2014/main" id="{42BDB517-01FD-87DF-F696-AB79B8E4D7EC}"/>
              </a:ext>
            </a:extLst>
          </p:cNvPr>
          <p:cNvCxnSpPr>
            <a:cxnSpLocks/>
          </p:cNvCxnSpPr>
          <p:nvPr/>
        </p:nvCxnSpPr>
        <p:spPr>
          <a:xfrm flipV="1">
            <a:off x="3770718" y="1484219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96">
            <a:extLst>
              <a:ext uri="{FF2B5EF4-FFF2-40B4-BE49-F238E27FC236}">
                <a16:creationId xmlns:a16="http://schemas.microsoft.com/office/drawing/2014/main" id="{8437D5D8-548B-7192-707A-F61069C9D095}"/>
              </a:ext>
            </a:extLst>
          </p:cNvPr>
          <p:cNvCxnSpPr>
            <a:cxnSpLocks/>
          </p:cNvCxnSpPr>
          <p:nvPr/>
        </p:nvCxnSpPr>
        <p:spPr>
          <a:xfrm flipV="1">
            <a:off x="3770768" y="1869607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96">
            <a:extLst>
              <a:ext uri="{FF2B5EF4-FFF2-40B4-BE49-F238E27FC236}">
                <a16:creationId xmlns:a16="http://schemas.microsoft.com/office/drawing/2014/main" id="{8DD4DF8B-17BB-3547-34B3-FDC958274255}"/>
              </a:ext>
            </a:extLst>
          </p:cNvPr>
          <p:cNvCxnSpPr>
            <a:cxnSpLocks/>
          </p:cNvCxnSpPr>
          <p:nvPr/>
        </p:nvCxnSpPr>
        <p:spPr>
          <a:xfrm flipV="1">
            <a:off x="3770829" y="2242295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96">
            <a:extLst>
              <a:ext uri="{FF2B5EF4-FFF2-40B4-BE49-F238E27FC236}">
                <a16:creationId xmlns:a16="http://schemas.microsoft.com/office/drawing/2014/main" id="{084DDAD0-3089-580C-767D-BE5EA050FC78}"/>
              </a:ext>
            </a:extLst>
          </p:cNvPr>
          <p:cNvCxnSpPr>
            <a:cxnSpLocks/>
          </p:cNvCxnSpPr>
          <p:nvPr/>
        </p:nvCxnSpPr>
        <p:spPr>
          <a:xfrm flipV="1">
            <a:off x="3774334" y="2634033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96">
            <a:extLst>
              <a:ext uri="{FF2B5EF4-FFF2-40B4-BE49-F238E27FC236}">
                <a16:creationId xmlns:a16="http://schemas.microsoft.com/office/drawing/2014/main" id="{1A059101-61A6-D1CE-7DF3-E42EC8A5C036}"/>
              </a:ext>
            </a:extLst>
          </p:cNvPr>
          <p:cNvCxnSpPr>
            <a:cxnSpLocks/>
          </p:cNvCxnSpPr>
          <p:nvPr/>
        </p:nvCxnSpPr>
        <p:spPr>
          <a:xfrm flipV="1">
            <a:off x="3770829" y="3051171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96">
            <a:extLst>
              <a:ext uri="{FF2B5EF4-FFF2-40B4-BE49-F238E27FC236}">
                <a16:creationId xmlns:a16="http://schemas.microsoft.com/office/drawing/2014/main" id="{56710B11-4516-9CE3-D5C0-8ADFB32B9F91}"/>
              </a:ext>
            </a:extLst>
          </p:cNvPr>
          <p:cNvCxnSpPr>
            <a:cxnSpLocks/>
          </p:cNvCxnSpPr>
          <p:nvPr/>
        </p:nvCxnSpPr>
        <p:spPr>
          <a:xfrm flipV="1">
            <a:off x="3767255" y="3411159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96">
            <a:extLst>
              <a:ext uri="{FF2B5EF4-FFF2-40B4-BE49-F238E27FC236}">
                <a16:creationId xmlns:a16="http://schemas.microsoft.com/office/drawing/2014/main" id="{53EAC993-7BCE-6646-9612-F21D6041F06E}"/>
              </a:ext>
            </a:extLst>
          </p:cNvPr>
          <p:cNvCxnSpPr>
            <a:cxnSpLocks/>
          </p:cNvCxnSpPr>
          <p:nvPr/>
        </p:nvCxnSpPr>
        <p:spPr>
          <a:xfrm flipV="1">
            <a:off x="3770829" y="3809247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96">
            <a:extLst>
              <a:ext uri="{FF2B5EF4-FFF2-40B4-BE49-F238E27FC236}">
                <a16:creationId xmlns:a16="http://schemas.microsoft.com/office/drawing/2014/main" id="{E1274BCC-1876-D1CA-1CE6-05C1D611786F}"/>
              </a:ext>
            </a:extLst>
          </p:cNvPr>
          <p:cNvCxnSpPr>
            <a:cxnSpLocks/>
          </p:cNvCxnSpPr>
          <p:nvPr/>
        </p:nvCxnSpPr>
        <p:spPr>
          <a:xfrm flipV="1">
            <a:off x="3767803" y="4188285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96">
            <a:extLst>
              <a:ext uri="{FF2B5EF4-FFF2-40B4-BE49-F238E27FC236}">
                <a16:creationId xmlns:a16="http://schemas.microsoft.com/office/drawing/2014/main" id="{4BFE839B-45D1-D092-3173-A826C36EE3A0}"/>
              </a:ext>
            </a:extLst>
          </p:cNvPr>
          <p:cNvCxnSpPr>
            <a:cxnSpLocks/>
          </p:cNvCxnSpPr>
          <p:nvPr/>
        </p:nvCxnSpPr>
        <p:spPr>
          <a:xfrm flipV="1">
            <a:off x="3769795" y="4573673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96">
            <a:extLst>
              <a:ext uri="{FF2B5EF4-FFF2-40B4-BE49-F238E27FC236}">
                <a16:creationId xmlns:a16="http://schemas.microsoft.com/office/drawing/2014/main" id="{7CE18075-D2F7-9BF7-5C62-C971225B7F6B}"/>
              </a:ext>
            </a:extLst>
          </p:cNvPr>
          <p:cNvCxnSpPr>
            <a:cxnSpLocks/>
          </p:cNvCxnSpPr>
          <p:nvPr/>
        </p:nvCxnSpPr>
        <p:spPr>
          <a:xfrm flipV="1">
            <a:off x="3772335" y="4971761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96">
            <a:extLst>
              <a:ext uri="{FF2B5EF4-FFF2-40B4-BE49-F238E27FC236}">
                <a16:creationId xmlns:a16="http://schemas.microsoft.com/office/drawing/2014/main" id="{BACE0592-AE8B-F1FD-EBC9-80A078BB8C8E}"/>
              </a:ext>
            </a:extLst>
          </p:cNvPr>
          <p:cNvCxnSpPr>
            <a:cxnSpLocks/>
          </p:cNvCxnSpPr>
          <p:nvPr/>
        </p:nvCxnSpPr>
        <p:spPr>
          <a:xfrm flipV="1">
            <a:off x="3773605" y="5761138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96">
            <a:extLst>
              <a:ext uri="{FF2B5EF4-FFF2-40B4-BE49-F238E27FC236}">
                <a16:creationId xmlns:a16="http://schemas.microsoft.com/office/drawing/2014/main" id="{F1B8FB2A-77C4-CFDD-ADF1-54752CE9333F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3763881" y="6531625"/>
            <a:ext cx="278208" cy="2302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E7F53CEA-9F57-A761-68AF-15FBACC9741F}"/>
              </a:ext>
            </a:extLst>
          </p:cNvPr>
          <p:cNvSpPr/>
          <p:nvPr/>
        </p:nvSpPr>
        <p:spPr>
          <a:xfrm>
            <a:off x="952431" y="5316674"/>
            <a:ext cx="2194950" cy="538169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F33D1AB-39DE-50A8-4C2E-1E2EFED9449C}"/>
              </a:ext>
            </a:extLst>
          </p:cNvPr>
          <p:cNvSpPr txBox="1"/>
          <p:nvPr/>
        </p:nvSpPr>
        <p:spPr>
          <a:xfrm>
            <a:off x="1459951" y="5421449"/>
            <a:ext cx="1763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www.metrans.eu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8AEBBCC-90BB-0E8F-EEFB-F0C95CFDD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899" y="5439847"/>
            <a:ext cx="307777" cy="307777"/>
          </a:xfrm>
          <a:prstGeom prst="rect">
            <a:avLst/>
          </a:prstGeom>
        </p:spPr>
      </p:pic>
      <p:cxnSp>
        <p:nvCxnSpPr>
          <p:cNvPr id="26" name="Straight Arrow Connector 96">
            <a:extLst>
              <a:ext uri="{FF2B5EF4-FFF2-40B4-BE49-F238E27FC236}">
                <a16:creationId xmlns:a16="http://schemas.microsoft.com/office/drawing/2014/main" id="{B663DACC-DABD-06EA-22D6-95CFA97F3A90}"/>
              </a:ext>
            </a:extLst>
          </p:cNvPr>
          <p:cNvCxnSpPr>
            <a:cxnSpLocks/>
          </p:cNvCxnSpPr>
          <p:nvPr/>
        </p:nvCxnSpPr>
        <p:spPr>
          <a:xfrm flipV="1">
            <a:off x="3772335" y="5354609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EAE077B7-AC02-BAFB-ED70-57D810C4D487}"/>
              </a:ext>
            </a:extLst>
          </p:cNvPr>
          <p:cNvGrpSpPr/>
          <p:nvPr/>
        </p:nvGrpSpPr>
        <p:grpSpPr>
          <a:xfrm>
            <a:off x="4035287" y="5956464"/>
            <a:ext cx="3340093" cy="354782"/>
            <a:chOff x="4366509" y="5970558"/>
            <a:chExt cx="3016477" cy="412945"/>
          </a:xfrm>
        </p:grpSpPr>
        <p:sp>
          <p:nvSpPr>
            <p:cNvPr id="28" name="Rounded Rectangle 54">
              <a:extLst>
                <a:ext uri="{FF2B5EF4-FFF2-40B4-BE49-F238E27FC236}">
                  <a16:creationId xmlns:a16="http://schemas.microsoft.com/office/drawing/2014/main" id="{86542024-1077-5261-5CED-C218B9FCC5AE}"/>
                </a:ext>
              </a:extLst>
            </p:cNvPr>
            <p:cNvSpPr/>
            <p:nvPr/>
          </p:nvSpPr>
          <p:spPr>
            <a:xfrm>
              <a:off x="4366509" y="5999279"/>
              <a:ext cx="3016477" cy="384224"/>
            </a:xfrm>
            <a:prstGeom prst="roundRect">
              <a:avLst>
                <a:gd name="adj" fmla="val 15673"/>
              </a:avLst>
            </a:prstGeom>
            <a:noFill/>
            <a:ln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87">
              <a:extLst>
                <a:ext uri="{FF2B5EF4-FFF2-40B4-BE49-F238E27FC236}">
                  <a16:creationId xmlns:a16="http://schemas.microsoft.com/office/drawing/2014/main" id="{04C4011F-8EF7-D1DC-DC17-B0B80BB76552}"/>
                </a:ext>
              </a:extLst>
            </p:cNvPr>
            <p:cNvSpPr txBox="1"/>
            <p:nvPr/>
          </p:nvSpPr>
          <p:spPr>
            <a:xfrm>
              <a:off x="4414793" y="5970558"/>
              <a:ext cx="2920642" cy="41196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M-RAIL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doo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za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železnički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prevoz robe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Krnješevci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 </a:t>
              </a:r>
              <a:r>
                <a:rPr lang="sk-SK" sz="850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(33,3%)</a:t>
              </a:r>
            </a:p>
            <a:p>
              <a:pPr algn="ctr"/>
              <a:r>
                <a:rPr lang="sk-SK" sz="850" dirty="0" err="1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rPr>
                <a:t>Serbia</a:t>
              </a:r>
              <a:endParaRPr lang="en-AU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C4C25917-F3D7-F2E5-B88E-62AC6F56897A}"/>
              </a:ext>
            </a:extLst>
          </p:cNvPr>
          <p:cNvGrpSpPr/>
          <p:nvPr/>
        </p:nvGrpSpPr>
        <p:grpSpPr>
          <a:xfrm>
            <a:off x="4042089" y="6362486"/>
            <a:ext cx="3340093" cy="353943"/>
            <a:chOff x="4366509" y="5991843"/>
            <a:chExt cx="3016477" cy="411969"/>
          </a:xfrm>
        </p:grpSpPr>
        <p:sp>
          <p:nvSpPr>
            <p:cNvPr id="31" name="Rounded Rectangle 54">
              <a:extLst>
                <a:ext uri="{FF2B5EF4-FFF2-40B4-BE49-F238E27FC236}">
                  <a16:creationId xmlns:a16="http://schemas.microsoft.com/office/drawing/2014/main" id="{FD8F1CA9-A35A-6BE7-936E-E349DFA79FA5}"/>
                </a:ext>
              </a:extLst>
            </p:cNvPr>
            <p:cNvSpPr/>
            <p:nvPr/>
          </p:nvSpPr>
          <p:spPr>
            <a:xfrm>
              <a:off x="4366509" y="5999279"/>
              <a:ext cx="3016477" cy="384224"/>
            </a:xfrm>
            <a:prstGeom prst="roundRect">
              <a:avLst>
                <a:gd name="adj" fmla="val 15673"/>
              </a:avLst>
            </a:prstGeom>
            <a:noFill/>
            <a:ln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TextBox 87">
              <a:extLst>
                <a:ext uri="{FF2B5EF4-FFF2-40B4-BE49-F238E27FC236}">
                  <a16:creationId xmlns:a16="http://schemas.microsoft.com/office/drawing/2014/main" id="{52064EBE-4081-C4DA-E718-38A8382C574A}"/>
                </a:ext>
              </a:extLst>
            </p:cNvPr>
            <p:cNvSpPr txBox="1"/>
            <p:nvPr/>
          </p:nvSpPr>
          <p:spPr>
            <a:xfrm>
              <a:off x="4409288" y="5991843"/>
              <a:ext cx="2920642" cy="41196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EMA RAIL S.R.L.  </a:t>
              </a:r>
              <a:r>
                <a:rPr lang="sk-SK" sz="850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(33,3%)</a:t>
              </a:r>
            </a:p>
            <a:p>
              <a:pPr algn="ctr"/>
              <a:r>
                <a:rPr lang="sk-SK" sz="850" dirty="0" err="1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rPr>
                <a:t>Romania</a:t>
              </a:r>
              <a:endParaRPr lang="en-AU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236" name="Straight Arrow Connector 96">
            <a:extLst>
              <a:ext uri="{FF2B5EF4-FFF2-40B4-BE49-F238E27FC236}">
                <a16:creationId xmlns:a16="http://schemas.microsoft.com/office/drawing/2014/main" id="{FBA1871C-BFBF-A495-3E3A-E4E96165D7EC}"/>
              </a:ext>
            </a:extLst>
          </p:cNvPr>
          <p:cNvCxnSpPr>
            <a:cxnSpLocks/>
          </p:cNvCxnSpPr>
          <p:nvPr/>
        </p:nvCxnSpPr>
        <p:spPr>
          <a:xfrm flipV="1">
            <a:off x="3767254" y="6145346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2">
            <a:extLst>
              <a:ext uri="{FF2B5EF4-FFF2-40B4-BE49-F238E27FC236}">
                <a16:creationId xmlns:a16="http://schemas.microsoft.com/office/drawing/2014/main" id="{75F00D61-CD7A-7016-8AD7-F039DE270ECF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44FB0720-B5C2-F176-B4FC-BAC997868886}"/>
              </a:ext>
            </a:extLst>
          </p:cNvPr>
          <p:cNvSpPr/>
          <p:nvPr/>
        </p:nvSpPr>
        <p:spPr>
          <a:xfrm>
            <a:off x="7909129" y="3255491"/>
            <a:ext cx="3011849" cy="387725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22" name="TextBox 87">
            <a:extLst>
              <a:ext uri="{FF2B5EF4-FFF2-40B4-BE49-F238E27FC236}">
                <a16:creationId xmlns:a16="http://schemas.microsoft.com/office/drawing/2014/main" id="{631885B7-3245-7682-DD88-02333546CF96}"/>
              </a:ext>
            </a:extLst>
          </p:cNvPr>
          <p:cNvSpPr txBox="1"/>
          <p:nvPr/>
        </p:nvSpPr>
        <p:spPr>
          <a:xfrm>
            <a:off x="7930860" y="3274540"/>
            <a:ext cx="3005105" cy="35394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Rail Slovakia, </a:t>
            </a:r>
            <a:r>
              <a:rPr lang="sk-SK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s.r.o</a:t>
            </a:r>
            <a:r>
              <a:rPr lang="sk-SK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850" b="1" dirty="0">
              <a:solidFill>
                <a:srgbClr val="002269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Slovakia</a:t>
            </a:r>
          </a:p>
        </p:txBody>
      </p:sp>
      <p:cxnSp>
        <p:nvCxnSpPr>
          <p:cNvPr id="24" name="Straight Arrow Connector 125">
            <a:extLst>
              <a:ext uri="{FF2B5EF4-FFF2-40B4-BE49-F238E27FC236}">
                <a16:creationId xmlns:a16="http://schemas.microsoft.com/office/drawing/2014/main" id="{E1672BD2-AB20-6AF0-AA46-12DB9A0C230B}"/>
              </a:ext>
            </a:extLst>
          </p:cNvPr>
          <p:cNvCxnSpPr>
            <a:cxnSpLocks/>
          </p:cNvCxnSpPr>
          <p:nvPr/>
        </p:nvCxnSpPr>
        <p:spPr>
          <a:xfrm>
            <a:off x="7649070" y="3423899"/>
            <a:ext cx="262203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115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ovná spojnica 2">
            <a:extLst>
              <a:ext uri="{FF2B5EF4-FFF2-40B4-BE49-F238E27FC236}">
                <a16:creationId xmlns:a16="http://schemas.microsoft.com/office/drawing/2014/main" id="{FAC478E4-4F58-1E85-5489-D127FCE60397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>
            <a:extLst>
              <a:ext uri="{FF2B5EF4-FFF2-40B4-BE49-F238E27FC236}">
                <a16:creationId xmlns:a16="http://schemas.microsoft.com/office/drawing/2014/main" id="{5C7F1954-FC56-8E68-D0D7-5AFEF3985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683448" y="586410"/>
            <a:ext cx="6890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</a:t>
            </a:r>
          </a:p>
          <a:p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Actual</a:t>
            </a:r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rail</a:t>
            </a:r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&amp; </a:t>
            </a:r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terminal</a:t>
            </a:r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network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EB374347-9205-6AEF-182A-8B79216FADE4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 descr="A aerial view of a container yard&#10;&#10;Description automatically generated">
            <a:extLst>
              <a:ext uri="{FF2B5EF4-FFF2-40B4-BE49-F238E27FC236}">
                <a16:creationId xmlns:a16="http://schemas.microsoft.com/office/drawing/2014/main" id="{C38F6877-7D47-4755-72D2-4E77278DC8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275" r="8296"/>
          <a:stretch/>
        </p:blipFill>
        <p:spPr>
          <a:xfrm>
            <a:off x="0" y="0"/>
            <a:ext cx="5659971" cy="6858000"/>
          </a:xfrm>
          <a:prstGeom prst="rect">
            <a:avLst/>
          </a:prstGeom>
        </p:spPr>
      </p:pic>
      <p:sp>
        <p:nvSpPr>
          <p:cNvPr id="7" name="Rectangle 28">
            <a:extLst>
              <a:ext uri="{FF2B5EF4-FFF2-40B4-BE49-F238E27FC236}">
                <a16:creationId xmlns:a16="http://schemas.microsoft.com/office/drawing/2014/main" id="{C47A63E9-9289-9953-EC28-44892E25DD9C}"/>
              </a:ext>
            </a:extLst>
          </p:cNvPr>
          <p:cNvSpPr/>
          <p:nvPr/>
        </p:nvSpPr>
        <p:spPr>
          <a:xfrm>
            <a:off x="4906120" y="0"/>
            <a:ext cx="81430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2862"/>
              </a:solidFill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81B7C81D-A26D-B8E6-E78B-63CCD7812F2A}"/>
              </a:ext>
            </a:extLst>
          </p:cNvPr>
          <p:cNvSpPr txBox="1"/>
          <p:nvPr/>
        </p:nvSpPr>
        <p:spPr>
          <a:xfrm>
            <a:off x="6274124" y="519407"/>
            <a:ext cx="4531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THE LARGEST EUROPEAN NETWORK</a:t>
            </a:r>
            <a:r>
              <a:rPr lang="en-US" sz="24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sz="24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22" name="Obdĺžnik: zaoblené rohy 20">
            <a:extLst>
              <a:ext uri="{FF2B5EF4-FFF2-40B4-BE49-F238E27FC236}">
                <a16:creationId xmlns:a16="http://schemas.microsoft.com/office/drawing/2014/main" id="{D9C32D41-B4AB-6A1E-3FA8-F1C5AA9CD778}"/>
              </a:ext>
            </a:extLst>
          </p:cNvPr>
          <p:cNvSpPr/>
          <p:nvPr/>
        </p:nvSpPr>
        <p:spPr>
          <a:xfrm>
            <a:off x="5492944" y="3110807"/>
            <a:ext cx="5590887" cy="713789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Obdĺžnik: zaoblené rohy 23">
            <a:extLst>
              <a:ext uri="{FF2B5EF4-FFF2-40B4-BE49-F238E27FC236}">
                <a16:creationId xmlns:a16="http://schemas.microsoft.com/office/drawing/2014/main" id="{D4DC3B13-9C79-FD04-8979-34CDB1039D09}"/>
              </a:ext>
            </a:extLst>
          </p:cNvPr>
          <p:cNvSpPr/>
          <p:nvPr/>
        </p:nvSpPr>
        <p:spPr>
          <a:xfrm>
            <a:off x="5341694" y="3002425"/>
            <a:ext cx="475013" cy="468328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87159F3D-0A91-65CD-242E-11FEABC512EF}"/>
              </a:ext>
            </a:extLst>
          </p:cNvPr>
          <p:cNvSpPr txBox="1"/>
          <p:nvPr/>
        </p:nvSpPr>
        <p:spPr>
          <a:xfrm>
            <a:off x="5923584" y="3176773"/>
            <a:ext cx="505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Transport of standard equipment, reefers, tank and special containers to / from</a:t>
            </a:r>
            <a:endParaRPr lang="en-GB" sz="14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1" name="Obdĺžnik: zaoblené rohy 20">
            <a:extLst>
              <a:ext uri="{FF2B5EF4-FFF2-40B4-BE49-F238E27FC236}">
                <a16:creationId xmlns:a16="http://schemas.microsoft.com/office/drawing/2014/main" id="{627A64D4-8A85-5501-8495-9214CCA1F52B}"/>
              </a:ext>
            </a:extLst>
          </p:cNvPr>
          <p:cNvSpPr/>
          <p:nvPr/>
        </p:nvSpPr>
        <p:spPr>
          <a:xfrm>
            <a:off x="5492946" y="1615605"/>
            <a:ext cx="5590885" cy="1203237"/>
          </a:xfrm>
          <a:prstGeom prst="roundRect">
            <a:avLst>
              <a:gd name="adj" fmla="val 1337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Obdĺžnik: zaoblené rohy 23">
            <a:extLst>
              <a:ext uri="{FF2B5EF4-FFF2-40B4-BE49-F238E27FC236}">
                <a16:creationId xmlns:a16="http://schemas.microsoft.com/office/drawing/2014/main" id="{DE8E3B95-5349-4C4A-48B2-BFA72AAEB1B7}"/>
              </a:ext>
            </a:extLst>
          </p:cNvPr>
          <p:cNvSpPr/>
          <p:nvPr/>
        </p:nvSpPr>
        <p:spPr>
          <a:xfrm>
            <a:off x="5341695" y="1507224"/>
            <a:ext cx="475013" cy="468328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E7B18584-3AE8-A0A2-552E-996A44E90E93}"/>
              </a:ext>
            </a:extLst>
          </p:cNvPr>
          <p:cNvSpPr txBox="1"/>
          <p:nvPr/>
        </p:nvSpPr>
        <p:spPr>
          <a:xfrm>
            <a:off x="5923584" y="1681572"/>
            <a:ext cx="4970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 provide all-inclusive just-in-time intermodal rail-road transportation service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en-GB" sz="14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1" name="Obdĺžnik: zaoblené rohy 20">
            <a:extLst>
              <a:ext uri="{FF2B5EF4-FFF2-40B4-BE49-F238E27FC236}">
                <a16:creationId xmlns:a16="http://schemas.microsoft.com/office/drawing/2014/main" id="{8620B2B3-787F-2C08-5EE9-044E4699C6D4}"/>
              </a:ext>
            </a:extLst>
          </p:cNvPr>
          <p:cNvSpPr/>
          <p:nvPr/>
        </p:nvSpPr>
        <p:spPr>
          <a:xfrm>
            <a:off x="5492942" y="4640893"/>
            <a:ext cx="5590889" cy="468329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2" name="Obdĺžnik: zaoblené rohy 23">
            <a:extLst>
              <a:ext uri="{FF2B5EF4-FFF2-40B4-BE49-F238E27FC236}">
                <a16:creationId xmlns:a16="http://schemas.microsoft.com/office/drawing/2014/main" id="{D2469B1D-686F-24E0-8963-4615FC4B5C2B}"/>
              </a:ext>
            </a:extLst>
          </p:cNvPr>
          <p:cNvSpPr/>
          <p:nvPr/>
        </p:nvSpPr>
        <p:spPr>
          <a:xfrm>
            <a:off x="5341692" y="4532511"/>
            <a:ext cx="475013" cy="468328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4" name="TextBox 12">
            <a:extLst>
              <a:ext uri="{FF2B5EF4-FFF2-40B4-BE49-F238E27FC236}">
                <a16:creationId xmlns:a16="http://schemas.microsoft.com/office/drawing/2014/main" id="{A1348636-8655-D775-3BB8-2A097DD8E5CF}"/>
              </a:ext>
            </a:extLst>
          </p:cNvPr>
          <p:cNvSpPr txBox="1"/>
          <p:nvPr/>
        </p:nvSpPr>
        <p:spPr>
          <a:xfrm>
            <a:off x="5923582" y="4706859"/>
            <a:ext cx="5232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connect these countries by rail with major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ports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A3CB9822-ECCA-60FF-0854-AEF408721D9F}"/>
              </a:ext>
            </a:extLst>
          </p:cNvPr>
          <p:cNvSpPr txBox="1"/>
          <p:nvPr/>
        </p:nvSpPr>
        <p:spPr>
          <a:xfrm>
            <a:off x="5923583" y="2202491"/>
            <a:ext cx="5055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operates own shuttle trains with cargo in maritime deep sea and short sea and for long haul trains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en-GB" sz="14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5" name="Obdĺžnik: zaoblené rohy 19">
            <a:extLst>
              <a:ext uri="{FF2B5EF4-FFF2-40B4-BE49-F238E27FC236}">
                <a16:creationId xmlns:a16="http://schemas.microsoft.com/office/drawing/2014/main" id="{EAE21CBA-00A4-C797-A8E8-725B7362111E}"/>
              </a:ext>
            </a:extLst>
          </p:cNvPr>
          <p:cNvSpPr/>
          <p:nvPr/>
        </p:nvSpPr>
        <p:spPr>
          <a:xfrm>
            <a:off x="6560737" y="5031382"/>
            <a:ext cx="4397399" cy="468329"/>
          </a:xfrm>
          <a:prstGeom prst="roundRect">
            <a:avLst>
              <a:gd name="adj" fmla="val 19205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1CE48E5-43E4-5981-D93B-4CC4F3B168D4}"/>
              </a:ext>
            </a:extLst>
          </p:cNvPr>
          <p:cNvSpPr txBox="1"/>
          <p:nvPr/>
        </p:nvSpPr>
        <p:spPr>
          <a:xfrm>
            <a:off x="6617474" y="5105410"/>
            <a:ext cx="42818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 / Bremerhaven / Rotterdam / Duisburg</a:t>
            </a:r>
          </a:p>
        </p:txBody>
      </p:sp>
      <p:sp>
        <p:nvSpPr>
          <p:cNvPr id="20" name="Obdĺžnik: zaoblené rohy 19">
            <a:extLst>
              <a:ext uri="{FF2B5EF4-FFF2-40B4-BE49-F238E27FC236}">
                <a16:creationId xmlns:a16="http://schemas.microsoft.com/office/drawing/2014/main" id="{03A1B348-088A-0E9F-9548-E9C3986622D0}"/>
              </a:ext>
            </a:extLst>
          </p:cNvPr>
          <p:cNvSpPr/>
          <p:nvPr/>
        </p:nvSpPr>
        <p:spPr>
          <a:xfrm>
            <a:off x="5819064" y="3706897"/>
            <a:ext cx="5139072" cy="656189"/>
          </a:xfrm>
          <a:prstGeom prst="roundRect">
            <a:avLst>
              <a:gd name="adj" fmla="val 17209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625AEA1-5871-7664-564D-DFA1D32AF483}"/>
              </a:ext>
            </a:extLst>
          </p:cNvPr>
          <p:cNvSpPr txBox="1"/>
          <p:nvPr/>
        </p:nvSpPr>
        <p:spPr>
          <a:xfrm>
            <a:off x="5922420" y="3767079"/>
            <a:ext cx="49643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Czech Republic / Slovakia / Hungary / Germany / Austria</a:t>
            </a: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Netherlands / Belgium / Slovenia / Poland / Italy</a:t>
            </a:r>
          </a:p>
        </p:txBody>
      </p:sp>
      <p:sp>
        <p:nvSpPr>
          <p:cNvPr id="48" name="Obdĺžnik: zaoblené rohy 20">
            <a:extLst>
              <a:ext uri="{FF2B5EF4-FFF2-40B4-BE49-F238E27FC236}">
                <a16:creationId xmlns:a16="http://schemas.microsoft.com/office/drawing/2014/main" id="{F28D4479-CC0A-FD7A-C632-7D904B1C72C3}"/>
              </a:ext>
            </a:extLst>
          </p:cNvPr>
          <p:cNvSpPr/>
          <p:nvPr/>
        </p:nvSpPr>
        <p:spPr>
          <a:xfrm>
            <a:off x="8112033" y="5612925"/>
            <a:ext cx="2971795" cy="468329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9" name="TextBox 12">
            <a:extLst>
              <a:ext uri="{FF2B5EF4-FFF2-40B4-BE49-F238E27FC236}">
                <a16:creationId xmlns:a16="http://schemas.microsoft.com/office/drawing/2014/main" id="{16EA75A2-0083-6F59-B64C-157F23316B3F}"/>
              </a:ext>
            </a:extLst>
          </p:cNvPr>
          <p:cNvSpPr txBox="1"/>
          <p:nvPr/>
        </p:nvSpPr>
        <p:spPr>
          <a:xfrm>
            <a:off x="8247843" y="5648389"/>
            <a:ext cx="2808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southbound rail connection to</a:t>
            </a: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bdĺžnik: zaoblené rohy 19">
            <a:extLst>
              <a:ext uri="{FF2B5EF4-FFF2-40B4-BE49-F238E27FC236}">
                <a16:creationId xmlns:a16="http://schemas.microsoft.com/office/drawing/2014/main" id="{0F605BE3-0F66-232A-583F-A0F8C0FA6C9D}"/>
              </a:ext>
            </a:extLst>
          </p:cNvPr>
          <p:cNvSpPr/>
          <p:nvPr/>
        </p:nvSpPr>
        <p:spPr>
          <a:xfrm>
            <a:off x="8686803" y="5964705"/>
            <a:ext cx="2271334" cy="468329"/>
          </a:xfrm>
          <a:prstGeom prst="roundRect">
            <a:avLst>
              <a:gd name="adj" fmla="val 2060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3F8C46F-5AC1-2E67-CE42-8898FA708A63}"/>
              </a:ext>
            </a:extLst>
          </p:cNvPr>
          <p:cNvSpPr txBox="1"/>
          <p:nvPr/>
        </p:nvSpPr>
        <p:spPr>
          <a:xfrm>
            <a:off x="8780253" y="6044980"/>
            <a:ext cx="21523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 / Trieste / Rijeka</a:t>
            </a:r>
          </a:p>
        </p:txBody>
      </p:sp>
      <p:pic>
        <p:nvPicPr>
          <p:cNvPr id="53" name="Obrázok 26">
            <a:extLst>
              <a:ext uri="{FF2B5EF4-FFF2-40B4-BE49-F238E27FC236}">
                <a16:creationId xmlns:a16="http://schemas.microsoft.com/office/drawing/2014/main" id="{AEF96004-4FBE-1D3C-5EE2-B540166C2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6717" y="1538393"/>
            <a:ext cx="386747" cy="386747"/>
          </a:xfrm>
          <a:prstGeom prst="rect">
            <a:avLst/>
          </a:prstGeom>
        </p:spPr>
      </p:pic>
      <p:pic>
        <p:nvPicPr>
          <p:cNvPr id="55" name="Picture 54" descr="A white circle with circles and lines&#10;&#10;Description automatically generated">
            <a:extLst>
              <a:ext uri="{FF2B5EF4-FFF2-40B4-BE49-F238E27FC236}">
                <a16:creationId xmlns:a16="http://schemas.microsoft.com/office/drawing/2014/main" id="{B9A15967-F762-6616-0731-271C44265C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85" y="3032931"/>
            <a:ext cx="386747" cy="386747"/>
          </a:xfrm>
          <a:prstGeom prst="rect">
            <a:avLst/>
          </a:prstGeom>
        </p:spPr>
      </p:pic>
      <p:pic>
        <p:nvPicPr>
          <p:cNvPr id="57" name="Picture 56" descr="A white crane with a black background&#10;&#10;Description automatically generated">
            <a:extLst>
              <a:ext uri="{FF2B5EF4-FFF2-40B4-BE49-F238E27FC236}">
                <a16:creationId xmlns:a16="http://schemas.microsoft.com/office/drawing/2014/main" id="{79970BE4-00E3-CF92-0DE2-8893061955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343" y="4553696"/>
            <a:ext cx="416834" cy="41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73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 descr="A map of the world with blue squares&#10;&#10;Description automatically generated">
            <a:extLst>
              <a:ext uri="{FF2B5EF4-FFF2-40B4-BE49-F238E27FC236}">
                <a16:creationId xmlns:a16="http://schemas.microsoft.com/office/drawing/2014/main" id="{BEB7DDD0-7935-29B8-E5D1-7999B28360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3"/>
          <a:stretch/>
        </p:blipFill>
        <p:spPr>
          <a:xfrm>
            <a:off x="0" y="0"/>
            <a:ext cx="4957334" cy="6858000"/>
          </a:xfrm>
          <a:prstGeom prst="rect">
            <a:avLst/>
          </a:prstGeom>
        </p:spPr>
      </p:pic>
      <p:sp>
        <p:nvSpPr>
          <p:cNvPr id="86" name="Obdĺžnik: zaoblené rohy 85">
            <a:extLst>
              <a:ext uri="{FF2B5EF4-FFF2-40B4-BE49-F238E27FC236}">
                <a16:creationId xmlns:a16="http://schemas.microsoft.com/office/drawing/2014/main" id="{DED6EBC7-F904-4528-E5F6-9C88E2EFD154}"/>
              </a:ext>
            </a:extLst>
          </p:cNvPr>
          <p:cNvSpPr/>
          <p:nvPr/>
        </p:nvSpPr>
        <p:spPr>
          <a:xfrm flipV="1">
            <a:off x="6642712" y="1383068"/>
            <a:ext cx="1281068" cy="269821"/>
          </a:xfrm>
          <a:prstGeom prst="roundRect">
            <a:avLst>
              <a:gd name="adj" fmla="val 18530"/>
            </a:avLst>
          </a:prstGeom>
          <a:solidFill>
            <a:srgbClr val="002060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5" name="Obdĺžnik: zaoblené rohy 84">
            <a:extLst>
              <a:ext uri="{FF2B5EF4-FFF2-40B4-BE49-F238E27FC236}">
                <a16:creationId xmlns:a16="http://schemas.microsoft.com/office/drawing/2014/main" id="{B8D33A68-467D-612E-D648-3CD6299C1E75}"/>
              </a:ext>
            </a:extLst>
          </p:cNvPr>
          <p:cNvSpPr/>
          <p:nvPr/>
        </p:nvSpPr>
        <p:spPr>
          <a:xfrm flipV="1">
            <a:off x="4756416" y="1389508"/>
            <a:ext cx="1846320" cy="269821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TextBox 4"/>
          <p:cNvSpPr txBox="1"/>
          <p:nvPr/>
        </p:nvSpPr>
        <p:spPr>
          <a:xfrm>
            <a:off x="4762307" y="1416540"/>
            <a:ext cx="10598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sk-SK" sz="8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FROM </a:t>
            </a:r>
            <a:r>
              <a:rPr lang="sk-SK" sz="800" b="1" u="none" strike="noStrike" dirty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↔</a:t>
            </a:r>
            <a:r>
              <a:rPr lang="sk-SK" sz="8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 TO</a:t>
            </a:r>
            <a:endParaRPr lang="en-US" sz="800" b="1" dirty="0">
              <a:solidFill>
                <a:schemeClr val="bg1"/>
              </a:solidFill>
              <a:latin typeface="Arial Black" panose="020B0A040201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55033" y="1408920"/>
            <a:ext cx="12535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sk-SK" sz="8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TRAINS PER WEEK</a:t>
            </a:r>
            <a:endParaRPr lang="en-US" sz="800" dirty="0">
              <a:latin typeface="Arial Black" panose="020B0A040201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EF3E32CE-3460-734D-CCEE-7EB45134F5FE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ok 10">
            <a:extLst>
              <a:ext uri="{FF2B5EF4-FFF2-40B4-BE49-F238E27FC236}">
                <a16:creationId xmlns:a16="http://schemas.microsoft.com/office/drawing/2014/main" id="{9A8556FD-A651-5170-6794-9C6EE8653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81608C33-38A7-3E35-5807-51EA06574D35}"/>
              </a:ext>
            </a:extLst>
          </p:cNvPr>
          <p:cNvSpPr/>
          <p:nvPr/>
        </p:nvSpPr>
        <p:spPr>
          <a:xfrm>
            <a:off x="4756416" y="1686045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Praha</a:t>
            </a:r>
            <a:endParaRPr lang="sk-SK" sz="800" b="1" i="0" u="none" strike="noStrike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dĺžnik: zaoblené rohy 13">
            <a:extLst>
              <a:ext uri="{FF2B5EF4-FFF2-40B4-BE49-F238E27FC236}">
                <a16:creationId xmlns:a16="http://schemas.microsoft.com/office/drawing/2014/main" id="{81A30C49-0541-B1C1-9703-2D5AD44EED02}"/>
              </a:ext>
            </a:extLst>
          </p:cNvPr>
          <p:cNvSpPr/>
          <p:nvPr/>
        </p:nvSpPr>
        <p:spPr>
          <a:xfrm>
            <a:off x="4756416" y="1866179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endParaRPr lang="sk-SK" sz="800" b="1" i="0" u="none" strike="noStrike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ĺžnik: zaoblené rohy 14">
            <a:extLst>
              <a:ext uri="{FF2B5EF4-FFF2-40B4-BE49-F238E27FC236}">
                <a16:creationId xmlns:a16="http://schemas.microsoft.com/office/drawing/2014/main" id="{E4C61EF1-4234-BFC0-E603-9024DAB618EC}"/>
              </a:ext>
            </a:extLst>
          </p:cNvPr>
          <p:cNvSpPr/>
          <p:nvPr/>
        </p:nvSpPr>
        <p:spPr>
          <a:xfrm>
            <a:off x="4756416" y="2046313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6DF73AC0-4822-D8F5-B99A-499AB5A4A36B}"/>
              </a:ext>
            </a:extLst>
          </p:cNvPr>
          <p:cNvSpPr/>
          <p:nvPr/>
        </p:nvSpPr>
        <p:spPr>
          <a:xfrm>
            <a:off x="4756416" y="2226447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Berlin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9" name="Obdĺžnik: zaoblené rohy 18">
            <a:extLst>
              <a:ext uri="{FF2B5EF4-FFF2-40B4-BE49-F238E27FC236}">
                <a16:creationId xmlns:a16="http://schemas.microsoft.com/office/drawing/2014/main" id="{4DD42563-3090-7100-2E3A-43C319143F5D}"/>
              </a:ext>
            </a:extLst>
          </p:cNvPr>
          <p:cNvSpPr/>
          <p:nvPr/>
        </p:nvSpPr>
        <p:spPr>
          <a:xfrm>
            <a:off x="4756416" y="2406581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Gernsheim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21" name="Obdĺžnik: zaoblené rohy 20">
            <a:extLst>
              <a:ext uri="{FF2B5EF4-FFF2-40B4-BE49-F238E27FC236}">
                <a16:creationId xmlns:a16="http://schemas.microsoft.com/office/drawing/2014/main" id="{6F177A61-D8FE-988F-F7B4-AB7576C20599}"/>
              </a:ext>
            </a:extLst>
          </p:cNvPr>
          <p:cNvSpPr/>
          <p:nvPr/>
        </p:nvSpPr>
        <p:spPr>
          <a:xfrm>
            <a:off x="4756416" y="2586715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Gadki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22" name="Obdĺžnik: zaoblené rohy 21">
            <a:extLst>
              <a:ext uri="{FF2B5EF4-FFF2-40B4-BE49-F238E27FC236}">
                <a16:creationId xmlns:a16="http://schemas.microsoft.com/office/drawing/2014/main" id="{DBFB5D17-AE2D-5435-80EB-2DB4A04C48BC}"/>
              </a:ext>
            </a:extLst>
          </p:cNvPr>
          <p:cNvSpPr/>
          <p:nvPr/>
        </p:nvSpPr>
        <p:spPr>
          <a:xfrm>
            <a:off x="4756416" y="2766849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23" name="Obdĺžnik: zaoblené rohy 22">
            <a:extLst>
              <a:ext uri="{FF2B5EF4-FFF2-40B4-BE49-F238E27FC236}">
                <a16:creationId xmlns:a16="http://schemas.microsoft.com/office/drawing/2014/main" id="{730C74FF-7B13-2C35-7A9E-1279944735D6}"/>
              </a:ext>
            </a:extLst>
          </p:cNvPr>
          <p:cNvSpPr/>
          <p:nvPr/>
        </p:nvSpPr>
        <p:spPr>
          <a:xfrm>
            <a:off x="4756416" y="2946983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München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24" name="Obdĺžnik: zaoblené rohy 23">
            <a:extLst>
              <a:ext uri="{FF2B5EF4-FFF2-40B4-BE49-F238E27FC236}">
                <a16:creationId xmlns:a16="http://schemas.microsoft.com/office/drawing/2014/main" id="{ACB6A997-201E-34D7-D99B-812E0E199B8B}"/>
              </a:ext>
            </a:extLst>
          </p:cNvPr>
          <p:cNvSpPr/>
          <p:nvPr/>
        </p:nvSpPr>
        <p:spPr>
          <a:xfrm>
            <a:off x="4756416" y="3127117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Leipzig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51" name="Obdĺžnik: zaoblené rohy 50">
            <a:extLst>
              <a:ext uri="{FF2B5EF4-FFF2-40B4-BE49-F238E27FC236}">
                <a16:creationId xmlns:a16="http://schemas.microsoft.com/office/drawing/2014/main" id="{7C25FA03-1E12-6B8A-5729-2709F760740A}"/>
              </a:ext>
            </a:extLst>
          </p:cNvPr>
          <p:cNvSpPr/>
          <p:nvPr/>
        </p:nvSpPr>
        <p:spPr>
          <a:xfrm>
            <a:off x="6642713" y="1685038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52" name="Obdĺžnik: zaoblené rohy 51">
            <a:extLst>
              <a:ext uri="{FF2B5EF4-FFF2-40B4-BE49-F238E27FC236}">
                <a16:creationId xmlns:a16="http://schemas.microsoft.com/office/drawing/2014/main" id="{09177CAF-AB06-745C-20AA-A20E01937B2B}"/>
              </a:ext>
            </a:extLst>
          </p:cNvPr>
          <p:cNvSpPr/>
          <p:nvPr/>
        </p:nvSpPr>
        <p:spPr>
          <a:xfrm>
            <a:off x="6642713" y="1865172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38</a:t>
            </a:r>
          </a:p>
        </p:txBody>
      </p:sp>
      <p:sp>
        <p:nvSpPr>
          <p:cNvPr id="53" name="Obdĺžnik: zaoblené rohy 52">
            <a:extLst>
              <a:ext uri="{FF2B5EF4-FFF2-40B4-BE49-F238E27FC236}">
                <a16:creationId xmlns:a16="http://schemas.microsoft.com/office/drawing/2014/main" id="{B6E814B9-F8B9-4A13-63E3-52BACD0AC498}"/>
              </a:ext>
            </a:extLst>
          </p:cNvPr>
          <p:cNvSpPr/>
          <p:nvPr/>
        </p:nvSpPr>
        <p:spPr>
          <a:xfrm>
            <a:off x="6642713" y="2045306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5" name="Obdĺžnik: zaoblené rohy 54">
            <a:extLst>
              <a:ext uri="{FF2B5EF4-FFF2-40B4-BE49-F238E27FC236}">
                <a16:creationId xmlns:a16="http://schemas.microsoft.com/office/drawing/2014/main" id="{E8071AE5-430D-BD6E-ABE9-0B5C6F35C28F}"/>
              </a:ext>
            </a:extLst>
          </p:cNvPr>
          <p:cNvSpPr/>
          <p:nvPr/>
        </p:nvSpPr>
        <p:spPr>
          <a:xfrm>
            <a:off x="6642713" y="2225440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Obdĺžnik: zaoblené rohy 55">
            <a:extLst>
              <a:ext uri="{FF2B5EF4-FFF2-40B4-BE49-F238E27FC236}">
                <a16:creationId xmlns:a16="http://schemas.microsoft.com/office/drawing/2014/main" id="{301C05D4-75F8-34A9-6C13-91FD7B53D3A3}"/>
              </a:ext>
            </a:extLst>
          </p:cNvPr>
          <p:cNvSpPr/>
          <p:nvPr/>
        </p:nvSpPr>
        <p:spPr>
          <a:xfrm>
            <a:off x="6642713" y="2405574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Obdĺžnik: zaoblené rohy 56">
            <a:extLst>
              <a:ext uri="{FF2B5EF4-FFF2-40B4-BE49-F238E27FC236}">
                <a16:creationId xmlns:a16="http://schemas.microsoft.com/office/drawing/2014/main" id="{06D5687B-4DB3-CDF9-51F6-67EAC4CE298E}"/>
              </a:ext>
            </a:extLst>
          </p:cNvPr>
          <p:cNvSpPr/>
          <p:nvPr/>
        </p:nvSpPr>
        <p:spPr>
          <a:xfrm>
            <a:off x="6642713" y="2585708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58" name="Obdĺžnik: zaoblené rohy 57">
            <a:extLst>
              <a:ext uri="{FF2B5EF4-FFF2-40B4-BE49-F238E27FC236}">
                <a16:creationId xmlns:a16="http://schemas.microsoft.com/office/drawing/2014/main" id="{272EBD4D-6942-13B6-9A36-3266C5649B17}"/>
              </a:ext>
            </a:extLst>
          </p:cNvPr>
          <p:cNvSpPr/>
          <p:nvPr/>
        </p:nvSpPr>
        <p:spPr>
          <a:xfrm>
            <a:off x="6642713" y="2765842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9" name="Obdĺžnik: zaoblené rohy 58">
            <a:extLst>
              <a:ext uri="{FF2B5EF4-FFF2-40B4-BE49-F238E27FC236}">
                <a16:creationId xmlns:a16="http://schemas.microsoft.com/office/drawing/2014/main" id="{D07376A5-8343-8E59-A412-8B5EA6043506}"/>
              </a:ext>
            </a:extLst>
          </p:cNvPr>
          <p:cNvSpPr/>
          <p:nvPr/>
        </p:nvSpPr>
        <p:spPr>
          <a:xfrm>
            <a:off x="6642713" y="2945976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0" name="Obdĺžnik: zaoblené rohy 59">
            <a:extLst>
              <a:ext uri="{FF2B5EF4-FFF2-40B4-BE49-F238E27FC236}">
                <a16:creationId xmlns:a16="http://schemas.microsoft.com/office/drawing/2014/main" id="{37AE7812-C129-128E-1E8A-6573A8588C44}"/>
              </a:ext>
            </a:extLst>
          </p:cNvPr>
          <p:cNvSpPr/>
          <p:nvPr/>
        </p:nvSpPr>
        <p:spPr>
          <a:xfrm>
            <a:off x="6642713" y="3126110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14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FAEF1539-5ED8-8254-56A2-232CC3A5BB13}"/>
              </a:ext>
            </a:extLst>
          </p:cNvPr>
          <p:cNvSpPr txBox="1"/>
          <p:nvPr/>
        </p:nvSpPr>
        <p:spPr>
          <a:xfrm>
            <a:off x="5292211" y="395034"/>
            <a:ext cx="47487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</a:t>
            </a:r>
            <a:r>
              <a:rPr lang="en-US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Over 650 </a:t>
            </a:r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regular train connections per week</a:t>
            </a:r>
            <a:endParaRPr lang="cs-CZ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Obdĺžnik: zaoblené rohy 15">
            <a:extLst>
              <a:ext uri="{FF2B5EF4-FFF2-40B4-BE49-F238E27FC236}">
                <a16:creationId xmlns:a16="http://schemas.microsoft.com/office/drawing/2014/main" id="{6DA55486-080E-ED01-D65E-1E27A883667A}"/>
              </a:ext>
            </a:extLst>
          </p:cNvPr>
          <p:cNvSpPr/>
          <p:nvPr/>
        </p:nvSpPr>
        <p:spPr>
          <a:xfrm>
            <a:off x="4756416" y="3302799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Kornwestheim</a:t>
            </a:r>
            <a:endParaRPr lang="sk-SK" sz="800" b="1" u="none" strike="noStrike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ĺžnik: zaoblené rohy 53">
            <a:extLst>
              <a:ext uri="{FF2B5EF4-FFF2-40B4-BE49-F238E27FC236}">
                <a16:creationId xmlns:a16="http://schemas.microsoft.com/office/drawing/2014/main" id="{A81AAED7-5835-8940-F267-1A0DF908F4DC}"/>
              </a:ext>
            </a:extLst>
          </p:cNvPr>
          <p:cNvSpPr/>
          <p:nvPr/>
        </p:nvSpPr>
        <p:spPr>
          <a:xfrm>
            <a:off x="6642713" y="3301792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3" name="TextBox 12">
            <a:extLst>
              <a:ext uri="{FF2B5EF4-FFF2-40B4-BE49-F238E27FC236}">
                <a16:creationId xmlns:a16="http://schemas.microsoft.com/office/drawing/2014/main" id="{C4417CC3-5899-8CBE-617F-1D8B927B04D1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Obdĺžnik: zaoblené rohy 12">
            <a:extLst>
              <a:ext uri="{FF2B5EF4-FFF2-40B4-BE49-F238E27FC236}">
                <a16:creationId xmlns:a16="http://schemas.microsoft.com/office/drawing/2014/main" id="{9D4E4DB7-C656-4580-5A5E-1FFCF00032C2}"/>
              </a:ext>
            </a:extLst>
          </p:cNvPr>
          <p:cNvSpPr/>
          <p:nvPr/>
        </p:nvSpPr>
        <p:spPr>
          <a:xfrm flipV="1">
            <a:off x="9952894" y="1380683"/>
            <a:ext cx="1277118" cy="269821"/>
          </a:xfrm>
          <a:prstGeom prst="roundRect">
            <a:avLst>
              <a:gd name="adj" fmla="val 18530"/>
            </a:avLst>
          </a:prstGeom>
          <a:solidFill>
            <a:srgbClr val="002060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4FAF35ED-5554-4DAC-433F-C22C28D8028B}"/>
              </a:ext>
            </a:extLst>
          </p:cNvPr>
          <p:cNvSpPr txBox="1"/>
          <p:nvPr/>
        </p:nvSpPr>
        <p:spPr>
          <a:xfrm>
            <a:off x="9965215" y="1406536"/>
            <a:ext cx="12535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sk-SK" sz="8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TRAINS PER WEEK</a:t>
            </a:r>
            <a:endParaRPr lang="en-US" sz="800" dirty="0">
              <a:latin typeface="Arial Black" panose="020B0A040201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0" name="Obdĺžnik: zaoblené rohy 19">
            <a:extLst>
              <a:ext uri="{FF2B5EF4-FFF2-40B4-BE49-F238E27FC236}">
                <a16:creationId xmlns:a16="http://schemas.microsoft.com/office/drawing/2014/main" id="{D6CF9730-9554-31F8-9312-92C58AC81797}"/>
              </a:ext>
            </a:extLst>
          </p:cNvPr>
          <p:cNvSpPr/>
          <p:nvPr/>
        </p:nvSpPr>
        <p:spPr>
          <a:xfrm flipV="1">
            <a:off x="7994010" y="1375022"/>
            <a:ext cx="1925651" cy="269821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A5282DA2-0B7A-5E2A-0405-9407FE9653CD}"/>
              </a:ext>
            </a:extLst>
          </p:cNvPr>
          <p:cNvSpPr txBox="1"/>
          <p:nvPr/>
        </p:nvSpPr>
        <p:spPr>
          <a:xfrm>
            <a:off x="8008281" y="1402165"/>
            <a:ext cx="1065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sk-SK" sz="8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FROM </a:t>
            </a:r>
            <a:r>
              <a:rPr lang="sk-SK" sz="800" b="1" u="none" strike="noStrike" dirty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↔</a:t>
            </a:r>
            <a:r>
              <a:rPr lang="sk-SK" sz="8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 TO</a:t>
            </a:r>
            <a:endParaRPr lang="en-US" sz="800" b="1" dirty="0">
              <a:solidFill>
                <a:schemeClr val="bg1"/>
              </a:solidFill>
              <a:latin typeface="Arial Black" panose="020B0A040201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9" name="Obdĺžnik: zaoblené rohy 15">
            <a:extLst>
              <a:ext uri="{FF2B5EF4-FFF2-40B4-BE49-F238E27FC236}">
                <a16:creationId xmlns:a16="http://schemas.microsoft.com/office/drawing/2014/main" id="{0A30A5D9-8AC2-6DE1-DECB-6CE10E8861AC}"/>
              </a:ext>
            </a:extLst>
          </p:cNvPr>
          <p:cNvSpPr/>
          <p:nvPr/>
        </p:nvSpPr>
        <p:spPr>
          <a:xfrm>
            <a:off x="4756410" y="3486201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Krems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800" b="1" u="none" strike="noStrike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Obdĺžnik: zaoblené rohy 53">
            <a:extLst>
              <a:ext uri="{FF2B5EF4-FFF2-40B4-BE49-F238E27FC236}">
                <a16:creationId xmlns:a16="http://schemas.microsoft.com/office/drawing/2014/main" id="{D0C53AF8-66C8-AF29-07AA-AAE0D72EB418}"/>
              </a:ext>
            </a:extLst>
          </p:cNvPr>
          <p:cNvSpPr/>
          <p:nvPr/>
        </p:nvSpPr>
        <p:spPr>
          <a:xfrm>
            <a:off x="6642707" y="3485194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Obdĺžnik: zaoblené rohy 15">
            <a:extLst>
              <a:ext uri="{FF2B5EF4-FFF2-40B4-BE49-F238E27FC236}">
                <a16:creationId xmlns:a16="http://schemas.microsoft.com/office/drawing/2014/main" id="{66AB4F0A-7F19-0BBF-54AE-AC4ECF157059}"/>
              </a:ext>
            </a:extLst>
          </p:cNvPr>
          <p:cNvSpPr/>
          <p:nvPr/>
        </p:nvSpPr>
        <p:spPr>
          <a:xfrm>
            <a:off x="4756416" y="3668114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Salzburg → Hamburg</a:t>
            </a:r>
          </a:p>
        </p:txBody>
      </p:sp>
      <p:sp>
        <p:nvSpPr>
          <p:cNvPr id="54" name="Obdĺžnik: zaoblené rohy 53">
            <a:extLst>
              <a:ext uri="{FF2B5EF4-FFF2-40B4-BE49-F238E27FC236}">
                <a16:creationId xmlns:a16="http://schemas.microsoft.com/office/drawing/2014/main" id="{45D4D6D4-BDFE-7780-0BC0-23EA4F1A2D36}"/>
              </a:ext>
            </a:extLst>
          </p:cNvPr>
          <p:cNvSpPr/>
          <p:nvPr/>
        </p:nvSpPr>
        <p:spPr>
          <a:xfrm>
            <a:off x="6642713" y="3667107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Obdĺžnik: zaoblené rohy 24">
            <a:extLst>
              <a:ext uri="{FF2B5EF4-FFF2-40B4-BE49-F238E27FC236}">
                <a16:creationId xmlns:a16="http://schemas.microsoft.com/office/drawing/2014/main" id="{40B57802-6190-165C-6F77-1476C7FCF6CB}"/>
              </a:ext>
            </a:extLst>
          </p:cNvPr>
          <p:cNvSpPr/>
          <p:nvPr/>
        </p:nvSpPr>
        <p:spPr>
          <a:xfrm>
            <a:off x="4756416" y="3848248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26" name="Obdĺžnik: zaoblené rohy 25">
            <a:extLst>
              <a:ext uri="{FF2B5EF4-FFF2-40B4-BE49-F238E27FC236}">
                <a16:creationId xmlns:a16="http://schemas.microsoft.com/office/drawing/2014/main" id="{1C93105A-081C-1D2F-C0ED-C0623A63AFA7}"/>
              </a:ext>
            </a:extLst>
          </p:cNvPr>
          <p:cNvSpPr/>
          <p:nvPr/>
        </p:nvSpPr>
        <p:spPr>
          <a:xfrm>
            <a:off x="4756416" y="4028382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27" name="Obdĺžnik: zaoblené rohy 26">
            <a:extLst>
              <a:ext uri="{FF2B5EF4-FFF2-40B4-BE49-F238E27FC236}">
                <a16:creationId xmlns:a16="http://schemas.microsoft.com/office/drawing/2014/main" id="{07A73AA4-756A-37A8-1B6D-DFD2CB34C286}"/>
              </a:ext>
            </a:extLst>
          </p:cNvPr>
          <p:cNvSpPr/>
          <p:nvPr/>
        </p:nvSpPr>
        <p:spPr>
          <a:xfrm>
            <a:off x="4756416" y="4208516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28" name="Obdĺžnik: zaoblené rohy 27">
            <a:extLst>
              <a:ext uri="{FF2B5EF4-FFF2-40B4-BE49-F238E27FC236}">
                <a16:creationId xmlns:a16="http://schemas.microsoft.com/office/drawing/2014/main" id="{1EB5B2C9-FCCC-CAAC-D7A3-94FAA85A3A04}"/>
              </a:ext>
            </a:extLst>
          </p:cNvPr>
          <p:cNvSpPr/>
          <p:nvPr/>
        </p:nvSpPr>
        <p:spPr>
          <a:xfrm>
            <a:off x="4756416" y="4388650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30" name="Obdĺžnik: zaoblené rohy 29">
            <a:extLst>
              <a:ext uri="{FF2B5EF4-FFF2-40B4-BE49-F238E27FC236}">
                <a16:creationId xmlns:a16="http://schemas.microsoft.com/office/drawing/2014/main" id="{B156F8D0-9519-D36F-3859-C8809D043B68}"/>
              </a:ext>
            </a:extLst>
          </p:cNvPr>
          <p:cNvSpPr/>
          <p:nvPr/>
        </p:nvSpPr>
        <p:spPr>
          <a:xfrm>
            <a:off x="4756416" y="4568784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München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61" name="Obdĺžnik: zaoblené rohy 60">
            <a:extLst>
              <a:ext uri="{FF2B5EF4-FFF2-40B4-BE49-F238E27FC236}">
                <a16:creationId xmlns:a16="http://schemas.microsoft.com/office/drawing/2014/main" id="{7E9120F4-CD9C-7DD4-37EA-632AB4F3204D}"/>
              </a:ext>
            </a:extLst>
          </p:cNvPr>
          <p:cNvSpPr/>
          <p:nvPr/>
        </p:nvSpPr>
        <p:spPr>
          <a:xfrm>
            <a:off x="6642713" y="3847241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2" name="Obdĺžnik: zaoblené rohy 61">
            <a:extLst>
              <a:ext uri="{FF2B5EF4-FFF2-40B4-BE49-F238E27FC236}">
                <a16:creationId xmlns:a16="http://schemas.microsoft.com/office/drawing/2014/main" id="{F5B5D339-13EF-F7DA-1990-C5AE6BB8968E}"/>
              </a:ext>
            </a:extLst>
          </p:cNvPr>
          <p:cNvSpPr/>
          <p:nvPr/>
        </p:nvSpPr>
        <p:spPr>
          <a:xfrm>
            <a:off x="6642713" y="4027375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3" name="Obdĺžnik: zaoblené rohy 62">
            <a:extLst>
              <a:ext uri="{FF2B5EF4-FFF2-40B4-BE49-F238E27FC236}">
                <a16:creationId xmlns:a16="http://schemas.microsoft.com/office/drawing/2014/main" id="{34975044-98E0-F29F-0CB3-547CB5D3B3F8}"/>
              </a:ext>
            </a:extLst>
          </p:cNvPr>
          <p:cNvSpPr/>
          <p:nvPr/>
        </p:nvSpPr>
        <p:spPr>
          <a:xfrm>
            <a:off x="6642713" y="4207509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bdĺžnik: zaoblené rohy 63">
            <a:extLst>
              <a:ext uri="{FF2B5EF4-FFF2-40B4-BE49-F238E27FC236}">
                <a16:creationId xmlns:a16="http://schemas.microsoft.com/office/drawing/2014/main" id="{D601E22B-4F1F-F567-6CCD-86BD559ACEDE}"/>
              </a:ext>
            </a:extLst>
          </p:cNvPr>
          <p:cNvSpPr/>
          <p:nvPr/>
        </p:nvSpPr>
        <p:spPr>
          <a:xfrm>
            <a:off x="6642713" y="4387643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Obdĺžnik: zaoblené rohy 64">
            <a:extLst>
              <a:ext uri="{FF2B5EF4-FFF2-40B4-BE49-F238E27FC236}">
                <a16:creationId xmlns:a16="http://schemas.microsoft.com/office/drawing/2014/main" id="{27ED59FF-208F-1098-3BAA-E9693E80FFF1}"/>
              </a:ext>
            </a:extLst>
          </p:cNvPr>
          <p:cNvSpPr/>
          <p:nvPr/>
        </p:nvSpPr>
        <p:spPr>
          <a:xfrm>
            <a:off x="6642713" y="4567777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7" name="Obdĺžnik: zaoblené rohy 86">
            <a:extLst>
              <a:ext uri="{FF2B5EF4-FFF2-40B4-BE49-F238E27FC236}">
                <a16:creationId xmlns:a16="http://schemas.microsoft.com/office/drawing/2014/main" id="{5DE3A4D9-A16A-3A01-22BA-D7BB819B1ADC}"/>
              </a:ext>
            </a:extLst>
          </p:cNvPr>
          <p:cNvSpPr/>
          <p:nvPr/>
        </p:nvSpPr>
        <p:spPr>
          <a:xfrm>
            <a:off x="4756416" y="4748918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Gadki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88" name="Obdĺžnik: zaoblené rohy 87">
            <a:extLst>
              <a:ext uri="{FF2B5EF4-FFF2-40B4-BE49-F238E27FC236}">
                <a16:creationId xmlns:a16="http://schemas.microsoft.com/office/drawing/2014/main" id="{4E3254B7-0D8C-A46B-FE3A-29851A9752A4}"/>
              </a:ext>
            </a:extLst>
          </p:cNvPr>
          <p:cNvSpPr/>
          <p:nvPr/>
        </p:nvSpPr>
        <p:spPr>
          <a:xfrm>
            <a:off x="6642713" y="4747911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13</a:t>
            </a:r>
          </a:p>
        </p:txBody>
      </p:sp>
      <p:sp>
        <p:nvSpPr>
          <p:cNvPr id="113" name="Obdĺžnik: zaoblené rohy 29">
            <a:extLst>
              <a:ext uri="{FF2B5EF4-FFF2-40B4-BE49-F238E27FC236}">
                <a16:creationId xmlns:a16="http://schemas.microsoft.com/office/drawing/2014/main" id="{A4D7D179-3B03-6AF0-3418-EF8A7CDC45E8}"/>
              </a:ext>
            </a:extLst>
          </p:cNvPr>
          <p:cNvSpPr/>
          <p:nvPr/>
        </p:nvSpPr>
        <p:spPr>
          <a:xfrm>
            <a:off x="4755130" y="4924058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Malaszewice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14" name="Obdĺžnik: zaoblené rohy 64">
            <a:extLst>
              <a:ext uri="{FF2B5EF4-FFF2-40B4-BE49-F238E27FC236}">
                <a16:creationId xmlns:a16="http://schemas.microsoft.com/office/drawing/2014/main" id="{240F06E7-8C26-F01D-C206-E3886A01F4BC}"/>
              </a:ext>
            </a:extLst>
          </p:cNvPr>
          <p:cNvSpPr/>
          <p:nvPr/>
        </p:nvSpPr>
        <p:spPr>
          <a:xfrm>
            <a:off x="6641427" y="4923051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2</a:t>
            </a:r>
          </a:p>
        </p:txBody>
      </p:sp>
      <p:sp>
        <p:nvSpPr>
          <p:cNvPr id="115" name="Obdĺžnik: zaoblené rohy 86">
            <a:extLst>
              <a:ext uri="{FF2B5EF4-FFF2-40B4-BE49-F238E27FC236}">
                <a16:creationId xmlns:a16="http://schemas.microsoft.com/office/drawing/2014/main" id="{C62C3F9B-35AE-BB40-F5C2-06336BDC12AA}"/>
              </a:ext>
            </a:extLst>
          </p:cNvPr>
          <p:cNvSpPr/>
          <p:nvPr/>
        </p:nvSpPr>
        <p:spPr>
          <a:xfrm>
            <a:off x="4755130" y="5104192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Malaszewice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Hamburg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16" name="Obdĺžnik: zaoblené rohy 87">
            <a:extLst>
              <a:ext uri="{FF2B5EF4-FFF2-40B4-BE49-F238E27FC236}">
                <a16:creationId xmlns:a16="http://schemas.microsoft.com/office/drawing/2014/main" id="{B19DA7DB-4CAD-9264-780D-FEC6E5B34AB5}"/>
              </a:ext>
            </a:extLst>
          </p:cNvPr>
          <p:cNvSpPr/>
          <p:nvPr/>
        </p:nvSpPr>
        <p:spPr>
          <a:xfrm>
            <a:off x="6641427" y="5103185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2</a:t>
            </a:r>
          </a:p>
        </p:txBody>
      </p:sp>
      <p:sp>
        <p:nvSpPr>
          <p:cNvPr id="89" name="Obdĺžnik: zaoblené rohy 88">
            <a:extLst>
              <a:ext uri="{FF2B5EF4-FFF2-40B4-BE49-F238E27FC236}">
                <a16:creationId xmlns:a16="http://schemas.microsoft.com/office/drawing/2014/main" id="{3C085D03-7A59-A84E-F922-79953F3F5A59}"/>
              </a:ext>
            </a:extLst>
          </p:cNvPr>
          <p:cNvSpPr/>
          <p:nvPr/>
        </p:nvSpPr>
        <p:spPr>
          <a:xfrm>
            <a:off x="4756416" y="5284697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Gdansk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90" name="Obdĺžnik: zaoblené rohy 89">
            <a:extLst>
              <a:ext uri="{FF2B5EF4-FFF2-40B4-BE49-F238E27FC236}">
                <a16:creationId xmlns:a16="http://schemas.microsoft.com/office/drawing/2014/main" id="{9D334416-6E88-6E75-DB20-E84FB9F0FA61}"/>
              </a:ext>
            </a:extLst>
          </p:cNvPr>
          <p:cNvSpPr/>
          <p:nvPr/>
        </p:nvSpPr>
        <p:spPr>
          <a:xfrm>
            <a:off x="6642713" y="5283690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1" name="Obdĺžnik: zaoblené rohy 90">
            <a:extLst>
              <a:ext uri="{FF2B5EF4-FFF2-40B4-BE49-F238E27FC236}">
                <a16:creationId xmlns:a16="http://schemas.microsoft.com/office/drawing/2014/main" id="{70E650B3-1090-182F-45B0-CE1C1FFA577B}"/>
              </a:ext>
            </a:extLst>
          </p:cNvPr>
          <p:cNvSpPr/>
          <p:nvPr/>
        </p:nvSpPr>
        <p:spPr>
          <a:xfrm>
            <a:off x="4756416" y="5464831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Gdansk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Dabrowa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Gornicza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92" name="Obdĺžnik: zaoblené rohy 91">
            <a:extLst>
              <a:ext uri="{FF2B5EF4-FFF2-40B4-BE49-F238E27FC236}">
                <a16:creationId xmlns:a16="http://schemas.microsoft.com/office/drawing/2014/main" id="{18FCAC69-61B5-2A02-550B-CE75A53A4CEE}"/>
              </a:ext>
            </a:extLst>
          </p:cNvPr>
          <p:cNvSpPr/>
          <p:nvPr/>
        </p:nvSpPr>
        <p:spPr>
          <a:xfrm>
            <a:off x="6642713" y="5463824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07" name="Obdĺžnik: zaoblené rohy 86">
            <a:extLst>
              <a:ext uri="{FF2B5EF4-FFF2-40B4-BE49-F238E27FC236}">
                <a16:creationId xmlns:a16="http://schemas.microsoft.com/office/drawing/2014/main" id="{AAB61915-1B5B-2782-F6F8-D33966904D4C}"/>
              </a:ext>
            </a:extLst>
          </p:cNvPr>
          <p:cNvSpPr/>
          <p:nvPr/>
        </p:nvSpPr>
        <p:spPr>
          <a:xfrm>
            <a:off x="4756421" y="5647232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Gadki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Pruszkow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08" name="Obdĺžnik: zaoblené rohy 87">
            <a:extLst>
              <a:ext uri="{FF2B5EF4-FFF2-40B4-BE49-F238E27FC236}">
                <a16:creationId xmlns:a16="http://schemas.microsoft.com/office/drawing/2014/main" id="{8A6168F5-1D18-2B2F-011F-821D4655A119}"/>
              </a:ext>
            </a:extLst>
          </p:cNvPr>
          <p:cNvSpPr/>
          <p:nvPr/>
        </p:nvSpPr>
        <p:spPr>
          <a:xfrm>
            <a:off x="6642718" y="5646225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8</a:t>
            </a:r>
          </a:p>
        </p:txBody>
      </p:sp>
      <p:sp>
        <p:nvSpPr>
          <p:cNvPr id="109" name="Obdĺžnik: zaoblené rohy 88">
            <a:extLst>
              <a:ext uri="{FF2B5EF4-FFF2-40B4-BE49-F238E27FC236}">
                <a16:creationId xmlns:a16="http://schemas.microsoft.com/office/drawing/2014/main" id="{B0CBC831-1326-56D8-FA43-3AFB4B566040}"/>
              </a:ext>
            </a:extLst>
          </p:cNvPr>
          <p:cNvSpPr/>
          <p:nvPr/>
        </p:nvSpPr>
        <p:spPr>
          <a:xfrm>
            <a:off x="4756421" y="5827366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Gadki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Dabrowa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Gornicza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10" name="Obdĺžnik: zaoblené rohy 89">
            <a:extLst>
              <a:ext uri="{FF2B5EF4-FFF2-40B4-BE49-F238E27FC236}">
                <a16:creationId xmlns:a16="http://schemas.microsoft.com/office/drawing/2014/main" id="{3B252DCB-512C-CCF3-078C-67DE9814594F}"/>
              </a:ext>
            </a:extLst>
          </p:cNvPr>
          <p:cNvSpPr/>
          <p:nvPr/>
        </p:nvSpPr>
        <p:spPr>
          <a:xfrm>
            <a:off x="6642718" y="5826359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1" name="Obdĺžnik: zaoblené rohy 90">
            <a:extLst>
              <a:ext uri="{FF2B5EF4-FFF2-40B4-BE49-F238E27FC236}">
                <a16:creationId xmlns:a16="http://schemas.microsoft.com/office/drawing/2014/main" id="{AAC4CB18-639A-944C-5D2C-D5FBE57B3FCE}"/>
              </a:ext>
            </a:extLst>
          </p:cNvPr>
          <p:cNvSpPr/>
          <p:nvPr/>
        </p:nvSpPr>
        <p:spPr>
          <a:xfrm>
            <a:off x="4756421" y="6007500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Gadki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Katy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Wroclawskie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12" name="Obdĺžnik: zaoblené rohy 91">
            <a:extLst>
              <a:ext uri="{FF2B5EF4-FFF2-40B4-BE49-F238E27FC236}">
                <a16:creationId xmlns:a16="http://schemas.microsoft.com/office/drawing/2014/main" id="{96A17632-9C60-3CA4-AAEA-939724ECA2CC}"/>
              </a:ext>
            </a:extLst>
          </p:cNvPr>
          <p:cNvSpPr/>
          <p:nvPr/>
        </p:nvSpPr>
        <p:spPr>
          <a:xfrm>
            <a:off x="6642718" y="6006493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1" name="Obdĺžnik: zaoblené rohy 30">
            <a:extLst>
              <a:ext uri="{FF2B5EF4-FFF2-40B4-BE49-F238E27FC236}">
                <a16:creationId xmlns:a16="http://schemas.microsoft.com/office/drawing/2014/main" id="{81F62F9D-D1EE-7E77-2DA2-DA2DF3E216C7}"/>
              </a:ext>
            </a:extLst>
          </p:cNvPr>
          <p:cNvSpPr/>
          <p:nvPr/>
        </p:nvSpPr>
        <p:spPr>
          <a:xfrm>
            <a:off x="4756416" y="6184359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32" name="Obdĺžnik: zaoblené rohy 31">
            <a:extLst>
              <a:ext uri="{FF2B5EF4-FFF2-40B4-BE49-F238E27FC236}">
                <a16:creationId xmlns:a16="http://schemas.microsoft.com/office/drawing/2014/main" id="{1B031F7F-7D04-1F67-896C-C60CEC2B5E1B}"/>
              </a:ext>
            </a:extLst>
          </p:cNvPr>
          <p:cNvSpPr/>
          <p:nvPr/>
        </p:nvSpPr>
        <p:spPr>
          <a:xfrm>
            <a:off x="4756416" y="6364493"/>
            <a:ext cx="184632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66" name="Obdĺžnik: zaoblené rohy 65">
            <a:extLst>
              <a:ext uri="{FF2B5EF4-FFF2-40B4-BE49-F238E27FC236}">
                <a16:creationId xmlns:a16="http://schemas.microsoft.com/office/drawing/2014/main" id="{FA816E81-B704-3B45-AFC3-47D20656A055}"/>
              </a:ext>
            </a:extLst>
          </p:cNvPr>
          <p:cNvSpPr/>
          <p:nvPr/>
        </p:nvSpPr>
        <p:spPr>
          <a:xfrm>
            <a:off x="6642713" y="6183352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Obdĺžnik: zaoblené rohy 66">
            <a:extLst>
              <a:ext uri="{FF2B5EF4-FFF2-40B4-BE49-F238E27FC236}">
                <a16:creationId xmlns:a16="http://schemas.microsoft.com/office/drawing/2014/main" id="{9EE81BA2-BB02-8028-57E8-979303554E4E}"/>
              </a:ext>
            </a:extLst>
          </p:cNvPr>
          <p:cNvSpPr/>
          <p:nvPr/>
        </p:nvSpPr>
        <p:spPr>
          <a:xfrm>
            <a:off x="6642713" y="6363486"/>
            <a:ext cx="12810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8</a:t>
            </a:r>
          </a:p>
        </p:txBody>
      </p:sp>
      <p:sp>
        <p:nvSpPr>
          <p:cNvPr id="42" name="Obdĺžnik: zaoblené rohy 49">
            <a:extLst>
              <a:ext uri="{FF2B5EF4-FFF2-40B4-BE49-F238E27FC236}">
                <a16:creationId xmlns:a16="http://schemas.microsoft.com/office/drawing/2014/main" id="{2FDFD017-5477-942E-C27F-71896F18C4C5}"/>
              </a:ext>
            </a:extLst>
          </p:cNvPr>
          <p:cNvSpPr/>
          <p:nvPr/>
        </p:nvSpPr>
        <p:spPr>
          <a:xfrm>
            <a:off x="8000646" y="1683297"/>
            <a:ext cx="1915373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München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76" name="Obdĺžnik: zaoblené rohy 83">
            <a:extLst>
              <a:ext uri="{FF2B5EF4-FFF2-40B4-BE49-F238E27FC236}">
                <a16:creationId xmlns:a16="http://schemas.microsoft.com/office/drawing/2014/main" id="{DBC1583F-875A-1357-ACEF-0961ADD1512A}"/>
              </a:ext>
            </a:extLst>
          </p:cNvPr>
          <p:cNvSpPr/>
          <p:nvPr/>
        </p:nvSpPr>
        <p:spPr>
          <a:xfrm>
            <a:off x="9948943" y="1682291"/>
            <a:ext cx="128501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bdĺžnik: zaoblené rohy 32">
            <a:extLst>
              <a:ext uri="{FF2B5EF4-FFF2-40B4-BE49-F238E27FC236}">
                <a16:creationId xmlns:a16="http://schemas.microsoft.com/office/drawing/2014/main" id="{096744CB-1EA1-518F-2056-2DC3F2E8F30A}"/>
              </a:ext>
            </a:extLst>
          </p:cNvPr>
          <p:cNvSpPr/>
          <p:nvPr/>
        </p:nvSpPr>
        <p:spPr>
          <a:xfrm>
            <a:off x="7996852" y="1864705"/>
            <a:ext cx="191906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Duisburg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Praha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68" name="Obdĺžnik: zaoblené rohy 67">
            <a:extLst>
              <a:ext uri="{FF2B5EF4-FFF2-40B4-BE49-F238E27FC236}">
                <a16:creationId xmlns:a16="http://schemas.microsoft.com/office/drawing/2014/main" id="{6E0AF851-A589-8320-258B-81EEAB7C5D8D}"/>
              </a:ext>
            </a:extLst>
          </p:cNvPr>
          <p:cNvSpPr/>
          <p:nvPr/>
        </p:nvSpPr>
        <p:spPr>
          <a:xfrm>
            <a:off x="9955736" y="1863699"/>
            <a:ext cx="127822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bdĺžnik: zaoblené rohy 34">
            <a:extLst>
              <a:ext uri="{FF2B5EF4-FFF2-40B4-BE49-F238E27FC236}">
                <a16:creationId xmlns:a16="http://schemas.microsoft.com/office/drawing/2014/main" id="{33A4C509-C06A-35B4-1248-305E538820E3}"/>
              </a:ext>
            </a:extLst>
          </p:cNvPr>
          <p:cNvSpPr/>
          <p:nvPr/>
        </p:nvSpPr>
        <p:spPr>
          <a:xfrm>
            <a:off x="7996850" y="2046551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36" name="Obdĺžnik: zaoblené rohy 35">
            <a:extLst>
              <a:ext uri="{FF2B5EF4-FFF2-40B4-BE49-F238E27FC236}">
                <a16:creationId xmlns:a16="http://schemas.microsoft.com/office/drawing/2014/main" id="{6AAB7C38-E8CA-D83D-BF05-07406D1E36AE}"/>
              </a:ext>
            </a:extLst>
          </p:cNvPr>
          <p:cNvSpPr/>
          <p:nvPr/>
        </p:nvSpPr>
        <p:spPr>
          <a:xfrm>
            <a:off x="7996850" y="2225211"/>
            <a:ext cx="1925656" cy="150601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37" name="Obdĺžnik: zaoblené rohy 36">
            <a:extLst>
              <a:ext uri="{FF2B5EF4-FFF2-40B4-BE49-F238E27FC236}">
                <a16:creationId xmlns:a16="http://schemas.microsoft.com/office/drawing/2014/main" id="{8095F187-52F2-D6D0-3B53-B5CC077BBE27}"/>
              </a:ext>
            </a:extLst>
          </p:cNvPr>
          <p:cNvSpPr/>
          <p:nvPr/>
        </p:nvSpPr>
        <p:spPr>
          <a:xfrm>
            <a:off x="7996850" y="2409236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Plzeň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69" name="Obdĺžnik: zaoblené rohy 68">
            <a:extLst>
              <a:ext uri="{FF2B5EF4-FFF2-40B4-BE49-F238E27FC236}">
                <a16:creationId xmlns:a16="http://schemas.microsoft.com/office/drawing/2014/main" id="{99764FBD-1589-F35C-4BB6-92758F663943}"/>
              </a:ext>
            </a:extLst>
          </p:cNvPr>
          <p:cNvSpPr/>
          <p:nvPr/>
        </p:nvSpPr>
        <p:spPr>
          <a:xfrm>
            <a:off x="9955734" y="2046551"/>
            <a:ext cx="1281068" cy="152944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70" name="Obdĺžnik: zaoblené rohy 69">
            <a:extLst>
              <a:ext uri="{FF2B5EF4-FFF2-40B4-BE49-F238E27FC236}">
                <a16:creationId xmlns:a16="http://schemas.microsoft.com/office/drawing/2014/main" id="{1DB3DA96-FD54-0CBC-0496-9EFB36624CBF}"/>
              </a:ext>
            </a:extLst>
          </p:cNvPr>
          <p:cNvSpPr/>
          <p:nvPr/>
        </p:nvSpPr>
        <p:spPr>
          <a:xfrm>
            <a:off x="9955734" y="2225212"/>
            <a:ext cx="1281068" cy="157332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71" name="Obdĺžnik: zaoblené rohy 70">
            <a:extLst>
              <a:ext uri="{FF2B5EF4-FFF2-40B4-BE49-F238E27FC236}">
                <a16:creationId xmlns:a16="http://schemas.microsoft.com/office/drawing/2014/main" id="{BEFBD1A0-71CD-C2B5-84DD-159EFA57759E}"/>
              </a:ext>
            </a:extLst>
          </p:cNvPr>
          <p:cNvSpPr/>
          <p:nvPr/>
        </p:nvSpPr>
        <p:spPr>
          <a:xfrm>
            <a:off x="9955734" y="2408230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035E157A-2BBA-165E-6C59-ED928C195029}"/>
              </a:ext>
            </a:extLst>
          </p:cNvPr>
          <p:cNvSpPr/>
          <p:nvPr/>
        </p:nvSpPr>
        <p:spPr>
          <a:xfrm>
            <a:off x="7996850" y="2592284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D467DC80-DD02-4DB5-A1B5-FB4A961170FB}"/>
              </a:ext>
            </a:extLst>
          </p:cNvPr>
          <p:cNvSpPr/>
          <p:nvPr/>
        </p:nvSpPr>
        <p:spPr>
          <a:xfrm>
            <a:off x="9955734" y="2591278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8" name="Obdĺžnik: zaoblené rohy 37">
            <a:extLst>
              <a:ext uri="{FF2B5EF4-FFF2-40B4-BE49-F238E27FC236}">
                <a16:creationId xmlns:a16="http://schemas.microsoft.com/office/drawing/2014/main" id="{8E89C2CD-DD6C-BE76-A806-35D95F1BEEAA}"/>
              </a:ext>
            </a:extLst>
          </p:cNvPr>
          <p:cNvSpPr/>
          <p:nvPr/>
        </p:nvSpPr>
        <p:spPr>
          <a:xfrm>
            <a:off x="7996850" y="2771957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Salzburg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39" name="Obdĺžnik: zaoblené rohy 38">
            <a:extLst>
              <a:ext uri="{FF2B5EF4-FFF2-40B4-BE49-F238E27FC236}">
                <a16:creationId xmlns:a16="http://schemas.microsoft.com/office/drawing/2014/main" id="{08B50CE4-8CE6-B9EA-B4F8-6B3B35003F1D}"/>
              </a:ext>
            </a:extLst>
          </p:cNvPr>
          <p:cNvSpPr/>
          <p:nvPr/>
        </p:nvSpPr>
        <p:spPr>
          <a:xfrm>
            <a:off x="7996850" y="2951624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Leipzig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40" name="Obdĺžnik: zaoblené rohy 39">
            <a:extLst>
              <a:ext uri="{FF2B5EF4-FFF2-40B4-BE49-F238E27FC236}">
                <a16:creationId xmlns:a16="http://schemas.microsoft.com/office/drawing/2014/main" id="{95925AB1-61C1-C10A-378F-8FC762BC3AB7}"/>
              </a:ext>
            </a:extLst>
          </p:cNvPr>
          <p:cNvSpPr/>
          <p:nvPr/>
        </p:nvSpPr>
        <p:spPr>
          <a:xfrm>
            <a:off x="7996850" y="3131291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Wilhelmshaven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41" name="Obdĺžnik: zaoblené rohy 40">
            <a:extLst>
              <a:ext uri="{FF2B5EF4-FFF2-40B4-BE49-F238E27FC236}">
                <a16:creationId xmlns:a16="http://schemas.microsoft.com/office/drawing/2014/main" id="{9B9C4172-CA07-2C64-5B72-4D530D91D191}"/>
              </a:ext>
            </a:extLst>
          </p:cNvPr>
          <p:cNvSpPr/>
          <p:nvPr/>
        </p:nvSpPr>
        <p:spPr>
          <a:xfrm>
            <a:off x="7996850" y="3310958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43" name="Obdĺžnik: zaoblené rohy 42">
            <a:extLst>
              <a:ext uri="{FF2B5EF4-FFF2-40B4-BE49-F238E27FC236}">
                <a16:creationId xmlns:a16="http://schemas.microsoft.com/office/drawing/2014/main" id="{1B248283-AE9F-4A3A-EA62-6598AD63C059}"/>
              </a:ext>
            </a:extLst>
          </p:cNvPr>
          <p:cNvSpPr/>
          <p:nvPr/>
        </p:nvSpPr>
        <p:spPr>
          <a:xfrm>
            <a:off x="7996850" y="3484645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Zlin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72" name="Obdĺžnik: zaoblené rohy 71">
            <a:extLst>
              <a:ext uri="{FF2B5EF4-FFF2-40B4-BE49-F238E27FC236}">
                <a16:creationId xmlns:a16="http://schemas.microsoft.com/office/drawing/2014/main" id="{69247877-F8C1-EE0A-6FA8-BF9111222AA7}"/>
              </a:ext>
            </a:extLst>
          </p:cNvPr>
          <p:cNvSpPr/>
          <p:nvPr/>
        </p:nvSpPr>
        <p:spPr>
          <a:xfrm>
            <a:off x="9955734" y="2770951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3" name="Obdĺžnik: zaoblené rohy 72">
            <a:extLst>
              <a:ext uri="{FF2B5EF4-FFF2-40B4-BE49-F238E27FC236}">
                <a16:creationId xmlns:a16="http://schemas.microsoft.com/office/drawing/2014/main" id="{B8733C85-8CCB-97E4-314B-3CF1BE45DEA5}"/>
              </a:ext>
            </a:extLst>
          </p:cNvPr>
          <p:cNvSpPr/>
          <p:nvPr/>
        </p:nvSpPr>
        <p:spPr>
          <a:xfrm>
            <a:off x="9955734" y="2950618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4" name="Obdĺžnik: zaoblené rohy 73">
            <a:extLst>
              <a:ext uri="{FF2B5EF4-FFF2-40B4-BE49-F238E27FC236}">
                <a16:creationId xmlns:a16="http://schemas.microsoft.com/office/drawing/2014/main" id="{1820C41E-744C-2C78-C939-ED193BA9F6F0}"/>
              </a:ext>
            </a:extLst>
          </p:cNvPr>
          <p:cNvSpPr/>
          <p:nvPr/>
        </p:nvSpPr>
        <p:spPr>
          <a:xfrm>
            <a:off x="9955734" y="3130285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bdĺžnik: zaoblené rohy 74">
            <a:extLst>
              <a:ext uri="{FF2B5EF4-FFF2-40B4-BE49-F238E27FC236}">
                <a16:creationId xmlns:a16="http://schemas.microsoft.com/office/drawing/2014/main" id="{707A4198-3B7D-829D-E6FA-E47D3C84947E}"/>
              </a:ext>
            </a:extLst>
          </p:cNvPr>
          <p:cNvSpPr/>
          <p:nvPr/>
        </p:nvSpPr>
        <p:spPr>
          <a:xfrm>
            <a:off x="9955734" y="3309952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77" name="Obdĺžnik: zaoblené rohy 76">
            <a:extLst>
              <a:ext uri="{FF2B5EF4-FFF2-40B4-BE49-F238E27FC236}">
                <a16:creationId xmlns:a16="http://schemas.microsoft.com/office/drawing/2014/main" id="{A4274E6B-65BB-16B0-ADBC-9B0E64FA3BD6}"/>
              </a:ext>
            </a:extLst>
          </p:cNvPr>
          <p:cNvSpPr/>
          <p:nvPr/>
        </p:nvSpPr>
        <p:spPr>
          <a:xfrm>
            <a:off x="9955734" y="3483639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4" name="Obdĺžnik: zaoblené rohy 43">
            <a:extLst>
              <a:ext uri="{FF2B5EF4-FFF2-40B4-BE49-F238E27FC236}">
                <a16:creationId xmlns:a16="http://schemas.microsoft.com/office/drawing/2014/main" id="{B4254F1E-9B71-599E-516A-262F48FBE93E}"/>
              </a:ext>
            </a:extLst>
          </p:cNvPr>
          <p:cNvSpPr/>
          <p:nvPr/>
        </p:nvSpPr>
        <p:spPr>
          <a:xfrm>
            <a:off x="7996850" y="3664312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Ostrava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45" name="Obdĺžnik: zaoblené rohy 44">
            <a:extLst>
              <a:ext uri="{FF2B5EF4-FFF2-40B4-BE49-F238E27FC236}">
                <a16:creationId xmlns:a16="http://schemas.microsoft.com/office/drawing/2014/main" id="{A4A69AE0-F6FD-79F2-3532-D34D4BF573C4}"/>
              </a:ext>
            </a:extLst>
          </p:cNvPr>
          <p:cNvSpPr/>
          <p:nvPr/>
        </p:nvSpPr>
        <p:spPr>
          <a:xfrm>
            <a:off x="7996850" y="3843979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Krems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46" name="Obdĺžnik: zaoblené rohy 45">
            <a:extLst>
              <a:ext uri="{FF2B5EF4-FFF2-40B4-BE49-F238E27FC236}">
                <a16:creationId xmlns:a16="http://schemas.microsoft.com/office/drawing/2014/main" id="{1F75D44B-9077-FABC-CC41-09C20EABAC11}"/>
              </a:ext>
            </a:extLst>
          </p:cNvPr>
          <p:cNvSpPr/>
          <p:nvPr/>
        </p:nvSpPr>
        <p:spPr>
          <a:xfrm>
            <a:off x="7996850" y="4023646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Linz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78" name="Obdĺžnik: zaoblené rohy 77">
            <a:extLst>
              <a:ext uri="{FF2B5EF4-FFF2-40B4-BE49-F238E27FC236}">
                <a16:creationId xmlns:a16="http://schemas.microsoft.com/office/drawing/2014/main" id="{2464C367-175A-EBEE-7A40-484C6A519869}"/>
              </a:ext>
            </a:extLst>
          </p:cNvPr>
          <p:cNvSpPr/>
          <p:nvPr/>
        </p:nvSpPr>
        <p:spPr>
          <a:xfrm>
            <a:off x="9955734" y="3663306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9" name="Obdĺžnik: zaoblené rohy 78">
            <a:extLst>
              <a:ext uri="{FF2B5EF4-FFF2-40B4-BE49-F238E27FC236}">
                <a16:creationId xmlns:a16="http://schemas.microsoft.com/office/drawing/2014/main" id="{329B42DC-B6DA-1761-D70C-3BD1716D28B1}"/>
              </a:ext>
            </a:extLst>
          </p:cNvPr>
          <p:cNvSpPr/>
          <p:nvPr/>
        </p:nvSpPr>
        <p:spPr>
          <a:xfrm>
            <a:off x="9955734" y="3842973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0" name="Obdĺžnik: zaoblené rohy 79">
            <a:extLst>
              <a:ext uri="{FF2B5EF4-FFF2-40B4-BE49-F238E27FC236}">
                <a16:creationId xmlns:a16="http://schemas.microsoft.com/office/drawing/2014/main" id="{990745B9-32B9-2243-EE61-CED80828CEE9}"/>
              </a:ext>
            </a:extLst>
          </p:cNvPr>
          <p:cNvSpPr/>
          <p:nvPr/>
        </p:nvSpPr>
        <p:spPr>
          <a:xfrm>
            <a:off x="9955734" y="4022640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2</a:t>
            </a:r>
          </a:p>
        </p:txBody>
      </p:sp>
      <p:sp>
        <p:nvSpPr>
          <p:cNvPr id="123" name="Obdĺžnik: zaoblené rohy 26">
            <a:extLst>
              <a:ext uri="{FF2B5EF4-FFF2-40B4-BE49-F238E27FC236}">
                <a16:creationId xmlns:a16="http://schemas.microsoft.com/office/drawing/2014/main" id="{2F709449-F78E-2E22-06AB-D3DB7EE7CA32}"/>
              </a:ext>
            </a:extLst>
          </p:cNvPr>
          <p:cNvSpPr/>
          <p:nvPr/>
        </p:nvSpPr>
        <p:spPr>
          <a:xfrm>
            <a:off x="7996851" y="4209221"/>
            <a:ext cx="192279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Salzburg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24" name="Obdĺžnik: zaoblené rohy 27">
            <a:extLst>
              <a:ext uri="{FF2B5EF4-FFF2-40B4-BE49-F238E27FC236}">
                <a16:creationId xmlns:a16="http://schemas.microsoft.com/office/drawing/2014/main" id="{FFFEA45D-DA85-13C4-9513-F4377E9BB1CC}"/>
              </a:ext>
            </a:extLst>
          </p:cNvPr>
          <p:cNvSpPr/>
          <p:nvPr/>
        </p:nvSpPr>
        <p:spPr>
          <a:xfrm>
            <a:off x="7996851" y="4389355"/>
            <a:ext cx="192279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25" name="Obdĺžnik: zaoblené rohy 29">
            <a:extLst>
              <a:ext uri="{FF2B5EF4-FFF2-40B4-BE49-F238E27FC236}">
                <a16:creationId xmlns:a16="http://schemas.microsoft.com/office/drawing/2014/main" id="{FF55F8D7-B226-0357-595A-9A796A3F803B}"/>
              </a:ext>
            </a:extLst>
          </p:cNvPr>
          <p:cNvSpPr/>
          <p:nvPr/>
        </p:nvSpPr>
        <p:spPr>
          <a:xfrm>
            <a:off x="7996851" y="4569489"/>
            <a:ext cx="192279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Malaszewice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27" name="Obdĺžnik: zaoblené rohy 62">
            <a:extLst>
              <a:ext uri="{FF2B5EF4-FFF2-40B4-BE49-F238E27FC236}">
                <a16:creationId xmlns:a16="http://schemas.microsoft.com/office/drawing/2014/main" id="{B3325333-9A0E-D567-EB35-606089E7E676}"/>
              </a:ext>
            </a:extLst>
          </p:cNvPr>
          <p:cNvSpPr/>
          <p:nvPr/>
        </p:nvSpPr>
        <p:spPr>
          <a:xfrm>
            <a:off x="9955734" y="4208214"/>
            <a:ext cx="128107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8" name="Obdĺžnik: zaoblené rohy 63">
            <a:extLst>
              <a:ext uri="{FF2B5EF4-FFF2-40B4-BE49-F238E27FC236}">
                <a16:creationId xmlns:a16="http://schemas.microsoft.com/office/drawing/2014/main" id="{015BC1D6-9C1F-02BD-A623-AC6E78AFE999}"/>
              </a:ext>
            </a:extLst>
          </p:cNvPr>
          <p:cNvSpPr/>
          <p:nvPr/>
        </p:nvSpPr>
        <p:spPr>
          <a:xfrm>
            <a:off x="9955734" y="4388348"/>
            <a:ext cx="128107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9" name="Obdĺžnik: zaoblené rohy 64">
            <a:extLst>
              <a:ext uri="{FF2B5EF4-FFF2-40B4-BE49-F238E27FC236}">
                <a16:creationId xmlns:a16="http://schemas.microsoft.com/office/drawing/2014/main" id="{829920A5-D5A6-80D9-5161-6A348E80743C}"/>
              </a:ext>
            </a:extLst>
          </p:cNvPr>
          <p:cNvSpPr/>
          <p:nvPr/>
        </p:nvSpPr>
        <p:spPr>
          <a:xfrm>
            <a:off x="9955734" y="4568482"/>
            <a:ext cx="1281070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4</a:t>
            </a:r>
          </a:p>
        </p:txBody>
      </p:sp>
      <p:sp>
        <p:nvSpPr>
          <p:cNvPr id="130" name="Obdĺžnik: zaoblené rohy 46">
            <a:extLst>
              <a:ext uri="{FF2B5EF4-FFF2-40B4-BE49-F238E27FC236}">
                <a16:creationId xmlns:a16="http://schemas.microsoft.com/office/drawing/2014/main" id="{05076DD1-954B-5A4D-9939-B135F914D775}"/>
              </a:ext>
            </a:extLst>
          </p:cNvPr>
          <p:cNvSpPr/>
          <p:nvPr/>
        </p:nvSpPr>
        <p:spPr>
          <a:xfrm>
            <a:off x="7990060" y="4753081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Kosice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31" name="Obdĺžnik: zaoblené rohy 80">
            <a:extLst>
              <a:ext uri="{FF2B5EF4-FFF2-40B4-BE49-F238E27FC236}">
                <a16:creationId xmlns:a16="http://schemas.microsoft.com/office/drawing/2014/main" id="{37C20A5F-10B7-A9BD-86EB-A5398F0C3588}"/>
              </a:ext>
            </a:extLst>
          </p:cNvPr>
          <p:cNvSpPr/>
          <p:nvPr/>
        </p:nvSpPr>
        <p:spPr>
          <a:xfrm>
            <a:off x="9948944" y="4752075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7" name="Obdĺžnik: zaoblené rohy 46">
            <a:extLst>
              <a:ext uri="{FF2B5EF4-FFF2-40B4-BE49-F238E27FC236}">
                <a16:creationId xmlns:a16="http://schemas.microsoft.com/office/drawing/2014/main" id="{19C306E2-3B07-FA1C-B4CB-11F4650B8D30}"/>
              </a:ext>
            </a:extLst>
          </p:cNvPr>
          <p:cNvSpPr/>
          <p:nvPr/>
        </p:nvSpPr>
        <p:spPr>
          <a:xfrm>
            <a:off x="7996850" y="4929227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Ostrava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Dabrowa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Gornicza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81" name="Obdĺžnik: zaoblené rohy 80">
            <a:extLst>
              <a:ext uri="{FF2B5EF4-FFF2-40B4-BE49-F238E27FC236}">
                <a16:creationId xmlns:a16="http://schemas.microsoft.com/office/drawing/2014/main" id="{6A3B0835-B37B-7453-AFD5-5BB502CC09DF}"/>
              </a:ext>
            </a:extLst>
          </p:cNvPr>
          <p:cNvSpPr/>
          <p:nvPr/>
        </p:nvSpPr>
        <p:spPr>
          <a:xfrm>
            <a:off x="9955734" y="4928221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05" name="Obdĺžnik: zaoblené rohy 104">
            <a:extLst>
              <a:ext uri="{FF2B5EF4-FFF2-40B4-BE49-F238E27FC236}">
                <a16:creationId xmlns:a16="http://schemas.microsoft.com/office/drawing/2014/main" id="{5D4C6BE0-C4DB-16FF-1E77-3CE87A72D1F4}"/>
              </a:ext>
            </a:extLst>
          </p:cNvPr>
          <p:cNvSpPr/>
          <p:nvPr/>
        </p:nvSpPr>
        <p:spPr>
          <a:xfrm>
            <a:off x="7994010" y="5108894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Zilina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06" name="Obdĺžnik: zaoblené rohy 105">
            <a:extLst>
              <a:ext uri="{FF2B5EF4-FFF2-40B4-BE49-F238E27FC236}">
                <a16:creationId xmlns:a16="http://schemas.microsoft.com/office/drawing/2014/main" id="{AD88A086-A93C-F0DF-0FBF-0E31F79BF338}"/>
              </a:ext>
            </a:extLst>
          </p:cNvPr>
          <p:cNvSpPr/>
          <p:nvPr/>
        </p:nvSpPr>
        <p:spPr>
          <a:xfrm>
            <a:off x="9952894" y="5107888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8" name="Obdĺžnik: zaoblené rohy 47">
            <a:extLst>
              <a:ext uri="{FF2B5EF4-FFF2-40B4-BE49-F238E27FC236}">
                <a16:creationId xmlns:a16="http://schemas.microsoft.com/office/drawing/2014/main" id="{7160C384-B272-E585-2BFB-FC6926F42149}"/>
              </a:ext>
            </a:extLst>
          </p:cNvPr>
          <p:cNvSpPr/>
          <p:nvPr/>
        </p:nvSpPr>
        <p:spPr>
          <a:xfrm>
            <a:off x="7996850" y="5288561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49" name="Obdĺžnik: zaoblené rohy 48">
            <a:extLst>
              <a:ext uri="{FF2B5EF4-FFF2-40B4-BE49-F238E27FC236}">
                <a16:creationId xmlns:a16="http://schemas.microsoft.com/office/drawing/2014/main" id="{2CCDCFB8-9726-C6DC-3C4C-B2621A4A9795}"/>
              </a:ext>
            </a:extLst>
          </p:cNvPr>
          <p:cNvSpPr/>
          <p:nvPr/>
        </p:nvSpPr>
        <p:spPr>
          <a:xfrm>
            <a:off x="7996850" y="5468228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Krems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82" name="Obdĺžnik: zaoblené rohy 81">
            <a:extLst>
              <a:ext uri="{FF2B5EF4-FFF2-40B4-BE49-F238E27FC236}">
                <a16:creationId xmlns:a16="http://schemas.microsoft.com/office/drawing/2014/main" id="{F5DACABE-E98B-BC58-E6F2-244365554229}"/>
              </a:ext>
            </a:extLst>
          </p:cNvPr>
          <p:cNvSpPr/>
          <p:nvPr/>
        </p:nvSpPr>
        <p:spPr>
          <a:xfrm>
            <a:off x="9955734" y="5287555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83" name="Obdĺžnik: zaoblené rohy 82">
            <a:extLst>
              <a:ext uri="{FF2B5EF4-FFF2-40B4-BE49-F238E27FC236}">
                <a16:creationId xmlns:a16="http://schemas.microsoft.com/office/drawing/2014/main" id="{98FA5814-CF56-2550-8880-0C93DAEA780A}"/>
              </a:ext>
            </a:extLst>
          </p:cNvPr>
          <p:cNvSpPr/>
          <p:nvPr/>
        </p:nvSpPr>
        <p:spPr>
          <a:xfrm>
            <a:off x="9955734" y="5467222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Obdĺžnik: zaoblené rohy 100">
            <a:extLst>
              <a:ext uri="{FF2B5EF4-FFF2-40B4-BE49-F238E27FC236}">
                <a16:creationId xmlns:a16="http://schemas.microsoft.com/office/drawing/2014/main" id="{9962AB70-9415-351A-8492-456D68EE5914}"/>
              </a:ext>
            </a:extLst>
          </p:cNvPr>
          <p:cNvSpPr/>
          <p:nvPr/>
        </p:nvSpPr>
        <p:spPr>
          <a:xfrm>
            <a:off x="7994010" y="5647895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Dunajska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Halkali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02" name="Obdĺžnik: zaoblené rohy 101">
            <a:extLst>
              <a:ext uri="{FF2B5EF4-FFF2-40B4-BE49-F238E27FC236}">
                <a16:creationId xmlns:a16="http://schemas.microsoft.com/office/drawing/2014/main" id="{5FC11DBD-8924-9078-98C3-0CA79AB6E93D}"/>
              </a:ext>
            </a:extLst>
          </p:cNvPr>
          <p:cNvSpPr/>
          <p:nvPr/>
        </p:nvSpPr>
        <p:spPr>
          <a:xfrm>
            <a:off x="9952894" y="5646889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3</a:t>
            </a:r>
          </a:p>
        </p:txBody>
      </p:sp>
      <p:sp>
        <p:nvSpPr>
          <p:cNvPr id="93" name="Obdĺžnik: zaoblené rohy 92">
            <a:extLst>
              <a:ext uri="{FF2B5EF4-FFF2-40B4-BE49-F238E27FC236}">
                <a16:creationId xmlns:a16="http://schemas.microsoft.com/office/drawing/2014/main" id="{47F76FF2-57F0-1711-FD94-3D233DE14E32}"/>
              </a:ext>
            </a:extLst>
          </p:cNvPr>
          <p:cNvSpPr/>
          <p:nvPr/>
        </p:nvSpPr>
        <p:spPr>
          <a:xfrm>
            <a:off x="7994010" y="5827562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Arad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94" name="Obdĺžnik: zaoblené rohy 93">
            <a:extLst>
              <a:ext uri="{FF2B5EF4-FFF2-40B4-BE49-F238E27FC236}">
                <a16:creationId xmlns:a16="http://schemas.microsoft.com/office/drawing/2014/main" id="{C5DA6D76-9A9F-641E-FCA4-96AAE6ACB1D1}"/>
              </a:ext>
            </a:extLst>
          </p:cNvPr>
          <p:cNvSpPr/>
          <p:nvPr/>
        </p:nvSpPr>
        <p:spPr>
          <a:xfrm>
            <a:off x="9952894" y="5826556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3</a:t>
            </a:r>
          </a:p>
        </p:txBody>
      </p:sp>
      <p:sp>
        <p:nvSpPr>
          <p:cNvPr id="95" name="Obdĺžnik: zaoblené rohy 94">
            <a:extLst>
              <a:ext uri="{FF2B5EF4-FFF2-40B4-BE49-F238E27FC236}">
                <a16:creationId xmlns:a16="http://schemas.microsoft.com/office/drawing/2014/main" id="{5C70E4FA-F353-D8D7-D1F4-327511F278B6}"/>
              </a:ext>
            </a:extLst>
          </p:cNvPr>
          <p:cNvSpPr/>
          <p:nvPr/>
        </p:nvSpPr>
        <p:spPr>
          <a:xfrm>
            <a:off x="7994010" y="6007229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Belgrade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Indjija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96" name="Obdĺžnik: zaoblené rohy 95">
            <a:extLst>
              <a:ext uri="{FF2B5EF4-FFF2-40B4-BE49-F238E27FC236}">
                <a16:creationId xmlns:a16="http://schemas.microsoft.com/office/drawing/2014/main" id="{12E826D7-A43F-F38B-1676-2C5F786E6136}"/>
              </a:ext>
            </a:extLst>
          </p:cNvPr>
          <p:cNvSpPr/>
          <p:nvPr/>
        </p:nvSpPr>
        <p:spPr>
          <a:xfrm>
            <a:off x="9952894" y="6006223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1</a:t>
            </a:r>
          </a:p>
        </p:txBody>
      </p:sp>
      <p:sp>
        <p:nvSpPr>
          <p:cNvPr id="97" name="Obdĺžnik: zaoblené rohy 96">
            <a:extLst>
              <a:ext uri="{FF2B5EF4-FFF2-40B4-BE49-F238E27FC236}">
                <a16:creationId xmlns:a16="http://schemas.microsoft.com/office/drawing/2014/main" id="{659AC84F-9909-DCB8-FF3B-401C3D2D2A13}"/>
              </a:ext>
            </a:extLst>
          </p:cNvPr>
          <p:cNvSpPr/>
          <p:nvPr/>
        </p:nvSpPr>
        <p:spPr>
          <a:xfrm>
            <a:off x="7996852" y="6186902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98" name="Obdĺžnik: zaoblené rohy 97">
            <a:extLst>
              <a:ext uri="{FF2B5EF4-FFF2-40B4-BE49-F238E27FC236}">
                <a16:creationId xmlns:a16="http://schemas.microsoft.com/office/drawing/2014/main" id="{8B72ACC8-C390-C203-BA23-0B46D8E7FBC5}"/>
              </a:ext>
            </a:extLst>
          </p:cNvPr>
          <p:cNvSpPr/>
          <p:nvPr/>
        </p:nvSpPr>
        <p:spPr>
          <a:xfrm>
            <a:off x="9955736" y="6185896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3</a:t>
            </a:r>
          </a:p>
        </p:txBody>
      </p:sp>
      <p:sp>
        <p:nvSpPr>
          <p:cNvPr id="7" name="Obdĺžnik: zaoblené rohy 96">
            <a:extLst>
              <a:ext uri="{FF2B5EF4-FFF2-40B4-BE49-F238E27FC236}">
                <a16:creationId xmlns:a16="http://schemas.microsoft.com/office/drawing/2014/main" id="{EF570E19-47CA-4A41-56A3-55170B2D637C}"/>
              </a:ext>
            </a:extLst>
          </p:cNvPr>
          <p:cNvSpPr/>
          <p:nvPr/>
        </p:nvSpPr>
        <p:spPr>
          <a:xfrm>
            <a:off x="7996852" y="6367205"/>
            <a:ext cx="1925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</a:t>
            </a:r>
            <a:r>
              <a:rPr lang="sk-SK" sz="8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Belgrade</a:t>
            </a:r>
            <a:r>
              <a:rPr lang="sk-SK" sz="8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Indjija</a:t>
            </a:r>
            <a:r>
              <a:rPr lang="sk-SK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800" dirty="0">
              <a:solidFill>
                <a:srgbClr val="C00000"/>
              </a:solidFill>
            </a:endParaRPr>
          </a:p>
        </p:txBody>
      </p:sp>
      <p:sp>
        <p:nvSpPr>
          <p:cNvPr id="10" name="Obdĺžnik: zaoblené rohy 97">
            <a:extLst>
              <a:ext uri="{FF2B5EF4-FFF2-40B4-BE49-F238E27FC236}">
                <a16:creationId xmlns:a16="http://schemas.microsoft.com/office/drawing/2014/main" id="{31438E7E-89EA-57AB-C712-FDA108096E00}"/>
              </a:ext>
            </a:extLst>
          </p:cNvPr>
          <p:cNvSpPr/>
          <p:nvPr/>
        </p:nvSpPr>
        <p:spPr>
          <a:xfrm>
            <a:off x="9955736" y="6366199"/>
            <a:ext cx="1281068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3</a:t>
            </a:r>
          </a:p>
        </p:txBody>
      </p:sp>
    </p:spTree>
    <p:extLst>
      <p:ext uri="{BB962C8B-B14F-4D97-AF65-F5344CB8AC3E}">
        <p14:creationId xmlns:p14="http://schemas.microsoft.com/office/powerpoint/2010/main" val="2352751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world with a map of the world&#10;&#10;Description automatically generated">
            <a:extLst>
              <a:ext uri="{FF2B5EF4-FFF2-40B4-BE49-F238E27FC236}">
                <a16:creationId xmlns:a16="http://schemas.microsoft.com/office/drawing/2014/main" id="{C293808B-E4FC-C7F5-12D1-893D01986C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r="4273"/>
          <a:stretch/>
        </p:blipFill>
        <p:spPr>
          <a:xfrm>
            <a:off x="3461128" y="0"/>
            <a:ext cx="7942958" cy="5228293"/>
          </a:xfrm>
          <a:prstGeom prst="rect">
            <a:avLst/>
          </a:prstGeom>
        </p:spPr>
      </p:pic>
      <p:sp>
        <p:nvSpPr>
          <p:cNvPr id="3" name="Obdĺžnik: zaoblené rohy 20">
            <a:extLst>
              <a:ext uri="{FF2B5EF4-FFF2-40B4-BE49-F238E27FC236}">
                <a16:creationId xmlns:a16="http://schemas.microsoft.com/office/drawing/2014/main" id="{165E9432-1517-63C2-002B-C63DEC21D565}"/>
              </a:ext>
            </a:extLst>
          </p:cNvPr>
          <p:cNvSpPr/>
          <p:nvPr/>
        </p:nvSpPr>
        <p:spPr>
          <a:xfrm>
            <a:off x="404188" y="3365834"/>
            <a:ext cx="4774427" cy="3153791"/>
          </a:xfrm>
          <a:prstGeom prst="roundRect">
            <a:avLst>
              <a:gd name="adj" fmla="val 7091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7" name="Obdĺžnik: zaoblené horné rohy 15">
            <a:extLst>
              <a:ext uri="{FF2B5EF4-FFF2-40B4-BE49-F238E27FC236}">
                <a16:creationId xmlns:a16="http://schemas.microsoft.com/office/drawing/2014/main" id="{09B03F21-9666-727D-33FA-692FBB3178FA}"/>
              </a:ext>
            </a:extLst>
          </p:cNvPr>
          <p:cNvSpPr/>
          <p:nvPr/>
        </p:nvSpPr>
        <p:spPr>
          <a:xfrm rot="5400000">
            <a:off x="5704686" y="2954180"/>
            <a:ext cx="3153791" cy="3977099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266700" dist="38100" dir="4080000" algn="t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0" name="Rovná spojnica 12">
            <a:extLst>
              <a:ext uri="{FF2B5EF4-FFF2-40B4-BE49-F238E27FC236}">
                <a16:creationId xmlns:a16="http://schemas.microsoft.com/office/drawing/2014/main" id="{3500C28B-FD56-834C-9F69-F15149A7345D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2">
            <a:extLst>
              <a:ext uri="{FF2B5EF4-FFF2-40B4-BE49-F238E27FC236}">
                <a16:creationId xmlns:a16="http://schemas.microsoft.com/office/drawing/2014/main" id="{3209D964-C94D-B381-1676-33083D1D7A33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Obrázok 14">
            <a:extLst>
              <a:ext uri="{FF2B5EF4-FFF2-40B4-BE49-F238E27FC236}">
                <a16:creationId xmlns:a16="http://schemas.microsoft.com/office/drawing/2014/main" id="{AC74195E-9C54-321E-6232-C5276B06C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3" name="BlokTextu 16">
            <a:extLst>
              <a:ext uri="{FF2B5EF4-FFF2-40B4-BE49-F238E27FC236}">
                <a16:creationId xmlns:a16="http://schemas.microsoft.com/office/drawing/2014/main" id="{388785BF-484C-8211-C90E-E9F23718ACD5}"/>
              </a:ext>
            </a:extLst>
          </p:cNvPr>
          <p:cNvSpPr txBox="1"/>
          <p:nvPr/>
        </p:nvSpPr>
        <p:spPr>
          <a:xfrm>
            <a:off x="556135" y="3651484"/>
            <a:ext cx="4716860" cy="277768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terminal &amp; depots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Czech Republic, Slovakia, Poland, Hungary, Austria &amp; Germany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2 million sqm Depot &amp; Terminal capacities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endParaRPr lang="en-US" sz="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locomotives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40</a:t>
            </a: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 wagons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endParaRPr lang="en-US" sz="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repair shops for locomotives &amp; wagons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endParaRPr lang="en-US" sz="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Offices in the ports of Hamburg, Bremerhaven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Koper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endParaRPr lang="sk-SK" sz="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 also maintains NEUTRALITY on the SILK ROAD connections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endParaRPr lang="sk-SK" sz="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range of benefits to our customers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171450">
              <a:buFont typeface="Arial" panose="020B0604020202020204" pitchFamily="34" charset="0"/>
              <a:buChar char="-"/>
            </a:pP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 clearance directly at the terminal</a:t>
            </a:r>
          </a:p>
          <a:p>
            <a:pPr marL="357188" indent="-171450">
              <a:buFont typeface="Arial" panose="020B0604020202020204" pitchFamily="34" charset="0"/>
              <a:buChar char="-"/>
            </a:pP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Chinese speaking employee</a:t>
            </a:r>
          </a:p>
          <a:p>
            <a:pPr marL="357188" indent="-171450">
              <a:buFont typeface="Arial" panose="020B0604020202020204" pitchFamily="34" charset="0"/>
              <a:buChar char="-"/>
            </a:pP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customer service desk for shipments</a:t>
            </a:r>
          </a:p>
          <a:p>
            <a:pPr marL="357188" indent="-171450">
              <a:buFont typeface="Arial" panose="020B0604020202020204" pitchFamily="34" charset="0"/>
              <a:buChar char="-"/>
            </a:pP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trucking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2D864330-93C6-DDFB-0719-E2BC2AEE7C00}"/>
              </a:ext>
            </a:extLst>
          </p:cNvPr>
          <p:cNvSpPr txBox="1"/>
          <p:nvPr/>
        </p:nvSpPr>
        <p:spPr>
          <a:xfrm>
            <a:off x="640398" y="578939"/>
            <a:ext cx="62216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 CONNECTIONS</a:t>
            </a:r>
            <a:r>
              <a:rPr lang="en-US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sk-SK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New </a:t>
            </a:r>
            <a:r>
              <a:rPr lang="sk-SK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Silk</a:t>
            </a:r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Road</a:t>
            </a:r>
            <a:endParaRPr lang="cs-CZ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 descr="A map of the world with many points&#10;&#10;Description automatically generated with medium confidence">
            <a:extLst>
              <a:ext uri="{FF2B5EF4-FFF2-40B4-BE49-F238E27FC236}">
                <a16:creationId xmlns:a16="http://schemas.microsoft.com/office/drawing/2014/main" id="{B4B0E2BD-D160-5643-AB07-9AE0EF8A3E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r="4140"/>
          <a:stretch/>
        </p:blipFill>
        <p:spPr>
          <a:xfrm>
            <a:off x="5378452" y="3456290"/>
            <a:ext cx="3806258" cy="297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86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ovná spojnica 2">
            <a:extLst>
              <a:ext uri="{FF2B5EF4-FFF2-40B4-BE49-F238E27FC236}">
                <a16:creationId xmlns:a16="http://schemas.microsoft.com/office/drawing/2014/main" id="{FAC478E4-4F58-1E85-5489-D127FCE60397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>
            <a:extLst>
              <a:ext uri="{FF2B5EF4-FFF2-40B4-BE49-F238E27FC236}">
                <a16:creationId xmlns:a16="http://schemas.microsoft.com/office/drawing/2014/main" id="{5C7F1954-FC56-8E68-D0D7-5AFEF3985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683448" y="586410"/>
            <a:ext cx="6890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</a:t>
            </a:r>
          </a:p>
          <a:p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Actual</a:t>
            </a:r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rail</a:t>
            </a:r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&amp; </a:t>
            </a:r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terminal</a:t>
            </a:r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network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EB374347-9205-6AEF-182A-8B79216FADE4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8F6877-7D47-4755-72D2-4E77278DC8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45" r="22545"/>
          <a:stretch/>
        </p:blipFill>
        <p:spPr>
          <a:xfrm>
            <a:off x="0" y="0"/>
            <a:ext cx="5659971" cy="6858000"/>
          </a:xfrm>
          <a:prstGeom prst="rect">
            <a:avLst/>
          </a:prstGeom>
        </p:spPr>
      </p:pic>
      <p:sp>
        <p:nvSpPr>
          <p:cNvPr id="7" name="Rectangle 28">
            <a:extLst>
              <a:ext uri="{FF2B5EF4-FFF2-40B4-BE49-F238E27FC236}">
                <a16:creationId xmlns:a16="http://schemas.microsoft.com/office/drawing/2014/main" id="{C47A63E9-9289-9953-EC28-44892E25DD9C}"/>
              </a:ext>
            </a:extLst>
          </p:cNvPr>
          <p:cNvSpPr/>
          <p:nvPr/>
        </p:nvSpPr>
        <p:spPr>
          <a:xfrm>
            <a:off x="4906120" y="0"/>
            <a:ext cx="81430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2862"/>
              </a:solidFill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81B7C81D-A26D-B8E6-E78B-63CCD7812F2A}"/>
              </a:ext>
            </a:extLst>
          </p:cNvPr>
          <p:cNvSpPr txBox="1"/>
          <p:nvPr/>
        </p:nvSpPr>
        <p:spPr>
          <a:xfrm>
            <a:off x="6019715" y="1134553"/>
            <a:ext cx="5066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WHY TO CHOOSE METRANS NETWORK &amp; SOLUTION</a:t>
            </a:r>
            <a:endParaRPr lang="sk-SK" sz="24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22" name="Obdĺžnik: zaoblené rohy 20">
            <a:extLst>
              <a:ext uri="{FF2B5EF4-FFF2-40B4-BE49-F238E27FC236}">
                <a16:creationId xmlns:a16="http://schemas.microsoft.com/office/drawing/2014/main" id="{D9C32D41-B4AB-6A1E-3FA8-F1C5AA9CD778}"/>
              </a:ext>
            </a:extLst>
          </p:cNvPr>
          <p:cNvSpPr/>
          <p:nvPr/>
        </p:nvSpPr>
        <p:spPr>
          <a:xfrm>
            <a:off x="5826663" y="3819675"/>
            <a:ext cx="4637273" cy="798270"/>
          </a:xfrm>
          <a:prstGeom prst="roundRect">
            <a:avLst>
              <a:gd name="adj" fmla="val 11848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87159F3D-0A91-65CD-242E-11FEABC512EF}"/>
              </a:ext>
            </a:extLst>
          </p:cNvPr>
          <p:cNvSpPr txBox="1"/>
          <p:nvPr/>
        </p:nvSpPr>
        <p:spPr>
          <a:xfrm>
            <a:off x="5936861" y="3957200"/>
            <a:ext cx="4792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with our network of own, high sophisticated container terminals &amp; depots and modern railway hubs in</a:t>
            </a:r>
            <a:endParaRPr lang="en-GB" sz="14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1" name="Obdĺžnik: zaoblené rohy 20">
            <a:extLst>
              <a:ext uri="{FF2B5EF4-FFF2-40B4-BE49-F238E27FC236}">
                <a16:creationId xmlns:a16="http://schemas.microsoft.com/office/drawing/2014/main" id="{627A64D4-8A85-5501-8495-9214CCA1F52B}"/>
              </a:ext>
            </a:extLst>
          </p:cNvPr>
          <p:cNvSpPr/>
          <p:nvPr/>
        </p:nvSpPr>
        <p:spPr>
          <a:xfrm>
            <a:off x="5506223" y="2351349"/>
            <a:ext cx="5474198" cy="618099"/>
          </a:xfrm>
          <a:prstGeom prst="roundRect">
            <a:avLst>
              <a:gd name="adj" fmla="val 1337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Obdĺžnik: zaoblené rohy 23">
            <a:extLst>
              <a:ext uri="{FF2B5EF4-FFF2-40B4-BE49-F238E27FC236}">
                <a16:creationId xmlns:a16="http://schemas.microsoft.com/office/drawing/2014/main" id="{DE8E3B95-5349-4C4A-48B2-BFA72AAEB1B7}"/>
              </a:ext>
            </a:extLst>
          </p:cNvPr>
          <p:cNvSpPr/>
          <p:nvPr/>
        </p:nvSpPr>
        <p:spPr>
          <a:xfrm>
            <a:off x="5354971" y="2242968"/>
            <a:ext cx="475013" cy="468328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E7B18584-3AE8-A0A2-552E-996A44E90E93}"/>
              </a:ext>
            </a:extLst>
          </p:cNvPr>
          <p:cNvSpPr txBox="1"/>
          <p:nvPr/>
        </p:nvSpPr>
        <p:spPr>
          <a:xfrm>
            <a:off x="5936861" y="2483994"/>
            <a:ext cx="4970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 connect The Belt and Road initiative to the Europe via</a:t>
            </a:r>
            <a:endParaRPr lang="en-GB" sz="14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5" name="Obdĺžnik: zaoblené rohy 19">
            <a:extLst>
              <a:ext uri="{FF2B5EF4-FFF2-40B4-BE49-F238E27FC236}">
                <a16:creationId xmlns:a16="http://schemas.microsoft.com/office/drawing/2014/main" id="{EAE21CBA-00A4-C797-A8E8-725B7362111E}"/>
              </a:ext>
            </a:extLst>
          </p:cNvPr>
          <p:cNvSpPr/>
          <p:nvPr/>
        </p:nvSpPr>
        <p:spPr>
          <a:xfrm>
            <a:off x="6019715" y="4755470"/>
            <a:ext cx="3375244" cy="965517"/>
          </a:xfrm>
          <a:prstGeom prst="roundRect">
            <a:avLst>
              <a:gd name="adj" fmla="val 10956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1CE48E5-43E4-5981-D93B-4CC4F3B168D4}"/>
              </a:ext>
            </a:extLst>
          </p:cNvPr>
          <p:cNvSpPr txBox="1"/>
          <p:nvPr/>
        </p:nvSpPr>
        <p:spPr>
          <a:xfrm>
            <a:off x="6080169" y="4868896"/>
            <a:ext cx="31885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Prague (CZ) / </a:t>
            </a:r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(CZ) / </a:t>
            </a:r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Dunajska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Streda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(SK) / Budapest (HU) / Poznan (PL)</a:t>
            </a:r>
          </a:p>
        </p:txBody>
      </p:sp>
      <p:sp>
        <p:nvSpPr>
          <p:cNvPr id="20" name="Obdĺžnik: zaoblené rohy 19">
            <a:extLst>
              <a:ext uri="{FF2B5EF4-FFF2-40B4-BE49-F238E27FC236}">
                <a16:creationId xmlns:a16="http://schemas.microsoft.com/office/drawing/2014/main" id="{03A1B348-088A-0E9F-9548-E9C3986622D0}"/>
              </a:ext>
            </a:extLst>
          </p:cNvPr>
          <p:cNvSpPr/>
          <p:nvPr/>
        </p:nvSpPr>
        <p:spPr>
          <a:xfrm>
            <a:off x="6022708" y="3094700"/>
            <a:ext cx="3375244" cy="468329"/>
          </a:xfrm>
          <a:prstGeom prst="roundRect">
            <a:avLst>
              <a:gd name="adj" fmla="val 17209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625AEA1-5871-7664-564D-DFA1D32AF483}"/>
              </a:ext>
            </a:extLst>
          </p:cNvPr>
          <p:cNvSpPr txBox="1"/>
          <p:nvPr/>
        </p:nvSpPr>
        <p:spPr>
          <a:xfrm>
            <a:off x="6325322" y="3165340"/>
            <a:ext cx="26797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Malaszewice</a:t>
            </a:r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Brest (PL / BY)</a:t>
            </a:r>
          </a:p>
        </p:txBody>
      </p:sp>
      <p:pic>
        <p:nvPicPr>
          <p:cNvPr id="10" name="Obrázok 48">
            <a:extLst>
              <a:ext uri="{FF2B5EF4-FFF2-40B4-BE49-F238E27FC236}">
                <a16:creationId xmlns:a16="http://schemas.microsoft.com/office/drawing/2014/main" id="{3A12F722-22C8-836E-2A5F-C9F9FD1CF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126" y="2217047"/>
            <a:ext cx="501869" cy="50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2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 with different colored dots and lines&#10;&#10;Description automatically generated">
            <a:extLst>
              <a:ext uri="{FF2B5EF4-FFF2-40B4-BE49-F238E27FC236}">
                <a16:creationId xmlns:a16="http://schemas.microsoft.com/office/drawing/2014/main" id="{5DD4E690-72C4-2045-4CC1-4741B8DA6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7" b="1687"/>
          <a:stretch/>
        </p:blipFill>
        <p:spPr>
          <a:xfrm>
            <a:off x="0" y="-1"/>
            <a:ext cx="7106014" cy="6858001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777514B7-A84B-9918-C8D9-4A100A1DBED3}"/>
              </a:ext>
            </a:extLst>
          </p:cNvPr>
          <p:cNvSpPr txBox="1"/>
          <p:nvPr/>
        </p:nvSpPr>
        <p:spPr>
          <a:xfrm>
            <a:off x="563805" y="561392"/>
            <a:ext cx="88644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CONNECTION TO SILK ROAD </a:t>
            </a:r>
          </a:p>
          <a:p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etwork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of METRANS</a:t>
            </a:r>
          </a:p>
        </p:txBody>
      </p:sp>
      <p:cxnSp>
        <p:nvCxnSpPr>
          <p:cNvPr id="18" name="Rovná spojnica 17">
            <a:extLst>
              <a:ext uri="{FF2B5EF4-FFF2-40B4-BE49-F238E27FC236}">
                <a16:creationId xmlns:a16="http://schemas.microsoft.com/office/drawing/2014/main" id="{7F9747E4-E2A1-9F48-CD59-11BD726A19DB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ok 19">
            <a:extLst>
              <a:ext uri="{FF2B5EF4-FFF2-40B4-BE49-F238E27FC236}">
                <a16:creationId xmlns:a16="http://schemas.microsoft.com/office/drawing/2014/main" id="{E0040DB2-F9F2-E0B1-955F-3F4460C22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22" name="Obdĺžnik: zaoblené rohy 21">
            <a:extLst>
              <a:ext uri="{FF2B5EF4-FFF2-40B4-BE49-F238E27FC236}">
                <a16:creationId xmlns:a16="http://schemas.microsoft.com/office/drawing/2014/main" id="{C9EA18EB-39FE-8BBF-523C-DFF74A5C6789}"/>
              </a:ext>
            </a:extLst>
          </p:cNvPr>
          <p:cNvSpPr/>
          <p:nvPr/>
        </p:nvSpPr>
        <p:spPr>
          <a:xfrm>
            <a:off x="6815196" y="1073698"/>
            <a:ext cx="4335741" cy="1869298"/>
          </a:xfrm>
          <a:prstGeom prst="roundRect">
            <a:avLst>
              <a:gd name="adj" fmla="val 9038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00B7A027-35A0-AA22-88A7-F60B31CAA471}"/>
              </a:ext>
            </a:extLst>
          </p:cNvPr>
          <p:cNvSpPr txBox="1"/>
          <p:nvPr/>
        </p:nvSpPr>
        <p:spPr>
          <a:xfrm>
            <a:off x="6970770" y="1258639"/>
            <a:ext cx="4157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sz="1400" b="1" dirty="0">
                <a:solidFill>
                  <a:srgbClr val="122862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XIAN &amp; WUHAN – CESKA TREBOVA (CZ)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3A5EA738-8177-5C11-89E7-04170F879BB2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" name="Spojnica: zakrivená 44">
            <a:extLst>
              <a:ext uri="{FF2B5EF4-FFF2-40B4-BE49-F238E27FC236}">
                <a16:creationId xmlns:a16="http://schemas.microsoft.com/office/drawing/2014/main" id="{4BB3E1CE-8B03-AAFB-3357-6EFCD27F7499}"/>
              </a:ext>
            </a:extLst>
          </p:cNvPr>
          <p:cNvCxnSpPr>
            <a:cxnSpLocks/>
          </p:cNvCxnSpPr>
          <p:nvPr/>
        </p:nvCxnSpPr>
        <p:spPr>
          <a:xfrm rot="10800000">
            <a:off x="6061589" y="5058683"/>
            <a:ext cx="522242" cy="87622"/>
          </a:xfrm>
          <a:prstGeom prst="curvedConnector3">
            <a:avLst/>
          </a:prstGeom>
          <a:ln w="38100">
            <a:solidFill>
              <a:srgbClr val="C2043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2">
            <a:extLst>
              <a:ext uri="{FF2B5EF4-FFF2-40B4-BE49-F238E27FC236}">
                <a16:creationId xmlns:a16="http://schemas.microsoft.com/office/drawing/2014/main" id="{5D4F6DAA-B5C0-0A03-901D-6302EC1EE082}"/>
              </a:ext>
            </a:extLst>
          </p:cNvPr>
          <p:cNvSpPr txBox="1"/>
          <p:nvPr/>
        </p:nvSpPr>
        <p:spPr>
          <a:xfrm>
            <a:off x="6970770" y="1570539"/>
            <a:ext cx="3763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Trains</a:t>
            </a: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cs-CZ" sz="12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Xian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week</a:t>
            </a:r>
            <a:endParaRPr lang="cs-CZ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</a:t>
            </a:r>
            <a:r>
              <a:rPr lang="cs-CZ" sz="12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cs-CZ" sz="12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Wuhan</a:t>
            </a: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cs-CZ" sz="12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lvl="2" indent="-92075">
              <a:buFont typeface="Arial" panose="020B0604020202020204" pitchFamily="34" charset="0"/>
              <a:buChar char="-"/>
            </a:pP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Routing via </a:t>
            </a:r>
            <a:r>
              <a:rPr lang="en-GB" sz="12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Malaszewicze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lvl="2" indent="-92075">
              <a:buFont typeface="Arial" panose="020B0604020202020204" pitchFamily="34" charset="0"/>
              <a:buChar char="-"/>
            </a:pP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 Concept to METRANS Network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2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onnection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Prague,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Dunajska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Streda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Krems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Salzburg, Budapest, Hamburg, Duisburg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dĺžnik: zaoblené rohy 21">
            <a:extLst>
              <a:ext uri="{FF2B5EF4-FFF2-40B4-BE49-F238E27FC236}">
                <a16:creationId xmlns:a16="http://schemas.microsoft.com/office/drawing/2014/main" id="{4676D087-DE11-1ADF-B5B2-34687E934CF2}"/>
              </a:ext>
            </a:extLst>
          </p:cNvPr>
          <p:cNvSpPr/>
          <p:nvPr/>
        </p:nvSpPr>
        <p:spPr>
          <a:xfrm>
            <a:off x="6815192" y="3054626"/>
            <a:ext cx="4335735" cy="1212574"/>
          </a:xfrm>
          <a:prstGeom prst="roundRect">
            <a:avLst>
              <a:gd name="adj" fmla="val 11552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A0CCC8-2287-4516-9A7B-75E71843F72A}"/>
              </a:ext>
            </a:extLst>
          </p:cNvPr>
          <p:cNvSpPr txBox="1"/>
          <p:nvPr/>
        </p:nvSpPr>
        <p:spPr>
          <a:xfrm>
            <a:off x="6970766" y="3165666"/>
            <a:ext cx="376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sz="1400" b="1" dirty="0">
                <a:solidFill>
                  <a:srgbClr val="122862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ZHENGZHOU – HAMBURG (DE)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472F027C-3D17-8C51-12FE-A762D2859A16}"/>
              </a:ext>
            </a:extLst>
          </p:cNvPr>
          <p:cNvSpPr txBox="1"/>
          <p:nvPr/>
        </p:nvSpPr>
        <p:spPr>
          <a:xfrm>
            <a:off x="6970766" y="3477566"/>
            <a:ext cx="376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Trains per week 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lvl="1" indent="-92075"/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connection to Hamburg and via Hamburg to Munich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ĺžnik: zaoblené rohy 21">
            <a:extLst>
              <a:ext uri="{FF2B5EF4-FFF2-40B4-BE49-F238E27FC236}">
                <a16:creationId xmlns:a16="http://schemas.microsoft.com/office/drawing/2014/main" id="{5D5A2337-2EC0-80CC-3933-8F79299BCC3D}"/>
              </a:ext>
            </a:extLst>
          </p:cNvPr>
          <p:cNvSpPr/>
          <p:nvPr/>
        </p:nvSpPr>
        <p:spPr>
          <a:xfrm>
            <a:off x="6815192" y="4382885"/>
            <a:ext cx="4335733" cy="846113"/>
          </a:xfrm>
          <a:prstGeom prst="roundRect">
            <a:avLst>
              <a:gd name="adj" fmla="val 1264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093D9E-394B-24A1-36E7-006CBAA1A3D8}"/>
              </a:ext>
            </a:extLst>
          </p:cNvPr>
          <p:cNvSpPr txBox="1"/>
          <p:nvPr/>
        </p:nvSpPr>
        <p:spPr>
          <a:xfrm>
            <a:off x="6970766" y="4493925"/>
            <a:ext cx="376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sz="1400" b="1" dirty="0">
                <a:solidFill>
                  <a:srgbClr val="122862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ZHENGZHOU – BEOGRAD (RS)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92A434A2-675D-9342-3B46-35926D599DA7}"/>
              </a:ext>
            </a:extLst>
          </p:cNvPr>
          <p:cNvSpPr txBox="1"/>
          <p:nvPr/>
        </p:nvSpPr>
        <p:spPr>
          <a:xfrm>
            <a:off x="6970766" y="4805825"/>
            <a:ext cx="3763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Train per week 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dĺžnik: zaoblené rohy 21">
            <a:extLst>
              <a:ext uri="{FF2B5EF4-FFF2-40B4-BE49-F238E27FC236}">
                <a16:creationId xmlns:a16="http://schemas.microsoft.com/office/drawing/2014/main" id="{17B82C02-88B8-E453-83A6-27D7372F98DB}"/>
              </a:ext>
            </a:extLst>
          </p:cNvPr>
          <p:cNvSpPr/>
          <p:nvPr/>
        </p:nvSpPr>
        <p:spPr>
          <a:xfrm>
            <a:off x="6831360" y="5334218"/>
            <a:ext cx="4319564" cy="846113"/>
          </a:xfrm>
          <a:prstGeom prst="roundRect">
            <a:avLst>
              <a:gd name="adj" fmla="val 1264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010670-2FC5-520F-5D33-90D1015D113F}"/>
              </a:ext>
            </a:extLst>
          </p:cNvPr>
          <p:cNvSpPr txBox="1"/>
          <p:nvPr/>
        </p:nvSpPr>
        <p:spPr>
          <a:xfrm>
            <a:off x="6986933" y="5445258"/>
            <a:ext cx="376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sz="1400" b="1" dirty="0">
                <a:solidFill>
                  <a:srgbClr val="122862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XIAN – BUDAPEST (HU)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E3647BA3-EA3E-2894-4157-D04486083B75}"/>
              </a:ext>
            </a:extLst>
          </p:cNvPr>
          <p:cNvSpPr txBox="1"/>
          <p:nvPr/>
        </p:nvSpPr>
        <p:spPr>
          <a:xfrm>
            <a:off x="6986933" y="5757158"/>
            <a:ext cx="3763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179388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Train per week 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18486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1339</Words>
  <Application>Microsoft Office PowerPoint</Application>
  <PresentationFormat>Širokouhlá</PresentationFormat>
  <Paragraphs>311</Paragraphs>
  <Slides>12</Slides>
  <Notes>12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Wingdings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GANYOVICS Veronika</dc:creator>
  <cp:lastModifiedBy>HUDECOVA Martina</cp:lastModifiedBy>
  <cp:revision>100</cp:revision>
  <cp:lastPrinted>2021-04-09T10:15:52Z</cp:lastPrinted>
  <dcterms:created xsi:type="dcterms:W3CDTF">2020-02-04T08:34:36Z</dcterms:created>
  <dcterms:modified xsi:type="dcterms:W3CDTF">2024-12-06T09:26:24Z</dcterms:modified>
</cp:coreProperties>
</file>