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620" r:id="rId2"/>
    <p:sldId id="621" r:id="rId3"/>
    <p:sldId id="622" r:id="rId4"/>
    <p:sldId id="623" r:id="rId5"/>
    <p:sldId id="637" r:id="rId6"/>
    <p:sldId id="271" r:id="rId7"/>
    <p:sldId id="630" r:id="rId8"/>
    <p:sldId id="268" r:id="rId9"/>
    <p:sldId id="631" r:id="rId10"/>
    <p:sldId id="272" r:id="rId11"/>
    <p:sldId id="634" r:id="rId12"/>
    <p:sldId id="632" r:id="rId13"/>
    <p:sldId id="628" r:id="rId14"/>
    <p:sldId id="629" r:id="rId15"/>
    <p:sldId id="259" r:id="rId16"/>
    <p:sldId id="260" r:id="rId17"/>
    <p:sldId id="625" r:id="rId18"/>
    <p:sldId id="261" r:id="rId19"/>
    <p:sldId id="262" r:id="rId20"/>
    <p:sldId id="263" r:id="rId21"/>
    <p:sldId id="591" r:id="rId22"/>
    <p:sldId id="635" r:id="rId23"/>
    <p:sldId id="264" r:id="rId24"/>
    <p:sldId id="626" r:id="rId25"/>
    <p:sldId id="277" r:id="rId26"/>
    <p:sldId id="278" r:id="rId27"/>
    <p:sldId id="256" r:id="rId28"/>
    <p:sldId id="638" r:id="rId2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D68CC3-33CB-B83C-57ED-6694E392D1E0}" name="Conny Buyny" initials="CB" userId="S::buyny.conny@metransrail.eu::7d076181-40b0-4b35-aa77-f739b8e012d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0739"/>
    <a:srgbClr val="122862"/>
    <a:srgbClr val="7F7F7F"/>
    <a:srgbClr val="D4D8E3"/>
    <a:srgbClr val="6DCFF6"/>
    <a:srgbClr val="EDEDED"/>
    <a:srgbClr val="E87860"/>
    <a:srgbClr val="5DB8B2"/>
    <a:srgbClr val="C8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6721" autoAdjust="0"/>
  </p:normalViewPr>
  <p:slideViewPr>
    <p:cSldViewPr snapToGrid="0" snapToObjects="1">
      <p:cViewPr varScale="1">
        <p:scale>
          <a:sx n="119" d="100"/>
          <a:sy n="119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9B8FC-02CD-084A-9EDC-EAD25E95B636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6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6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7850B-287B-E042-9459-DC2FC33B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8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2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44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59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01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99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6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56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23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36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17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85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67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36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230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85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500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96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80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05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73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88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28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21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10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1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9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9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6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6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7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2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58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0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8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hhla.de/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trans.eu/solutions/metrans-additional-solutions/hhla-pure/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metrans.eu/" TargetMode="External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metrans.eu/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hyperlink" Target="https://metrans.eu/" TargetMode="External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2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hyperlink" Target="https://metrans.eu/" TargetMode="External"/><Relationship Id="rId4" Type="http://schemas.openxmlformats.org/officeDocument/2006/relationships/image" Target="../media/image5.jpg"/><Relationship Id="rId9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4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hyperlink" Target="https://metrans.eu/" TargetMode="External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5.jp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1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.jpg"/><Relationship Id="rId10" Type="http://schemas.openxmlformats.org/officeDocument/2006/relationships/image" Target="../media/image54.png"/><Relationship Id="rId4" Type="http://schemas.openxmlformats.org/officeDocument/2006/relationships/image" Target="../media/image52.jpe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metrans.eu/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5.jp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5.jp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5.jp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2.jpeg"/><Relationship Id="rId7" Type="http://schemas.openxmlformats.org/officeDocument/2006/relationships/hyperlink" Target="https://metrans.eu/solutions/metrans-additional-solutions/hhla-pure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3.png"/><Relationship Id="rId7" Type="http://schemas.openxmlformats.org/officeDocument/2006/relationships/hyperlink" Target="https://www.instagram.com/officialmetrans/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hyperlink" Target="https://www.facebook.com/officialMETRANS" TargetMode="External"/><Relationship Id="rId10" Type="http://schemas.openxmlformats.org/officeDocument/2006/relationships/image" Target="../media/image86.png"/><Relationship Id="rId4" Type="http://schemas.openxmlformats.org/officeDocument/2006/relationships/image" Target="../media/image5.jpg"/><Relationship Id="rId9" Type="http://schemas.openxmlformats.org/officeDocument/2006/relationships/hyperlink" Target="https://www.linkedin.com/company/18730583/admin/feed/posts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hyperlink" Target="https://metrans.eu/" TargetMode="Externa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8060AA1E-195E-498D-482C-E7B033E96E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99" b="3280"/>
          <a:stretch/>
        </p:blipFill>
        <p:spPr>
          <a:xfrm>
            <a:off x="285750" y="493776"/>
            <a:ext cx="11620500" cy="6109987"/>
          </a:xfrm>
          <a:prstGeom prst="round2DiagRect">
            <a:avLst>
              <a:gd name="adj1" fmla="val 23228"/>
              <a:gd name="adj2" fmla="val 0"/>
            </a:avLst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C6A99D7F-5152-5CBE-DD99-CD61B0CF4533}"/>
              </a:ext>
            </a:extLst>
          </p:cNvPr>
          <p:cNvGrpSpPr/>
          <p:nvPr/>
        </p:nvGrpSpPr>
        <p:grpSpPr>
          <a:xfrm>
            <a:off x="285750" y="264804"/>
            <a:ext cx="11620500" cy="1675398"/>
            <a:chOff x="285750" y="264804"/>
            <a:chExt cx="11620500" cy="1675398"/>
          </a:xfrm>
        </p:grpSpPr>
        <p:sp>
          <p:nvSpPr>
            <p:cNvPr id="33" name="Obdĺžnik: zaoblené protiľahlé rohy 32">
              <a:extLst>
                <a:ext uri="{FF2B5EF4-FFF2-40B4-BE49-F238E27FC236}">
                  <a16:creationId xmlns:a16="http://schemas.microsoft.com/office/drawing/2014/main" id="{18FEF761-F8F1-DFDE-650E-FE9220E03CEB}"/>
                </a:ext>
              </a:extLst>
            </p:cNvPr>
            <p:cNvSpPr/>
            <p:nvPr/>
          </p:nvSpPr>
          <p:spPr>
            <a:xfrm>
              <a:off x="9425940" y="264804"/>
              <a:ext cx="2480310" cy="1675398"/>
            </a:xfrm>
            <a:prstGeom prst="round2DiagRect">
              <a:avLst>
                <a:gd name="adj1" fmla="val 0"/>
                <a:gd name="adj2" fmla="val 0"/>
              </a:avLst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1" name="Obdĺžnik: zaoblené protiľahlé rohy 20">
              <a:extLst>
                <a:ext uri="{FF2B5EF4-FFF2-40B4-BE49-F238E27FC236}">
                  <a16:creationId xmlns:a16="http://schemas.microsoft.com/office/drawing/2014/main" id="{E9EAE878-7B59-B0EB-4280-D6DD7521C51E}"/>
                </a:ext>
              </a:extLst>
            </p:cNvPr>
            <p:cNvSpPr/>
            <p:nvPr/>
          </p:nvSpPr>
          <p:spPr>
            <a:xfrm>
              <a:off x="285750" y="264804"/>
              <a:ext cx="11620500" cy="1675398"/>
            </a:xfrm>
            <a:prstGeom prst="round2DiagRect">
              <a:avLst>
                <a:gd name="adj1" fmla="val 37134"/>
                <a:gd name="adj2" fmla="val 0"/>
              </a:avLst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</p:grpSp>
      <p:sp>
        <p:nvSpPr>
          <p:cNvPr id="18" name="TextBox 12">
            <a:extLst>
              <a:ext uri="{FF2B5EF4-FFF2-40B4-BE49-F238E27FC236}">
                <a16:creationId xmlns:a16="http://schemas.microsoft.com/office/drawing/2014/main" id="{E9ED4217-77B2-3AAA-B35D-9443BB9D4D98}"/>
              </a:ext>
            </a:extLst>
          </p:cNvPr>
          <p:cNvSpPr txBox="1"/>
          <p:nvPr/>
        </p:nvSpPr>
        <p:spPr>
          <a:xfrm>
            <a:off x="851179" y="730861"/>
            <a:ext cx="7193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sk-SK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IE</a:t>
            </a:r>
            <a:r>
              <a:rPr lang="de-DE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INTERMODALE</a:t>
            </a:r>
            <a:r>
              <a:rPr lang="sk-SK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LOGISTIK </a:t>
            </a:r>
            <a:r>
              <a:rPr lang="de-DE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VON METRANS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46FD90A8-3E9E-6700-FC84-362E96CC3704}"/>
              </a:ext>
            </a:extLst>
          </p:cNvPr>
          <p:cNvSpPr txBox="1"/>
          <p:nvPr/>
        </p:nvSpPr>
        <p:spPr>
          <a:xfrm>
            <a:off x="867881" y="1186408"/>
            <a:ext cx="6865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DIE NEUTRALE &amp; GOBALE INTERMODALLÖSUNG</a:t>
            </a:r>
            <a:endParaRPr lang="de-DE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7" name="Obrázok 26">
            <a:hlinkClick r:id="rId4"/>
            <a:extLst>
              <a:ext uri="{FF2B5EF4-FFF2-40B4-BE49-F238E27FC236}">
                <a16:creationId xmlns:a16="http://schemas.microsoft.com/office/drawing/2014/main" id="{A96DFBA9-7D90-7208-89BE-B9D3B516C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6989" y="707310"/>
            <a:ext cx="2750892" cy="873299"/>
          </a:xfrm>
          <a:prstGeom prst="rect">
            <a:avLst/>
          </a:prstGeom>
        </p:spPr>
      </p:pic>
      <p:pic>
        <p:nvPicPr>
          <p:cNvPr id="29" name="Obrázok 28">
            <a:hlinkClick r:id="rId6"/>
            <a:extLst>
              <a:ext uri="{FF2B5EF4-FFF2-40B4-BE49-F238E27FC236}">
                <a16:creationId xmlns:a16="http://schemas.microsoft.com/office/drawing/2014/main" id="{56EDF4C1-D470-C6B5-5464-5F631B50CB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604" y="5856784"/>
            <a:ext cx="1343278" cy="432493"/>
          </a:xfrm>
          <a:prstGeom prst="rect">
            <a:avLst/>
          </a:prstGeom>
        </p:spPr>
      </p:pic>
      <p:pic>
        <p:nvPicPr>
          <p:cNvPr id="2" name="Picture 13">
            <a:hlinkClick r:id="rId8"/>
            <a:extLst>
              <a:ext uri="{FF2B5EF4-FFF2-40B4-BE49-F238E27FC236}">
                <a16:creationId xmlns:a16="http://schemas.microsoft.com/office/drawing/2014/main" id="{6A76C795-C240-BC3C-242A-BA87365B4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32" y="5856784"/>
            <a:ext cx="1365707" cy="43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79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70BD87-1D5A-5E47-452E-7D505F55A5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"/>
            <a:ext cx="7106014" cy="6857999"/>
          </a:xfrm>
          <a:prstGeom prst="rect">
            <a:avLst/>
          </a:prstGeom>
        </p:spPr>
      </p:pic>
      <p:sp>
        <p:nvSpPr>
          <p:cNvPr id="9" name="Obdĺžnik: zaoblené rohy 54">
            <a:extLst>
              <a:ext uri="{FF2B5EF4-FFF2-40B4-BE49-F238E27FC236}">
                <a16:creationId xmlns:a16="http://schemas.microsoft.com/office/drawing/2014/main" id="{C9EACF54-79F0-3816-A107-C90F79C97971}"/>
              </a:ext>
            </a:extLst>
          </p:cNvPr>
          <p:cNvSpPr/>
          <p:nvPr/>
        </p:nvSpPr>
        <p:spPr>
          <a:xfrm>
            <a:off x="6838982" y="4980415"/>
            <a:ext cx="3962078" cy="1478915"/>
          </a:xfrm>
          <a:prstGeom prst="roundRect">
            <a:avLst>
              <a:gd name="adj" fmla="val 1425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D29DAD5A-EE3B-485F-BFC5-A29624CE8137}"/>
              </a:ext>
            </a:extLst>
          </p:cNvPr>
          <p:cNvSpPr txBox="1"/>
          <p:nvPr/>
        </p:nvSpPr>
        <p:spPr>
          <a:xfrm>
            <a:off x="7035524" y="5186010"/>
            <a:ext cx="3532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400" b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VERBINDUNGEN ZUR SEIDENSTRASSE ÜBER ISTANBUL</a:t>
            </a:r>
            <a:endParaRPr lang="en-AU" sz="1400" b="1" dirty="0">
              <a:solidFill>
                <a:schemeClr val="bg1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DBBB723-E225-AE0B-4939-2CC279242E16}"/>
              </a:ext>
            </a:extLst>
          </p:cNvPr>
          <p:cNvSpPr txBox="1"/>
          <p:nvPr/>
        </p:nvSpPr>
        <p:spPr>
          <a:xfrm>
            <a:off x="7035524" y="5757329"/>
            <a:ext cx="372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VOLLER ZUGANG zum Netz von METRANS auch auf dieser Strecke.</a:t>
            </a:r>
            <a:endParaRPr lang="en-AU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Grafický objekt 5" descr="Šípka, krivka proti smeru hodinových ručičiek">
            <a:extLst>
              <a:ext uri="{FF2B5EF4-FFF2-40B4-BE49-F238E27FC236}">
                <a16:creationId xmlns:a16="http://schemas.microsoft.com/office/drawing/2014/main" id="{D1740755-43E3-1D78-2A25-3B5EA105A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385241" flipH="1">
            <a:off x="6242677" y="5907220"/>
            <a:ext cx="356019" cy="356019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35000"/>
              </a:prstClr>
            </a:outerShdw>
          </a:effectLst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683448" y="536857"/>
            <a:ext cx="5556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SILK ROAD</a:t>
            </a:r>
            <a:r>
              <a:rPr lang="en-US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Neue Seidenstraße – Anbindung an das METRANS-Netzwerk</a:t>
            </a:r>
            <a:endParaRPr lang="sk-SK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7AC598DD-D279-8F7D-2AD5-99C741E1C6E6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ok 10">
            <a:extLst>
              <a:ext uri="{FF2B5EF4-FFF2-40B4-BE49-F238E27FC236}">
                <a16:creationId xmlns:a16="http://schemas.microsoft.com/office/drawing/2014/main" id="{17A3123B-0354-1608-0DA3-A9DFDA40C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31" name="Obdĺžnik: zaoblené rohy 30">
            <a:extLst>
              <a:ext uri="{FF2B5EF4-FFF2-40B4-BE49-F238E27FC236}">
                <a16:creationId xmlns:a16="http://schemas.microsoft.com/office/drawing/2014/main" id="{4F0FCED3-C967-56FD-7CB4-8F2EBD5B2873}"/>
              </a:ext>
            </a:extLst>
          </p:cNvPr>
          <p:cNvSpPr/>
          <p:nvPr/>
        </p:nvSpPr>
        <p:spPr>
          <a:xfrm>
            <a:off x="6842193" y="415559"/>
            <a:ext cx="3958867" cy="4143007"/>
          </a:xfrm>
          <a:prstGeom prst="roundRect">
            <a:avLst>
              <a:gd name="adj" fmla="val 9973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6" name="Obrázok 35">
            <a:extLst>
              <a:ext uri="{FF2B5EF4-FFF2-40B4-BE49-F238E27FC236}">
                <a16:creationId xmlns:a16="http://schemas.microsoft.com/office/drawing/2014/main" id="{4883E3E8-8424-2C5F-A4CF-6F2379A5E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29" b="16729"/>
          <a:stretch/>
        </p:blipFill>
        <p:spPr>
          <a:xfrm>
            <a:off x="6842195" y="415558"/>
            <a:ext cx="3958863" cy="1756727"/>
          </a:xfrm>
          <a:custGeom>
            <a:avLst/>
            <a:gdLst>
              <a:gd name="connsiteX0" fmla="*/ 341591 w 3381130"/>
              <a:gd name="connsiteY0" fmla="*/ 0 h 1728545"/>
              <a:gd name="connsiteX1" fmla="*/ 3039539 w 3381130"/>
              <a:gd name="connsiteY1" fmla="*/ 0 h 1728545"/>
              <a:gd name="connsiteX2" fmla="*/ 3381130 w 3381130"/>
              <a:gd name="connsiteY2" fmla="*/ 341591 h 1728545"/>
              <a:gd name="connsiteX3" fmla="*/ 3381130 w 3381130"/>
              <a:gd name="connsiteY3" fmla="*/ 1707913 h 1728545"/>
              <a:gd name="connsiteX4" fmla="*/ 3379050 w 3381130"/>
              <a:gd name="connsiteY4" fmla="*/ 1728545 h 1728545"/>
              <a:gd name="connsiteX5" fmla="*/ 2080 w 3381130"/>
              <a:gd name="connsiteY5" fmla="*/ 1728545 h 1728545"/>
              <a:gd name="connsiteX6" fmla="*/ 0 w 3381130"/>
              <a:gd name="connsiteY6" fmla="*/ 1707913 h 1728545"/>
              <a:gd name="connsiteX7" fmla="*/ 0 w 3381130"/>
              <a:gd name="connsiteY7" fmla="*/ 341591 h 1728545"/>
              <a:gd name="connsiteX8" fmla="*/ 341591 w 3381130"/>
              <a:gd name="connsiteY8" fmla="*/ 0 h 1728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1130" h="1728545">
                <a:moveTo>
                  <a:pt x="341591" y="0"/>
                </a:moveTo>
                <a:lnTo>
                  <a:pt x="3039539" y="0"/>
                </a:lnTo>
                <a:cubicBezTo>
                  <a:pt x="3228194" y="0"/>
                  <a:pt x="3381130" y="152936"/>
                  <a:pt x="3381130" y="341591"/>
                </a:cubicBezTo>
                <a:lnTo>
                  <a:pt x="3381130" y="1707913"/>
                </a:lnTo>
                <a:lnTo>
                  <a:pt x="3379050" y="1728545"/>
                </a:lnTo>
                <a:lnTo>
                  <a:pt x="2080" y="1728545"/>
                </a:lnTo>
                <a:lnTo>
                  <a:pt x="0" y="1707913"/>
                </a:lnTo>
                <a:lnTo>
                  <a:pt x="0" y="341591"/>
                </a:lnTo>
                <a:cubicBezTo>
                  <a:pt x="0" y="152936"/>
                  <a:pt x="152936" y="0"/>
                  <a:pt x="341591" y="0"/>
                </a:cubicBezTo>
                <a:close/>
              </a:path>
            </a:pathLst>
          </a:custGeom>
        </p:spPr>
      </p:pic>
      <p:sp>
        <p:nvSpPr>
          <p:cNvPr id="37" name="TextBox 12">
            <a:extLst>
              <a:ext uri="{FF2B5EF4-FFF2-40B4-BE49-F238E27FC236}">
                <a16:creationId xmlns:a16="http://schemas.microsoft.com/office/drawing/2014/main" id="{B3D12E4A-0CF6-4D6F-814D-B87DF1F66178}"/>
              </a:ext>
            </a:extLst>
          </p:cNvPr>
          <p:cNvSpPr txBox="1"/>
          <p:nvPr/>
        </p:nvSpPr>
        <p:spPr>
          <a:xfrm>
            <a:off x="6998608" y="2230531"/>
            <a:ext cx="3636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MALASZEWICZE/BREST NACH:</a:t>
            </a:r>
          </a:p>
        </p:txBody>
      </p:sp>
      <p:sp>
        <p:nvSpPr>
          <p:cNvPr id="44" name="Obdĺžnik: zaoblené rohy 43">
            <a:extLst>
              <a:ext uri="{FF2B5EF4-FFF2-40B4-BE49-F238E27FC236}">
                <a16:creationId xmlns:a16="http://schemas.microsoft.com/office/drawing/2014/main" id="{971253CC-57AA-519F-D108-9AAE103C7DB2}"/>
              </a:ext>
            </a:extLst>
          </p:cNvPr>
          <p:cNvSpPr/>
          <p:nvPr/>
        </p:nvSpPr>
        <p:spPr>
          <a:xfrm>
            <a:off x="7792960" y="4276357"/>
            <a:ext cx="2133732" cy="506029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TextBox 9">
            <a:hlinkClick r:id="rId8"/>
            <a:extLst>
              <a:ext uri="{FF2B5EF4-FFF2-40B4-BE49-F238E27FC236}">
                <a16:creationId xmlns:a16="http://schemas.microsoft.com/office/drawing/2014/main" id="{59141BD1-4A1C-298A-021E-C2740CD75210}"/>
              </a:ext>
            </a:extLst>
          </p:cNvPr>
          <p:cNvSpPr txBox="1"/>
          <p:nvPr/>
        </p:nvSpPr>
        <p:spPr>
          <a:xfrm>
            <a:off x="8292860" y="4358272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www.metrans.eu</a:t>
            </a:r>
            <a:endParaRPr lang="sk-SK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6" name="Obrázok 45">
            <a:hlinkClick r:id="rId8"/>
            <a:extLst>
              <a:ext uri="{FF2B5EF4-FFF2-40B4-BE49-F238E27FC236}">
                <a16:creationId xmlns:a16="http://schemas.microsoft.com/office/drawing/2014/main" id="{D2780A15-EFD5-F8A2-1323-F0CB58F660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8952" y="4359120"/>
            <a:ext cx="323017" cy="323017"/>
          </a:xfrm>
          <a:prstGeom prst="rect">
            <a:avLst/>
          </a:prstGeom>
        </p:spPr>
      </p:pic>
      <p:grpSp>
        <p:nvGrpSpPr>
          <p:cNvPr id="48" name="Skupina 47">
            <a:extLst>
              <a:ext uri="{FF2B5EF4-FFF2-40B4-BE49-F238E27FC236}">
                <a16:creationId xmlns:a16="http://schemas.microsoft.com/office/drawing/2014/main" id="{C213F46E-C6AA-525C-57C3-4DEB825DBE06}"/>
              </a:ext>
            </a:extLst>
          </p:cNvPr>
          <p:cNvGrpSpPr/>
          <p:nvPr/>
        </p:nvGrpSpPr>
        <p:grpSpPr>
          <a:xfrm>
            <a:off x="7115463" y="2587844"/>
            <a:ext cx="3467070" cy="1692771"/>
            <a:chOff x="7322023" y="3352216"/>
            <a:chExt cx="3467070" cy="1692771"/>
          </a:xfrm>
        </p:grpSpPr>
        <p:sp>
          <p:nvSpPr>
            <p:cNvPr id="3" name="TextBox 2"/>
            <p:cNvSpPr txBox="1"/>
            <p:nvPr/>
          </p:nvSpPr>
          <p:spPr>
            <a:xfrm>
              <a:off x="7406922" y="3352216"/>
              <a:ext cx="3382171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de-DE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Warschau </a:t>
              </a:r>
              <a:endParaRPr lang="sk-SK" sz="13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/>
              <a:r>
                <a:rPr lang="de-DE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Posen </a:t>
              </a:r>
              <a:endParaRPr lang="sk-SK" sz="13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/>
              <a:r>
                <a:rPr lang="de-DE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Hamburg </a:t>
              </a:r>
              <a:endParaRPr lang="sk-SK" sz="13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/>
              <a:r>
                <a:rPr lang="de-DE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Duisburg </a:t>
              </a:r>
              <a:endParaRPr lang="sk-SK" sz="13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/>
              <a:r>
                <a:rPr lang="de-DE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München/Nürnberg via Hamburg </a:t>
              </a:r>
              <a:endParaRPr lang="sk-SK" sz="13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just"/>
              <a:r>
                <a:rPr lang="de-DE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Ceska </a:t>
              </a:r>
              <a:r>
                <a:rPr lang="de-DE" sz="1300" dirty="0" err="1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Trebova</a:t>
              </a:r>
              <a:r>
                <a:rPr lang="de-DE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mit täglichen Verbindungen zu allen METRANS Terminals, wie auf der Karte gezeigt</a:t>
              </a:r>
              <a:endParaRPr lang="cs-CZ" sz="13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" name="Obdĺžnik 38">
              <a:extLst>
                <a:ext uri="{FF2B5EF4-FFF2-40B4-BE49-F238E27FC236}">
                  <a16:creationId xmlns:a16="http://schemas.microsoft.com/office/drawing/2014/main" id="{DE7BC475-47B1-1D83-B41C-AC7771518B81}"/>
                </a:ext>
              </a:extLst>
            </p:cNvPr>
            <p:cNvSpPr/>
            <p:nvPr/>
          </p:nvSpPr>
          <p:spPr>
            <a:xfrm>
              <a:off x="7322023" y="3650769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0" name="Obdĺžnik 39">
              <a:extLst>
                <a:ext uri="{FF2B5EF4-FFF2-40B4-BE49-F238E27FC236}">
                  <a16:creationId xmlns:a16="http://schemas.microsoft.com/office/drawing/2014/main" id="{6BA6CCA8-0DD1-EF87-4438-0B4EE2712113}"/>
                </a:ext>
              </a:extLst>
            </p:cNvPr>
            <p:cNvSpPr/>
            <p:nvPr/>
          </p:nvSpPr>
          <p:spPr>
            <a:xfrm>
              <a:off x="7322023" y="3847181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1" name="Obdĺžnik 40">
              <a:extLst>
                <a:ext uri="{FF2B5EF4-FFF2-40B4-BE49-F238E27FC236}">
                  <a16:creationId xmlns:a16="http://schemas.microsoft.com/office/drawing/2014/main" id="{DBC5627C-14E5-B2D6-5388-29FE2592B449}"/>
                </a:ext>
              </a:extLst>
            </p:cNvPr>
            <p:cNvSpPr/>
            <p:nvPr/>
          </p:nvSpPr>
          <p:spPr>
            <a:xfrm>
              <a:off x="7322023" y="4043593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2" name="Obdĺžnik 41">
              <a:extLst>
                <a:ext uri="{FF2B5EF4-FFF2-40B4-BE49-F238E27FC236}">
                  <a16:creationId xmlns:a16="http://schemas.microsoft.com/office/drawing/2014/main" id="{805EAC6F-DF84-53A0-48C8-AB0D4231295A}"/>
                </a:ext>
              </a:extLst>
            </p:cNvPr>
            <p:cNvSpPr/>
            <p:nvPr/>
          </p:nvSpPr>
          <p:spPr>
            <a:xfrm>
              <a:off x="7322023" y="4240005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3" name="Obdĺžnik 42">
              <a:extLst>
                <a:ext uri="{FF2B5EF4-FFF2-40B4-BE49-F238E27FC236}">
                  <a16:creationId xmlns:a16="http://schemas.microsoft.com/office/drawing/2014/main" id="{4FC9C663-0788-4DE8-DC87-152BB2781C98}"/>
                </a:ext>
              </a:extLst>
            </p:cNvPr>
            <p:cNvSpPr/>
            <p:nvPr/>
          </p:nvSpPr>
          <p:spPr>
            <a:xfrm>
              <a:off x="7322023" y="4436418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7" name="Obdĺžnik 46">
              <a:extLst>
                <a:ext uri="{FF2B5EF4-FFF2-40B4-BE49-F238E27FC236}">
                  <a16:creationId xmlns:a16="http://schemas.microsoft.com/office/drawing/2014/main" id="{89C758B3-202D-B574-B79E-F2F161CA2DB6}"/>
                </a:ext>
              </a:extLst>
            </p:cNvPr>
            <p:cNvSpPr/>
            <p:nvPr/>
          </p:nvSpPr>
          <p:spPr>
            <a:xfrm>
              <a:off x="7322023" y="3440735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6" name="Grafický objekt 5" descr="Šípka, krivka proti smeru hodinových ručičiek">
            <a:extLst>
              <a:ext uri="{FF2B5EF4-FFF2-40B4-BE49-F238E27FC236}">
                <a16:creationId xmlns:a16="http://schemas.microsoft.com/office/drawing/2014/main" id="{31964D55-7D14-D124-CF1E-AADBB97AA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385241" flipH="1">
            <a:off x="4951633" y="2590312"/>
            <a:ext cx="356019" cy="356019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35000"/>
              </a:prstClr>
            </a:outerShdw>
          </a:effectLst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533306B3-B022-4554-8487-B8A9E40F4FA1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95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06F8F0-C7DD-0D4C-BD4C-86F2D4E3EA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7106013" cy="6857998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683446" y="540690"/>
            <a:ext cx="1041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NEUE VERBINDUNG NACH/VON </a:t>
            </a:r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KORNWESTHEIM</a:t>
            </a:r>
          </a:p>
        </p:txBody>
      </p:sp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7AC598DD-D279-8F7D-2AD5-99C741E1C6E6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ok 10">
            <a:extLst>
              <a:ext uri="{FF2B5EF4-FFF2-40B4-BE49-F238E27FC236}">
                <a16:creationId xmlns:a16="http://schemas.microsoft.com/office/drawing/2014/main" id="{17A3123B-0354-1608-0DA3-A9DFDA40C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52" name="Obdĺžnik: zaoblené rohy 51">
            <a:extLst>
              <a:ext uri="{FF2B5EF4-FFF2-40B4-BE49-F238E27FC236}">
                <a16:creationId xmlns:a16="http://schemas.microsoft.com/office/drawing/2014/main" id="{9F10C3A2-2355-EFEF-7F05-AFCDDA81FBC1}"/>
              </a:ext>
            </a:extLst>
          </p:cNvPr>
          <p:cNvSpPr/>
          <p:nvPr/>
        </p:nvSpPr>
        <p:spPr>
          <a:xfrm>
            <a:off x="6610357" y="2573910"/>
            <a:ext cx="4141698" cy="1865460"/>
          </a:xfrm>
          <a:prstGeom prst="roundRect">
            <a:avLst>
              <a:gd name="adj" fmla="val 10299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5" name="Obdĺžnik: zaoblené rohy 54">
            <a:extLst>
              <a:ext uri="{FF2B5EF4-FFF2-40B4-BE49-F238E27FC236}">
                <a16:creationId xmlns:a16="http://schemas.microsoft.com/office/drawing/2014/main" id="{AE920986-2039-5F9D-EBB9-E5700C5E8BB7}"/>
              </a:ext>
            </a:extLst>
          </p:cNvPr>
          <p:cNvSpPr/>
          <p:nvPr/>
        </p:nvSpPr>
        <p:spPr>
          <a:xfrm>
            <a:off x="8167411" y="4224885"/>
            <a:ext cx="2133732" cy="506029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6" name="TextBox 9">
            <a:hlinkClick r:id="rId5"/>
            <a:extLst>
              <a:ext uri="{FF2B5EF4-FFF2-40B4-BE49-F238E27FC236}">
                <a16:creationId xmlns:a16="http://schemas.microsoft.com/office/drawing/2014/main" id="{5A196DCB-1280-1F3F-2CB3-D11C61E23F59}"/>
              </a:ext>
            </a:extLst>
          </p:cNvPr>
          <p:cNvSpPr txBox="1"/>
          <p:nvPr/>
        </p:nvSpPr>
        <p:spPr>
          <a:xfrm>
            <a:off x="8644451" y="4306800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www.metrans.eu</a:t>
            </a:r>
          </a:p>
        </p:txBody>
      </p:sp>
      <p:pic>
        <p:nvPicPr>
          <p:cNvPr id="57" name="Obrázok 56">
            <a:hlinkClick r:id="rId5"/>
            <a:extLst>
              <a:ext uri="{FF2B5EF4-FFF2-40B4-BE49-F238E27FC236}">
                <a16:creationId xmlns:a16="http://schemas.microsoft.com/office/drawing/2014/main" id="{4C838D1C-77BA-E567-F896-F78652FD9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3403" y="4307648"/>
            <a:ext cx="323017" cy="323017"/>
          </a:xfrm>
          <a:prstGeom prst="rect">
            <a:avLst/>
          </a:prstGeom>
        </p:spPr>
      </p:pic>
      <p:grpSp>
        <p:nvGrpSpPr>
          <p:cNvPr id="58" name="Skupina 57">
            <a:extLst>
              <a:ext uri="{FF2B5EF4-FFF2-40B4-BE49-F238E27FC236}">
                <a16:creationId xmlns:a16="http://schemas.microsoft.com/office/drawing/2014/main" id="{F7B204FE-BB7B-59CE-59B1-1C9DA5D91431}"/>
              </a:ext>
            </a:extLst>
          </p:cNvPr>
          <p:cNvGrpSpPr/>
          <p:nvPr/>
        </p:nvGrpSpPr>
        <p:grpSpPr>
          <a:xfrm>
            <a:off x="6864333" y="2898818"/>
            <a:ext cx="3829767" cy="1169551"/>
            <a:chOff x="7322023" y="3302254"/>
            <a:chExt cx="3829767" cy="1169551"/>
          </a:xfrm>
        </p:grpSpPr>
        <p:sp>
          <p:nvSpPr>
            <p:cNvPr id="59" name="TextBox 2">
              <a:extLst>
                <a:ext uri="{FF2B5EF4-FFF2-40B4-BE49-F238E27FC236}">
                  <a16:creationId xmlns:a16="http://schemas.microsoft.com/office/drawing/2014/main" id="{21DC80A0-BA88-19B6-2FFD-A1A08C2A3C6C}"/>
                </a:ext>
              </a:extLst>
            </p:cNvPr>
            <p:cNvSpPr txBox="1"/>
            <p:nvPr/>
          </p:nvSpPr>
          <p:spPr>
            <a:xfrm>
              <a:off x="7399301" y="3302254"/>
              <a:ext cx="375248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Start</a:t>
              </a:r>
              <a:r>
                <a:rPr lang="sk-SK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sk-SK" sz="1400" dirty="0" err="1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ab</a:t>
              </a:r>
              <a:r>
                <a:rPr lang="sk-SK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GB" sz="1400" dirty="0" err="1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Januar</a:t>
              </a:r>
              <a:r>
                <a:rPr lang="en-GB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2024</a:t>
              </a:r>
            </a:p>
            <a:p>
              <a:r>
                <a:rPr lang="en-GB" sz="1400" dirty="0" err="1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Täglicher</a:t>
              </a:r>
              <a:r>
                <a:rPr lang="en-GB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Service Hamburg - </a:t>
              </a:r>
              <a:r>
                <a:rPr lang="en-GB" sz="1400" dirty="0" err="1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Kornwestheim</a:t>
              </a:r>
              <a:r>
                <a:rPr lang="en-GB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sk-SK" sz="1400" dirty="0" err="1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und</a:t>
              </a:r>
              <a:r>
                <a:rPr lang="sk-SK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GB" sz="1400" dirty="0" err="1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v.v</a:t>
              </a:r>
              <a:r>
                <a:rPr lang="sk-SK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. </a:t>
              </a:r>
              <a:r>
                <a:rPr lang="en-GB" sz="1400" dirty="0" err="1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Weiterleitung</a:t>
              </a:r>
              <a:r>
                <a:rPr lang="en-GB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von Hamburg </a:t>
              </a:r>
              <a:r>
                <a:rPr lang="en-GB" sz="1400" dirty="0" err="1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nach</a:t>
              </a:r>
              <a:r>
                <a:rPr lang="en-GB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Bremerhaven</a:t>
              </a:r>
              <a:r>
                <a:rPr lang="sk-SK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GB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und Wilhelmshaven</a:t>
              </a:r>
              <a:endParaRPr lang="sk-SK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it-IT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CO</a:t>
              </a:r>
              <a:r>
                <a:rPr lang="en-US" sz="1400" baseline="-250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  <a:r>
                <a:rPr lang="it-IT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neutral mit HHLA Pure</a:t>
              </a:r>
              <a:endParaRPr lang="en-GB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1" name="Obdĺžnik 60">
              <a:extLst>
                <a:ext uri="{FF2B5EF4-FFF2-40B4-BE49-F238E27FC236}">
                  <a16:creationId xmlns:a16="http://schemas.microsoft.com/office/drawing/2014/main" id="{A34142F1-70EA-0C6B-5DA5-765B4E256988}"/>
                </a:ext>
              </a:extLst>
            </p:cNvPr>
            <p:cNvSpPr/>
            <p:nvPr/>
          </p:nvSpPr>
          <p:spPr>
            <a:xfrm>
              <a:off x="7322023" y="3654467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5" name="Obdĺžnik 64">
              <a:extLst>
                <a:ext uri="{FF2B5EF4-FFF2-40B4-BE49-F238E27FC236}">
                  <a16:creationId xmlns:a16="http://schemas.microsoft.com/office/drawing/2014/main" id="{50AD8373-AA01-EAA6-E00A-7614CA3B9AFC}"/>
                </a:ext>
              </a:extLst>
            </p:cNvPr>
            <p:cNvSpPr/>
            <p:nvPr/>
          </p:nvSpPr>
          <p:spPr>
            <a:xfrm>
              <a:off x="7322023" y="3440735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</p:grpSp>
      <p:sp>
        <p:nvSpPr>
          <p:cNvPr id="66" name="Obdĺžnik 65">
            <a:extLst>
              <a:ext uri="{FF2B5EF4-FFF2-40B4-BE49-F238E27FC236}">
                <a16:creationId xmlns:a16="http://schemas.microsoft.com/office/drawing/2014/main" id="{22B89A9A-E62F-D0A3-98A3-E86E365075AD}"/>
              </a:ext>
            </a:extLst>
          </p:cNvPr>
          <p:cNvSpPr/>
          <p:nvPr/>
        </p:nvSpPr>
        <p:spPr>
          <a:xfrm>
            <a:off x="6864333" y="3458667"/>
            <a:ext cx="59752" cy="59752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Grafický objekt 4" descr="Šípka, krivka proti smeru hodinových ručičiek">
            <a:extLst>
              <a:ext uri="{FF2B5EF4-FFF2-40B4-BE49-F238E27FC236}">
                <a16:creationId xmlns:a16="http://schemas.microsoft.com/office/drawing/2014/main" id="{4BD573D2-07FF-FA06-6B49-30F410698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214759">
            <a:off x="1387530" y="3663137"/>
            <a:ext cx="356019" cy="356019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35000"/>
              </a:prstClr>
            </a:outerShdw>
          </a:effectLst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2013174F-7D3E-F28B-D9E1-7201946B4768}"/>
              </a:ext>
            </a:extLst>
          </p:cNvPr>
          <p:cNvSpPr/>
          <p:nvPr/>
        </p:nvSpPr>
        <p:spPr>
          <a:xfrm>
            <a:off x="6864333" y="3883106"/>
            <a:ext cx="59752" cy="59752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4FCCE42A-AA18-1609-1A8F-FC195FF04580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656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61B7FE-A19C-791F-9A6F-FDE118BF69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18" y="0"/>
            <a:ext cx="7106014" cy="6857999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777514B7-A84B-9918-C8D9-4A100A1DBED3}"/>
              </a:ext>
            </a:extLst>
          </p:cNvPr>
          <p:cNvSpPr txBox="1"/>
          <p:nvPr/>
        </p:nvSpPr>
        <p:spPr>
          <a:xfrm>
            <a:off x="683449" y="538523"/>
            <a:ext cx="57393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I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ADRIA RAIL</a:t>
            </a:r>
          </a:p>
          <a:p>
            <a:r>
              <a:rPr lang="de-LI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Neues Mitglied im METRANS-Netzwerk</a:t>
            </a:r>
          </a:p>
        </p:txBody>
      </p:sp>
      <p:cxnSp>
        <p:nvCxnSpPr>
          <p:cNvPr id="18" name="Rovná spojnica 17">
            <a:extLst>
              <a:ext uri="{FF2B5EF4-FFF2-40B4-BE49-F238E27FC236}">
                <a16:creationId xmlns:a16="http://schemas.microsoft.com/office/drawing/2014/main" id="{7F9747E4-E2A1-9F48-CD59-11BD726A19DB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ok 19">
            <a:extLst>
              <a:ext uri="{FF2B5EF4-FFF2-40B4-BE49-F238E27FC236}">
                <a16:creationId xmlns:a16="http://schemas.microsoft.com/office/drawing/2014/main" id="{E0040DB2-F9F2-E0B1-955F-3F4460C22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29" name="Obdĺžnik: zaoblené rohy 28">
            <a:extLst>
              <a:ext uri="{FF2B5EF4-FFF2-40B4-BE49-F238E27FC236}">
                <a16:creationId xmlns:a16="http://schemas.microsoft.com/office/drawing/2014/main" id="{90C4F3BC-A164-E46D-00D7-44C8A130A626}"/>
              </a:ext>
            </a:extLst>
          </p:cNvPr>
          <p:cNvSpPr/>
          <p:nvPr/>
        </p:nvSpPr>
        <p:spPr>
          <a:xfrm>
            <a:off x="6309765" y="1199274"/>
            <a:ext cx="2293551" cy="2274709"/>
          </a:xfrm>
          <a:prstGeom prst="roundRect">
            <a:avLst>
              <a:gd name="adj" fmla="val 12355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Obdĺžnik: zaoblené rohy 29">
            <a:extLst>
              <a:ext uri="{FF2B5EF4-FFF2-40B4-BE49-F238E27FC236}">
                <a16:creationId xmlns:a16="http://schemas.microsoft.com/office/drawing/2014/main" id="{6911B4CD-8BB5-4BBD-2B8F-4023A2B03B87}"/>
              </a:ext>
            </a:extLst>
          </p:cNvPr>
          <p:cNvSpPr/>
          <p:nvPr/>
        </p:nvSpPr>
        <p:spPr>
          <a:xfrm>
            <a:off x="8179263" y="1107703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51483142-DEA2-67BF-A0E8-61848AAB32E8}"/>
              </a:ext>
            </a:extLst>
          </p:cNvPr>
          <p:cNvSpPr txBox="1"/>
          <p:nvPr/>
        </p:nvSpPr>
        <p:spPr>
          <a:xfrm>
            <a:off x="6430275" y="1383919"/>
            <a:ext cx="1349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DAS ZIEL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4" name="BlokTextu 53">
            <a:extLst>
              <a:ext uri="{FF2B5EF4-FFF2-40B4-BE49-F238E27FC236}">
                <a16:creationId xmlns:a16="http://schemas.microsoft.com/office/drawing/2014/main" id="{8601FB9C-C87D-0C0C-28F8-35D89D553733}"/>
              </a:ext>
            </a:extLst>
          </p:cNvPr>
          <p:cNvSpPr txBox="1"/>
          <p:nvPr/>
        </p:nvSpPr>
        <p:spPr>
          <a:xfrm>
            <a:off x="6416750" y="1757637"/>
            <a:ext cx="213456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5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 RAIL organisiert den Transport von, nach und durch Kroatien. Ziel ist es, eine regelmäßige und zuverlässige</a:t>
            </a:r>
            <a:r>
              <a:rPr lang="sk-SK" sz="115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5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Bahnverbindung zwischen den adriatischen Häfen und dem </a:t>
            </a:r>
            <a:r>
              <a:rPr lang="de-DE" sz="115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</a:t>
            </a:r>
            <a:r>
              <a:rPr lang="sk-SK" sz="115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de-DE" sz="115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ija</a:t>
            </a:r>
            <a:r>
              <a:rPr lang="de-DE" sz="115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-Terminal zu schaffen.</a:t>
            </a:r>
            <a:endParaRPr lang="en-GB" sz="115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bdĺžnik: zaoblené rohy 59">
            <a:extLst>
              <a:ext uri="{FF2B5EF4-FFF2-40B4-BE49-F238E27FC236}">
                <a16:creationId xmlns:a16="http://schemas.microsoft.com/office/drawing/2014/main" id="{C821C2C4-6BB0-21B4-CB6F-6F66A3472EB9}"/>
              </a:ext>
            </a:extLst>
          </p:cNvPr>
          <p:cNvSpPr/>
          <p:nvPr/>
        </p:nvSpPr>
        <p:spPr>
          <a:xfrm>
            <a:off x="8842963" y="1199275"/>
            <a:ext cx="2274468" cy="2274708"/>
          </a:xfrm>
          <a:prstGeom prst="roundRect">
            <a:avLst>
              <a:gd name="adj" fmla="val 12355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1" name="Obdĺžnik: zaoblené rohy 60">
            <a:extLst>
              <a:ext uri="{FF2B5EF4-FFF2-40B4-BE49-F238E27FC236}">
                <a16:creationId xmlns:a16="http://schemas.microsoft.com/office/drawing/2014/main" id="{05A217CE-B538-3419-1BC2-7FB38D7515C9}"/>
              </a:ext>
            </a:extLst>
          </p:cNvPr>
          <p:cNvSpPr/>
          <p:nvPr/>
        </p:nvSpPr>
        <p:spPr>
          <a:xfrm>
            <a:off x="10718009" y="1107703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2" name="TextBox 12">
            <a:extLst>
              <a:ext uri="{FF2B5EF4-FFF2-40B4-BE49-F238E27FC236}">
                <a16:creationId xmlns:a16="http://schemas.microsoft.com/office/drawing/2014/main" id="{7F991DE0-DC44-949E-2B99-AB3F67E7FF65}"/>
              </a:ext>
            </a:extLst>
          </p:cNvPr>
          <p:cNvSpPr txBox="1"/>
          <p:nvPr/>
        </p:nvSpPr>
        <p:spPr>
          <a:xfrm>
            <a:off x="8993846" y="1371616"/>
            <a:ext cx="1796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DES TERMINALS</a:t>
            </a:r>
          </a:p>
        </p:txBody>
      </p:sp>
      <p:sp>
        <p:nvSpPr>
          <p:cNvPr id="64" name="BlokTextu 63">
            <a:extLst>
              <a:ext uri="{FF2B5EF4-FFF2-40B4-BE49-F238E27FC236}">
                <a16:creationId xmlns:a16="http://schemas.microsoft.com/office/drawing/2014/main" id="{9AD8CA31-C558-9656-6C53-8C5911CBBDA7}"/>
              </a:ext>
            </a:extLst>
          </p:cNvPr>
          <p:cNvSpPr txBox="1"/>
          <p:nvPr/>
        </p:nvSpPr>
        <p:spPr>
          <a:xfrm>
            <a:off x="8993847" y="1897797"/>
            <a:ext cx="1963568" cy="1331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5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werden das </a:t>
            </a:r>
            <a:r>
              <a:rPr lang="de-DE" sz="115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</a:t>
            </a:r>
            <a:r>
              <a:rPr lang="sk-SK" sz="115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de-DE" sz="115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ija</a:t>
            </a:r>
            <a:r>
              <a:rPr lang="de-DE" sz="115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-Terminal durch regelmäßige Verbindungen zu unserem Terminal in Budapest in das</a:t>
            </a:r>
            <a:r>
              <a:rPr lang="sk-SK" sz="115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5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METRANS-Netzwerk integrieren.</a:t>
            </a:r>
            <a:endParaRPr lang="en-GB" sz="115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Obdĺžnik: zaoblené rohy 64">
            <a:extLst>
              <a:ext uri="{FF2B5EF4-FFF2-40B4-BE49-F238E27FC236}">
                <a16:creationId xmlns:a16="http://schemas.microsoft.com/office/drawing/2014/main" id="{2D0A75B6-EF6A-AE9A-6C1B-9FC4D4406BBC}"/>
              </a:ext>
            </a:extLst>
          </p:cNvPr>
          <p:cNvSpPr/>
          <p:nvPr/>
        </p:nvSpPr>
        <p:spPr>
          <a:xfrm>
            <a:off x="6309765" y="3934388"/>
            <a:ext cx="2297446" cy="2068182"/>
          </a:xfrm>
          <a:prstGeom prst="roundRect">
            <a:avLst>
              <a:gd name="adj" fmla="val 12355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6" name="Obdĺžnik: zaoblené rohy 65">
            <a:extLst>
              <a:ext uri="{FF2B5EF4-FFF2-40B4-BE49-F238E27FC236}">
                <a16:creationId xmlns:a16="http://schemas.microsoft.com/office/drawing/2014/main" id="{67D0FF72-5FE0-0CD2-0CFE-C758BCEEA6D0}"/>
              </a:ext>
            </a:extLst>
          </p:cNvPr>
          <p:cNvSpPr/>
          <p:nvPr/>
        </p:nvSpPr>
        <p:spPr>
          <a:xfrm>
            <a:off x="8175367" y="3842816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7" name="TextBox 12">
            <a:extLst>
              <a:ext uri="{FF2B5EF4-FFF2-40B4-BE49-F238E27FC236}">
                <a16:creationId xmlns:a16="http://schemas.microsoft.com/office/drawing/2014/main" id="{00255ECD-A85E-5819-934E-AC9BA4EBA97A}"/>
              </a:ext>
            </a:extLst>
          </p:cNvPr>
          <p:cNvSpPr txBox="1"/>
          <p:nvPr/>
        </p:nvSpPr>
        <p:spPr>
          <a:xfrm>
            <a:off x="6497600" y="4121278"/>
            <a:ext cx="1567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WACHSENDES NETZ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9" name="BlokTextu 68">
            <a:extLst>
              <a:ext uri="{FF2B5EF4-FFF2-40B4-BE49-F238E27FC236}">
                <a16:creationId xmlns:a16="http://schemas.microsoft.com/office/drawing/2014/main" id="{9151F1D7-834D-AB6F-1B32-936E2F0B6692}"/>
              </a:ext>
            </a:extLst>
          </p:cNvPr>
          <p:cNvSpPr txBox="1"/>
          <p:nvPr/>
        </p:nvSpPr>
        <p:spPr>
          <a:xfrm>
            <a:off x="6497602" y="4674978"/>
            <a:ext cx="174877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5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sk-SK" sz="115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5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</a:t>
            </a:r>
            <a:r>
              <a:rPr lang="sk-SK" sz="115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de-DE" sz="115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ija</a:t>
            </a:r>
            <a:r>
              <a:rPr lang="de-DE" sz="115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Terminal wird zum 2</a:t>
            </a:r>
            <a:r>
              <a:rPr lang="sk-SK" sz="115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115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Terminal im METRANS- Netz.</a:t>
            </a:r>
            <a:endParaRPr lang="en-GB" sz="115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Obdĺžnik: zaoblené rohy 69">
            <a:extLst>
              <a:ext uri="{FF2B5EF4-FFF2-40B4-BE49-F238E27FC236}">
                <a16:creationId xmlns:a16="http://schemas.microsoft.com/office/drawing/2014/main" id="{412C496F-B51A-E52A-032C-885632DCA9F5}"/>
              </a:ext>
            </a:extLst>
          </p:cNvPr>
          <p:cNvSpPr/>
          <p:nvPr/>
        </p:nvSpPr>
        <p:spPr>
          <a:xfrm>
            <a:off x="8837973" y="3933477"/>
            <a:ext cx="2274468" cy="2068182"/>
          </a:xfrm>
          <a:prstGeom prst="roundRect">
            <a:avLst>
              <a:gd name="adj" fmla="val 12355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1" name="Obdĺžnik: zaoblené rohy 70">
            <a:extLst>
              <a:ext uri="{FF2B5EF4-FFF2-40B4-BE49-F238E27FC236}">
                <a16:creationId xmlns:a16="http://schemas.microsoft.com/office/drawing/2014/main" id="{4D7B3CBF-D016-E467-D3C0-69967FFD7A4A}"/>
              </a:ext>
            </a:extLst>
          </p:cNvPr>
          <p:cNvSpPr/>
          <p:nvPr/>
        </p:nvSpPr>
        <p:spPr>
          <a:xfrm>
            <a:off x="10713019" y="3841905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2" name="TextBox 12">
            <a:extLst>
              <a:ext uri="{FF2B5EF4-FFF2-40B4-BE49-F238E27FC236}">
                <a16:creationId xmlns:a16="http://schemas.microsoft.com/office/drawing/2014/main" id="{0A76F53B-68B1-DB51-B34E-5277E839034C}"/>
              </a:ext>
            </a:extLst>
          </p:cNvPr>
          <p:cNvSpPr txBox="1"/>
          <p:nvPr/>
        </p:nvSpPr>
        <p:spPr>
          <a:xfrm>
            <a:off x="8970569" y="4101935"/>
            <a:ext cx="1947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QUALITAT BEIM TRANSPORT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4" name="BlokTextu 73">
            <a:extLst>
              <a:ext uri="{FF2B5EF4-FFF2-40B4-BE49-F238E27FC236}">
                <a16:creationId xmlns:a16="http://schemas.microsoft.com/office/drawing/2014/main" id="{6276891F-9F61-E8D6-658F-625E3A12833F}"/>
              </a:ext>
            </a:extLst>
          </p:cNvPr>
          <p:cNvSpPr txBox="1"/>
          <p:nvPr/>
        </p:nvSpPr>
        <p:spPr>
          <a:xfrm>
            <a:off x="8970570" y="4656546"/>
            <a:ext cx="1947372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15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schaffen eine Bahn-verbindung, die regelmäßige Verbindungen zu fast allen großen Seehäfen in Süd- und Nordeuropa ermöglicht.</a:t>
            </a:r>
            <a:endParaRPr lang="en-GB" sz="115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Obrázok 75">
            <a:extLst>
              <a:ext uri="{FF2B5EF4-FFF2-40B4-BE49-F238E27FC236}">
                <a16:creationId xmlns:a16="http://schemas.microsoft.com/office/drawing/2014/main" id="{CDAEFCF3-997B-20C3-4BF6-4677F241F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221" y="1191143"/>
            <a:ext cx="344189" cy="344189"/>
          </a:xfrm>
          <a:prstGeom prst="rect">
            <a:avLst/>
          </a:prstGeom>
        </p:spPr>
      </p:pic>
      <p:pic>
        <p:nvPicPr>
          <p:cNvPr id="78" name="Obrázok 77">
            <a:extLst>
              <a:ext uri="{FF2B5EF4-FFF2-40B4-BE49-F238E27FC236}">
                <a16:creationId xmlns:a16="http://schemas.microsoft.com/office/drawing/2014/main" id="{4895192A-4F0D-F82F-39ED-8ADB9AA54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6967" y="1183530"/>
            <a:ext cx="359413" cy="359413"/>
          </a:xfrm>
          <a:prstGeom prst="rect">
            <a:avLst/>
          </a:prstGeom>
        </p:spPr>
      </p:pic>
      <p:pic>
        <p:nvPicPr>
          <p:cNvPr id="80" name="Obrázok 79">
            <a:extLst>
              <a:ext uri="{FF2B5EF4-FFF2-40B4-BE49-F238E27FC236}">
                <a16:creationId xmlns:a16="http://schemas.microsoft.com/office/drawing/2014/main" id="{6C81135D-3A5B-2C49-57BC-65A59323F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6372" y="3906396"/>
            <a:ext cx="378885" cy="378885"/>
          </a:xfrm>
          <a:prstGeom prst="rect">
            <a:avLst/>
          </a:prstGeom>
        </p:spPr>
      </p:pic>
      <p:pic>
        <p:nvPicPr>
          <p:cNvPr id="83" name="Obrázok 82">
            <a:extLst>
              <a:ext uri="{FF2B5EF4-FFF2-40B4-BE49-F238E27FC236}">
                <a16:creationId xmlns:a16="http://schemas.microsoft.com/office/drawing/2014/main" id="{AE70E021-661C-2DC7-F199-0414D85FE8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02492" y="3925447"/>
            <a:ext cx="345288" cy="345288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9C966CB5-8110-434B-997D-268000A4B920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704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D0F47E-4B84-A459-3B20-4CA5BDEF7E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253" y="1"/>
            <a:ext cx="7106013" cy="6857998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683446" y="540690"/>
            <a:ext cx="84529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VERBIN</a:t>
            </a:r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D</a:t>
            </a:r>
            <a:r>
              <a:rPr lang="de-DE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UNG NACH/VON </a:t>
            </a:r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SERBI</a:t>
            </a:r>
            <a:r>
              <a:rPr lang="de-DE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EN</a:t>
            </a:r>
            <a:endParaRPr lang="sk-SK" sz="2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Containerterminal</a:t>
            </a:r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Indjija</a:t>
            </a:r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AT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bei Belgrad</a:t>
            </a:r>
          </a:p>
        </p:txBody>
      </p:sp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7AC598DD-D279-8F7D-2AD5-99C741E1C6E6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ok 10">
            <a:extLst>
              <a:ext uri="{FF2B5EF4-FFF2-40B4-BE49-F238E27FC236}">
                <a16:creationId xmlns:a16="http://schemas.microsoft.com/office/drawing/2014/main" id="{17A3123B-0354-1608-0DA3-A9DFDA40C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52" name="Obdĺžnik: zaoblené rohy 51">
            <a:extLst>
              <a:ext uri="{FF2B5EF4-FFF2-40B4-BE49-F238E27FC236}">
                <a16:creationId xmlns:a16="http://schemas.microsoft.com/office/drawing/2014/main" id="{9F10C3A2-2355-EFEF-7F05-AFCDDA81FBC1}"/>
              </a:ext>
            </a:extLst>
          </p:cNvPr>
          <p:cNvSpPr/>
          <p:nvPr/>
        </p:nvSpPr>
        <p:spPr>
          <a:xfrm>
            <a:off x="6653051" y="1340909"/>
            <a:ext cx="4432524" cy="4657712"/>
          </a:xfrm>
          <a:prstGeom prst="roundRect">
            <a:avLst>
              <a:gd name="adj" fmla="val 8992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5" name="Obdĺžnik: zaoblené rohy 54">
            <a:extLst>
              <a:ext uri="{FF2B5EF4-FFF2-40B4-BE49-F238E27FC236}">
                <a16:creationId xmlns:a16="http://schemas.microsoft.com/office/drawing/2014/main" id="{AE920986-2039-5F9D-EBB9-E5700C5E8BB7}"/>
              </a:ext>
            </a:extLst>
          </p:cNvPr>
          <p:cNvSpPr/>
          <p:nvPr/>
        </p:nvSpPr>
        <p:spPr>
          <a:xfrm>
            <a:off x="7888407" y="5738362"/>
            <a:ext cx="2133732" cy="506029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6" name="TextBox 9">
            <a:hlinkClick r:id="rId5"/>
            <a:extLst>
              <a:ext uri="{FF2B5EF4-FFF2-40B4-BE49-F238E27FC236}">
                <a16:creationId xmlns:a16="http://schemas.microsoft.com/office/drawing/2014/main" id="{5A196DCB-1280-1F3F-2CB3-D11C61E23F59}"/>
              </a:ext>
            </a:extLst>
          </p:cNvPr>
          <p:cNvSpPr txBox="1"/>
          <p:nvPr/>
        </p:nvSpPr>
        <p:spPr>
          <a:xfrm>
            <a:off x="8388307" y="5820277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www.metrans.eu</a:t>
            </a:r>
          </a:p>
        </p:txBody>
      </p:sp>
      <p:pic>
        <p:nvPicPr>
          <p:cNvPr id="57" name="Obrázok 56">
            <a:hlinkClick r:id="rId5"/>
            <a:extLst>
              <a:ext uri="{FF2B5EF4-FFF2-40B4-BE49-F238E27FC236}">
                <a16:creationId xmlns:a16="http://schemas.microsoft.com/office/drawing/2014/main" id="{4C838D1C-77BA-E567-F896-F78652FD9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399" y="5821125"/>
            <a:ext cx="323017" cy="323017"/>
          </a:xfrm>
          <a:prstGeom prst="rect">
            <a:avLst/>
          </a:prstGeom>
        </p:spPr>
      </p:pic>
      <p:grpSp>
        <p:nvGrpSpPr>
          <p:cNvPr id="58" name="Skupina 57">
            <a:extLst>
              <a:ext uri="{FF2B5EF4-FFF2-40B4-BE49-F238E27FC236}">
                <a16:creationId xmlns:a16="http://schemas.microsoft.com/office/drawing/2014/main" id="{F7B204FE-BB7B-59CE-59B1-1C9DA5D91431}"/>
              </a:ext>
            </a:extLst>
          </p:cNvPr>
          <p:cNvGrpSpPr/>
          <p:nvPr/>
        </p:nvGrpSpPr>
        <p:grpSpPr>
          <a:xfrm>
            <a:off x="6923159" y="3873433"/>
            <a:ext cx="4031779" cy="2092881"/>
            <a:chOff x="7322023" y="3347974"/>
            <a:chExt cx="4031779" cy="2092881"/>
          </a:xfrm>
        </p:grpSpPr>
        <p:sp>
          <p:nvSpPr>
            <p:cNvPr id="59" name="TextBox 2">
              <a:extLst>
                <a:ext uri="{FF2B5EF4-FFF2-40B4-BE49-F238E27FC236}">
                  <a16:creationId xmlns:a16="http://schemas.microsoft.com/office/drawing/2014/main" id="{21DC80A0-BA88-19B6-2FFD-A1A08C2A3C6C}"/>
                </a:ext>
              </a:extLst>
            </p:cNvPr>
            <p:cNvSpPr txBox="1"/>
            <p:nvPr/>
          </p:nvSpPr>
          <p:spPr>
            <a:xfrm>
              <a:off x="7399302" y="3347974"/>
              <a:ext cx="3954500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Abfahrten zum/vom </a:t>
              </a:r>
              <a:r>
                <a:rPr lang="de-LI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Hafen</a:t>
              </a:r>
              <a:r>
                <a:rPr lang="en-US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Rijeka</a:t>
              </a:r>
              <a:r>
                <a:rPr lang="sk-SK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de-DE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und</a:t>
              </a:r>
              <a:r>
                <a:rPr lang="sk-SK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de-DE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dem </a:t>
              </a:r>
              <a:r>
                <a:rPr lang="en-US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HUB-Terminal Budapest </a:t>
              </a:r>
              <a:r>
                <a:rPr lang="en-US" sz="1300" dirty="0" err="1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Csepel</a:t>
              </a:r>
              <a:endParaRPr lang="en-US" sz="13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de-LI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Gateway-Lösungen über das METRANS HUB-Terminal Budapest </a:t>
              </a:r>
              <a:r>
                <a:rPr lang="de-LI" sz="1300" dirty="0" err="1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Csepel</a:t>
              </a:r>
              <a:r>
                <a:rPr lang="de-LI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um nach Nordwest-Kontinent</a:t>
              </a:r>
              <a:r>
                <a:rPr lang="en-US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und </a:t>
              </a:r>
              <a:r>
                <a:rPr lang="de-LI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Adriahäfen sowie zu den Hinterland</a:t>
              </a:r>
              <a:r>
                <a:rPr lang="sk-SK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-</a:t>
              </a:r>
              <a:r>
                <a:rPr lang="de-LI" sz="1300" dirty="0" err="1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terminals</a:t>
              </a:r>
              <a:r>
                <a:rPr lang="de-LI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des </a:t>
              </a:r>
              <a:r>
                <a:rPr lang="de-LI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METRANS-Netzwerkes zu gelangen</a:t>
              </a:r>
            </a:p>
            <a:p>
              <a:r>
                <a:rPr lang="de-LI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Verbindungen auf Anfrage zum/vom Hafen </a:t>
              </a:r>
              <a:r>
                <a:rPr lang="en-US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Koper </a:t>
              </a:r>
            </a:p>
            <a:p>
              <a:r>
                <a:rPr lang="de-LI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Verbindungen auf Anfrage zum/vom Hafen Trieste</a:t>
              </a:r>
            </a:p>
            <a:p>
              <a:endParaRPr lang="en-US" sz="13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endParaRPr lang="en-US" sz="1300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1" name="Obdĺžnik 60">
              <a:extLst>
                <a:ext uri="{FF2B5EF4-FFF2-40B4-BE49-F238E27FC236}">
                  <a16:creationId xmlns:a16="http://schemas.microsoft.com/office/drawing/2014/main" id="{A34142F1-70EA-0C6B-5DA5-765B4E256988}"/>
                </a:ext>
              </a:extLst>
            </p:cNvPr>
            <p:cNvSpPr/>
            <p:nvPr/>
          </p:nvSpPr>
          <p:spPr>
            <a:xfrm>
              <a:off x="7322023" y="3866498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5" name="Obdĺžnik 64">
              <a:extLst>
                <a:ext uri="{FF2B5EF4-FFF2-40B4-BE49-F238E27FC236}">
                  <a16:creationId xmlns:a16="http://schemas.microsoft.com/office/drawing/2014/main" id="{50AD8373-AA01-EAA6-E00A-7614CA3B9AFC}"/>
                </a:ext>
              </a:extLst>
            </p:cNvPr>
            <p:cNvSpPr/>
            <p:nvPr/>
          </p:nvSpPr>
          <p:spPr>
            <a:xfrm>
              <a:off x="7322023" y="3479369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</p:grpSp>
      <p:sp>
        <p:nvSpPr>
          <p:cNvPr id="66" name="Obdĺžnik 65">
            <a:extLst>
              <a:ext uri="{FF2B5EF4-FFF2-40B4-BE49-F238E27FC236}">
                <a16:creationId xmlns:a16="http://schemas.microsoft.com/office/drawing/2014/main" id="{22B89A9A-E62F-D0A3-98A3-E86E365075AD}"/>
              </a:ext>
            </a:extLst>
          </p:cNvPr>
          <p:cNvSpPr/>
          <p:nvPr/>
        </p:nvSpPr>
        <p:spPr>
          <a:xfrm>
            <a:off x="6923159" y="5135789"/>
            <a:ext cx="59752" cy="59752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7" name="Obdĺžnik 66">
            <a:extLst>
              <a:ext uri="{FF2B5EF4-FFF2-40B4-BE49-F238E27FC236}">
                <a16:creationId xmlns:a16="http://schemas.microsoft.com/office/drawing/2014/main" id="{D1769010-C223-AB9F-D0FF-6F0E95B9D314}"/>
              </a:ext>
            </a:extLst>
          </p:cNvPr>
          <p:cNvSpPr/>
          <p:nvPr/>
        </p:nvSpPr>
        <p:spPr>
          <a:xfrm>
            <a:off x="6923159" y="5327691"/>
            <a:ext cx="59752" cy="59752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1" name="Obrázok 70">
            <a:extLst>
              <a:ext uri="{FF2B5EF4-FFF2-40B4-BE49-F238E27FC236}">
                <a16:creationId xmlns:a16="http://schemas.microsoft.com/office/drawing/2014/main" id="{E2D4CF9B-5E0F-6773-8F34-AAE863E18B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98" b="10598"/>
          <a:stretch/>
        </p:blipFill>
        <p:spPr>
          <a:xfrm>
            <a:off x="6653051" y="1319564"/>
            <a:ext cx="4432524" cy="2327526"/>
          </a:xfrm>
          <a:prstGeom prst="round2SameRect">
            <a:avLst>
              <a:gd name="adj1" fmla="val 16365"/>
              <a:gd name="adj2" fmla="val 0"/>
            </a:avLst>
          </a:prstGeom>
        </p:spPr>
      </p:pic>
      <p:pic>
        <p:nvPicPr>
          <p:cNvPr id="3" name="Grafický objekt 2" descr="Šípka, krivka proti smeru hodinových ručičiek">
            <a:extLst>
              <a:ext uri="{FF2B5EF4-FFF2-40B4-BE49-F238E27FC236}">
                <a16:creationId xmlns:a16="http://schemas.microsoft.com/office/drawing/2014/main" id="{0B97ADBC-84A2-945D-F850-85661AC87E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3385241" flipH="1">
            <a:off x="4241569" y="4801541"/>
            <a:ext cx="356019" cy="356019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35000"/>
              </a:prstClr>
            </a:outerShdw>
          </a:effectLst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0F5AC9C9-A40D-118C-21DC-DF5FBEFC433A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053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478A1-8BE2-64DD-E4C8-5A0AD7FF76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7106014" cy="6857999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683446" y="540690"/>
            <a:ext cx="84529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VERBINDUNG NACH/VON TÜRKEI</a:t>
            </a:r>
            <a:endParaRPr lang="sk-SK" sz="2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en-AU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Containerterminal</a:t>
            </a:r>
            <a:r>
              <a:rPr lang="en-AU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Halkali</a:t>
            </a:r>
            <a:r>
              <a:rPr lang="en-AU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(Istanbul)</a:t>
            </a:r>
            <a:endParaRPr lang="sk-SK" sz="2800" dirty="0">
              <a:solidFill>
                <a:srgbClr val="7F7F7F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7AC598DD-D279-8F7D-2AD5-99C741E1C6E6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ok 10">
            <a:extLst>
              <a:ext uri="{FF2B5EF4-FFF2-40B4-BE49-F238E27FC236}">
                <a16:creationId xmlns:a16="http://schemas.microsoft.com/office/drawing/2014/main" id="{17A3123B-0354-1608-0DA3-A9DFDA40C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52" name="Obdĺžnik: zaoblené rohy 51">
            <a:extLst>
              <a:ext uri="{FF2B5EF4-FFF2-40B4-BE49-F238E27FC236}">
                <a16:creationId xmlns:a16="http://schemas.microsoft.com/office/drawing/2014/main" id="{9F10C3A2-2355-EFEF-7F05-AFCDDA81FBC1}"/>
              </a:ext>
            </a:extLst>
          </p:cNvPr>
          <p:cNvSpPr/>
          <p:nvPr/>
        </p:nvSpPr>
        <p:spPr>
          <a:xfrm>
            <a:off x="6545586" y="2624196"/>
            <a:ext cx="3985254" cy="2161335"/>
          </a:xfrm>
          <a:prstGeom prst="roundRect">
            <a:avLst>
              <a:gd name="adj" fmla="val 10299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5" name="Obdĺžnik: zaoblené rohy 54">
            <a:extLst>
              <a:ext uri="{FF2B5EF4-FFF2-40B4-BE49-F238E27FC236}">
                <a16:creationId xmlns:a16="http://schemas.microsoft.com/office/drawing/2014/main" id="{AE920986-2039-5F9D-EBB9-E5700C5E8BB7}"/>
              </a:ext>
            </a:extLst>
          </p:cNvPr>
          <p:cNvSpPr/>
          <p:nvPr/>
        </p:nvSpPr>
        <p:spPr>
          <a:xfrm>
            <a:off x="8053112" y="4549398"/>
            <a:ext cx="2133732" cy="506029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6" name="TextBox 9">
            <a:hlinkClick r:id="rId5"/>
            <a:extLst>
              <a:ext uri="{FF2B5EF4-FFF2-40B4-BE49-F238E27FC236}">
                <a16:creationId xmlns:a16="http://schemas.microsoft.com/office/drawing/2014/main" id="{5A196DCB-1280-1F3F-2CB3-D11C61E23F59}"/>
              </a:ext>
            </a:extLst>
          </p:cNvPr>
          <p:cNvSpPr txBox="1"/>
          <p:nvPr/>
        </p:nvSpPr>
        <p:spPr>
          <a:xfrm>
            <a:off x="8530152" y="4631313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www.metrans.eu</a:t>
            </a:r>
          </a:p>
        </p:txBody>
      </p:sp>
      <p:pic>
        <p:nvPicPr>
          <p:cNvPr id="57" name="Obrázok 56">
            <a:hlinkClick r:id="rId5"/>
            <a:extLst>
              <a:ext uri="{FF2B5EF4-FFF2-40B4-BE49-F238E27FC236}">
                <a16:creationId xmlns:a16="http://schemas.microsoft.com/office/drawing/2014/main" id="{4C838D1C-77BA-E567-F896-F78652FD9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9104" y="4632161"/>
            <a:ext cx="323017" cy="323017"/>
          </a:xfrm>
          <a:prstGeom prst="rect">
            <a:avLst/>
          </a:prstGeom>
        </p:spPr>
      </p:pic>
      <p:grpSp>
        <p:nvGrpSpPr>
          <p:cNvPr id="58" name="Skupina 57">
            <a:extLst>
              <a:ext uri="{FF2B5EF4-FFF2-40B4-BE49-F238E27FC236}">
                <a16:creationId xmlns:a16="http://schemas.microsoft.com/office/drawing/2014/main" id="{F7B204FE-BB7B-59CE-59B1-1C9DA5D91431}"/>
              </a:ext>
            </a:extLst>
          </p:cNvPr>
          <p:cNvGrpSpPr/>
          <p:nvPr/>
        </p:nvGrpSpPr>
        <p:grpSpPr>
          <a:xfrm>
            <a:off x="6821364" y="2870267"/>
            <a:ext cx="3711859" cy="1600438"/>
            <a:chOff x="7322023" y="3302254"/>
            <a:chExt cx="3711859" cy="1600438"/>
          </a:xfrm>
        </p:grpSpPr>
        <p:sp>
          <p:nvSpPr>
            <p:cNvPr id="59" name="TextBox 2">
              <a:extLst>
                <a:ext uri="{FF2B5EF4-FFF2-40B4-BE49-F238E27FC236}">
                  <a16:creationId xmlns:a16="http://schemas.microsoft.com/office/drawing/2014/main" id="{21DC80A0-BA88-19B6-2FFD-A1A08C2A3C6C}"/>
                </a:ext>
              </a:extLst>
            </p:cNvPr>
            <p:cNvSpPr txBox="1"/>
            <p:nvPr/>
          </p:nvSpPr>
          <p:spPr>
            <a:xfrm>
              <a:off x="7399301" y="3302254"/>
              <a:ext cx="3634581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Zwei Abfahrten wöchentlich</a:t>
              </a:r>
              <a:endParaRPr lang="sk-SK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de-DE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Verbindungen zwischen</a:t>
              </a:r>
              <a:r>
                <a:rPr lang="sk-SK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METRANS HU</a:t>
              </a:r>
              <a:r>
                <a:rPr lang="de-DE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B-</a:t>
              </a:r>
              <a:r>
                <a:rPr lang="sk-SK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Terminal</a:t>
              </a:r>
              <a:r>
                <a:rPr lang="de-DE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s</a:t>
              </a:r>
              <a:r>
                <a:rPr lang="sk-SK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Dunajska Streda ↔ Halkali</a:t>
              </a:r>
            </a:p>
            <a:p>
              <a:r>
                <a:rPr lang="sk-SK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METRANS 45’ PWHC </a:t>
              </a:r>
              <a:r>
                <a:rPr lang="de-DE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verfügbar</a:t>
              </a:r>
              <a:endParaRPr lang="sk-SK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sk-SK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Gateway</a:t>
              </a:r>
              <a:r>
                <a:rPr lang="de-DE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-Lösungen nach Deutschland</a:t>
              </a:r>
              <a:r>
                <a:rPr lang="sk-SK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, Pol</a:t>
              </a:r>
              <a:r>
                <a:rPr lang="de-DE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en</a:t>
              </a:r>
              <a:r>
                <a:rPr lang="sk-SK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de-LI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Slowakei</a:t>
              </a:r>
              <a:r>
                <a:rPr lang="sk-SK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de-DE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Ungarn</a:t>
              </a:r>
              <a:r>
                <a:rPr lang="sk-SK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de-DE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Österreich</a:t>
              </a:r>
              <a:r>
                <a:rPr lang="sk-SK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de-DE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Rumänien</a:t>
              </a:r>
              <a:r>
                <a:rPr lang="sk-SK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, Serbi</a:t>
              </a:r>
              <a:r>
                <a:rPr lang="de-DE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en</a:t>
              </a:r>
              <a:r>
                <a:rPr lang="sk-SK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de-DE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Tschechien</a:t>
              </a:r>
              <a:endParaRPr lang="en-US" sz="1400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1" name="Obdĺžnik 60">
              <a:extLst>
                <a:ext uri="{FF2B5EF4-FFF2-40B4-BE49-F238E27FC236}">
                  <a16:creationId xmlns:a16="http://schemas.microsoft.com/office/drawing/2014/main" id="{A34142F1-70EA-0C6B-5DA5-765B4E256988}"/>
                </a:ext>
              </a:extLst>
            </p:cNvPr>
            <p:cNvSpPr/>
            <p:nvPr/>
          </p:nvSpPr>
          <p:spPr>
            <a:xfrm>
              <a:off x="7322023" y="3654467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5" name="Obdĺžnik 64">
              <a:extLst>
                <a:ext uri="{FF2B5EF4-FFF2-40B4-BE49-F238E27FC236}">
                  <a16:creationId xmlns:a16="http://schemas.microsoft.com/office/drawing/2014/main" id="{50AD8373-AA01-EAA6-E00A-7614CA3B9AFC}"/>
                </a:ext>
              </a:extLst>
            </p:cNvPr>
            <p:cNvSpPr/>
            <p:nvPr/>
          </p:nvSpPr>
          <p:spPr>
            <a:xfrm>
              <a:off x="7322023" y="3440735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</p:grpSp>
      <p:sp>
        <p:nvSpPr>
          <p:cNvPr id="66" name="Obdĺžnik 65">
            <a:extLst>
              <a:ext uri="{FF2B5EF4-FFF2-40B4-BE49-F238E27FC236}">
                <a16:creationId xmlns:a16="http://schemas.microsoft.com/office/drawing/2014/main" id="{22B89A9A-E62F-D0A3-98A3-E86E365075AD}"/>
              </a:ext>
            </a:extLst>
          </p:cNvPr>
          <p:cNvSpPr/>
          <p:nvPr/>
        </p:nvSpPr>
        <p:spPr>
          <a:xfrm>
            <a:off x="6821364" y="3627641"/>
            <a:ext cx="59752" cy="59752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7" name="Obdĺžnik 66">
            <a:extLst>
              <a:ext uri="{FF2B5EF4-FFF2-40B4-BE49-F238E27FC236}">
                <a16:creationId xmlns:a16="http://schemas.microsoft.com/office/drawing/2014/main" id="{D1769010-C223-AB9F-D0FF-6F0E95B9D314}"/>
              </a:ext>
            </a:extLst>
          </p:cNvPr>
          <p:cNvSpPr/>
          <p:nvPr/>
        </p:nvSpPr>
        <p:spPr>
          <a:xfrm>
            <a:off x="6821364" y="3860871"/>
            <a:ext cx="59752" cy="59752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Grafický objekt 4" descr="Šípka, krivka proti smeru hodinových ručičiek">
            <a:extLst>
              <a:ext uri="{FF2B5EF4-FFF2-40B4-BE49-F238E27FC236}">
                <a16:creationId xmlns:a16="http://schemas.microsoft.com/office/drawing/2014/main" id="{4BD573D2-07FF-FA06-6B49-30F410698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385241" flipH="1">
            <a:off x="6169594" y="6015636"/>
            <a:ext cx="356019" cy="356019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35000"/>
              </a:prstClr>
            </a:outerShdw>
          </a:effec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1E8A6CA3-7F2A-C69D-F914-9F1DA126E771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579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4">
            <a:extLst>
              <a:ext uri="{FF2B5EF4-FFF2-40B4-BE49-F238E27FC236}">
                <a16:creationId xmlns:a16="http://schemas.microsoft.com/office/drawing/2014/main" id="{42362BFD-6AC5-E2E3-5CE4-7FCE28FF558E}"/>
              </a:ext>
            </a:extLst>
          </p:cNvPr>
          <p:cNvSpPr/>
          <p:nvPr/>
        </p:nvSpPr>
        <p:spPr>
          <a:xfrm rot="10800000">
            <a:off x="389249" y="1345958"/>
            <a:ext cx="3462270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9" b="15810"/>
          <a:stretch/>
        </p:blipFill>
        <p:spPr>
          <a:xfrm>
            <a:off x="384294" y="2179662"/>
            <a:ext cx="3467206" cy="1900898"/>
          </a:xfrm>
          <a:prstGeom prst="round2SameRect">
            <a:avLst>
              <a:gd name="adj1" fmla="val 0"/>
              <a:gd name="adj2" fmla="val 0"/>
            </a:avLst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8264D7ED-E479-A1D7-49E9-491EE913C70A}"/>
              </a:ext>
            </a:extLst>
          </p:cNvPr>
          <p:cNvSpPr txBox="1"/>
          <p:nvPr/>
        </p:nvSpPr>
        <p:spPr>
          <a:xfrm>
            <a:off x="691084" y="1535766"/>
            <a:ext cx="2663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PRAG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de-LI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seit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1991</a:t>
            </a:r>
          </a:p>
        </p:txBody>
      </p:sp>
      <p:sp>
        <p:nvSpPr>
          <p:cNvPr id="15" name="Obdĺžnik: zaoblené horné rohy 14">
            <a:extLst>
              <a:ext uri="{FF2B5EF4-FFF2-40B4-BE49-F238E27FC236}">
                <a16:creationId xmlns:a16="http://schemas.microsoft.com/office/drawing/2014/main" id="{4ABB3348-E011-FFAE-CF92-8136E13F1CCD}"/>
              </a:ext>
            </a:extLst>
          </p:cNvPr>
          <p:cNvSpPr/>
          <p:nvPr/>
        </p:nvSpPr>
        <p:spPr>
          <a:xfrm>
            <a:off x="384316" y="4004164"/>
            <a:ext cx="3467203" cy="248285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4A77F53C-917B-E13E-766C-0401F54E6B23}"/>
              </a:ext>
            </a:extLst>
          </p:cNvPr>
          <p:cNvSpPr txBox="1"/>
          <p:nvPr/>
        </p:nvSpPr>
        <p:spPr>
          <a:xfrm>
            <a:off x="472123" y="4181763"/>
            <a:ext cx="33336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Gesamtfläche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420,000 m²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Lagerkapazität: 15,000 TEU voll + 10,000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TEU leer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600 m, 2 Abstellgleise 550 m, </a:t>
            </a:r>
            <a:b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Abstellgleise 350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RMG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Portalkräne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 Stacker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(45 t)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b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LI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LI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Stacker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(10/12 t), 2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Gabelstapler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(16 t),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Rangierer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Züge können gleichzeitig abgefertigt werden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 für Container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24/7/365</a:t>
            </a:r>
            <a:endParaRPr lang="en-US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ound Same Side Corner Rectangle 2"/>
          <p:cNvSpPr/>
          <p:nvPr/>
        </p:nvSpPr>
        <p:spPr>
          <a:xfrm>
            <a:off x="7802091" y="1337231"/>
            <a:ext cx="3194464" cy="5149784"/>
          </a:xfrm>
          <a:prstGeom prst="round2SameRect">
            <a:avLst>
              <a:gd name="adj1" fmla="val 14651"/>
              <a:gd name="adj2" fmla="val 1407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48" b="18762"/>
          <a:stretch/>
        </p:blipFill>
        <p:spPr>
          <a:xfrm>
            <a:off x="7802067" y="2179662"/>
            <a:ext cx="3194465" cy="1978951"/>
          </a:xfrm>
          <a:prstGeom prst="rect">
            <a:avLst/>
          </a:prstGeom>
        </p:spPr>
      </p:pic>
      <p:sp>
        <p:nvSpPr>
          <p:cNvPr id="19" name="Obdĺžnik: zaoblené horné rohy 18">
            <a:extLst>
              <a:ext uri="{FF2B5EF4-FFF2-40B4-BE49-F238E27FC236}">
                <a16:creationId xmlns:a16="http://schemas.microsoft.com/office/drawing/2014/main" id="{81E7AD60-342C-98B8-83E0-EAE56698BB6A}"/>
              </a:ext>
            </a:extLst>
          </p:cNvPr>
          <p:cNvSpPr/>
          <p:nvPr/>
        </p:nvSpPr>
        <p:spPr>
          <a:xfrm>
            <a:off x="7802091" y="4004164"/>
            <a:ext cx="3194464" cy="248285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1" name="Round Same Side Corner Rectangle 40"/>
          <p:cNvSpPr/>
          <p:nvPr/>
        </p:nvSpPr>
        <p:spPr>
          <a:xfrm>
            <a:off x="4139946" y="1337231"/>
            <a:ext cx="3346595" cy="5149784"/>
          </a:xfrm>
          <a:prstGeom prst="round2SameRect">
            <a:avLst>
              <a:gd name="adj1" fmla="val 14166"/>
              <a:gd name="adj2" fmla="val 12166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75" t="4242" r="3288" b="6063"/>
          <a:stretch/>
        </p:blipFill>
        <p:spPr>
          <a:xfrm>
            <a:off x="4139970" y="2179662"/>
            <a:ext cx="3346571" cy="1900898"/>
          </a:xfrm>
          <a:prstGeom prst="rect">
            <a:avLst/>
          </a:prstGeom>
        </p:spPr>
      </p:pic>
      <p:sp>
        <p:nvSpPr>
          <p:cNvPr id="18" name="Obdĺžnik: zaoblené horné rohy 17">
            <a:extLst>
              <a:ext uri="{FF2B5EF4-FFF2-40B4-BE49-F238E27FC236}">
                <a16:creationId xmlns:a16="http://schemas.microsoft.com/office/drawing/2014/main" id="{2D271534-AB35-5957-42A9-0EC6F4699205}"/>
              </a:ext>
            </a:extLst>
          </p:cNvPr>
          <p:cNvSpPr/>
          <p:nvPr/>
        </p:nvSpPr>
        <p:spPr>
          <a:xfrm>
            <a:off x="4139965" y="4004165"/>
            <a:ext cx="3346571" cy="248285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4" name="TextBox 43"/>
          <p:cNvSpPr txBox="1"/>
          <p:nvPr/>
        </p:nvSpPr>
        <p:spPr>
          <a:xfrm>
            <a:off x="4238734" y="1535766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DUNAJSK</a:t>
            </a:r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A</a:t>
            </a:r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STREDA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de-LI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seit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1999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802091" y="1535766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C</a:t>
            </a:r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ESK</a:t>
            </a:r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A</a:t>
            </a:r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T</a:t>
            </a:r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R</a:t>
            </a:r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EBOV</a:t>
            </a:r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A</a:t>
            </a:r>
            <a:endParaRPr lang="en-US" b="1" dirty="0">
              <a:solidFill>
                <a:srgbClr val="BE0739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de-LI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seit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LI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2013</a:t>
            </a:r>
          </a:p>
        </p:txBody>
      </p:sp>
      <p:cxnSp>
        <p:nvCxnSpPr>
          <p:cNvPr id="5" name="Rovná spojnica 4">
            <a:extLst>
              <a:ext uri="{FF2B5EF4-FFF2-40B4-BE49-F238E27FC236}">
                <a16:creationId xmlns:a16="http://schemas.microsoft.com/office/drawing/2014/main" id="{E55CE372-76CF-EB57-7B98-6746A4200AD7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ok 9">
            <a:extLst>
              <a:ext uri="{FF2B5EF4-FFF2-40B4-BE49-F238E27FC236}">
                <a16:creationId xmlns:a16="http://schemas.microsoft.com/office/drawing/2014/main" id="{4F7FDE0E-E1DF-DAC7-8994-9BAA8B744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7F369676-5FBC-6E8C-6508-3046236858F6}"/>
              </a:ext>
            </a:extLst>
          </p:cNvPr>
          <p:cNvSpPr txBox="1"/>
          <p:nvPr/>
        </p:nvSpPr>
        <p:spPr>
          <a:xfrm>
            <a:off x="683449" y="538523"/>
            <a:ext cx="3797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HUB-TERMINALS</a:t>
            </a:r>
            <a:endParaRPr lang="sk-SK" sz="2800" b="1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36462" y="4158613"/>
            <a:ext cx="31967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Gesamtfläche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326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,000 m²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Lagerkapazität: 25,000 TEU voll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+ 15,000 TEU leer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650 m, 4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RMG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Portalkräne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 Stacker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(45 t)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b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8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each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tacker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(12 t), 3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Stacker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(8 t), 2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Gabelstapler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(16 t, 8 t)</a:t>
            </a:r>
            <a:endParaRPr lang="en-US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Züge können gleichzeitig abgefertigt werden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 für Container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24/7/365</a:t>
            </a:r>
            <a:endParaRPr lang="en-US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915770" y="4327890"/>
            <a:ext cx="305908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Gesamtfläche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138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,000 m²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4,500 TEU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voll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+ 4,200 TEU leer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7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RMG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Portalkräne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3 Reach Stacker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(12 t)</a:t>
            </a:r>
            <a:endParaRPr lang="en-US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Züge können gleichzeitig abgefertigt werden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 für Container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24/7/365</a:t>
            </a:r>
            <a:endParaRPr lang="en-US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C90CE993-7A35-5F13-4BE6-F1314BCF8DE5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469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 Same Side Corner Rectangle 34">
            <a:extLst>
              <a:ext uri="{FF2B5EF4-FFF2-40B4-BE49-F238E27FC236}">
                <a16:creationId xmlns:a16="http://schemas.microsoft.com/office/drawing/2014/main" id="{6A0BACDD-7001-88C8-88F2-E7957970FA31}"/>
              </a:ext>
            </a:extLst>
          </p:cNvPr>
          <p:cNvSpPr/>
          <p:nvPr/>
        </p:nvSpPr>
        <p:spPr>
          <a:xfrm>
            <a:off x="4073831" y="1284966"/>
            <a:ext cx="3194464" cy="4956817"/>
          </a:xfrm>
          <a:prstGeom prst="round2SameRect">
            <a:avLst>
              <a:gd name="adj1" fmla="val 13089"/>
              <a:gd name="adj2" fmla="val 1578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070788" y="1475170"/>
            <a:ext cx="3194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POZNA</a:t>
            </a:r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N</a:t>
            </a:r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b="1" dirty="0">
              <a:solidFill>
                <a:srgbClr val="BE0739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en-US" sz="1400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(GADKI)</a:t>
            </a:r>
            <a:endParaRPr lang="en-US" sz="14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de-LI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2011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99638D0C-A7B4-4ECC-6573-B6A0380B36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85" t="10804" r="9485" b="-10804"/>
          <a:stretch/>
        </p:blipFill>
        <p:spPr>
          <a:xfrm>
            <a:off x="4070788" y="2301322"/>
            <a:ext cx="3200550" cy="2630696"/>
          </a:xfrm>
          <a:prstGeom prst="rect">
            <a:avLst/>
          </a:prstGeom>
        </p:spPr>
      </p:pic>
      <p:sp>
        <p:nvSpPr>
          <p:cNvPr id="20" name="Obdĺžnik: zaoblené horné rohy 19">
            <a:extLst>
              <a:ext uri="{FF2B5EF4-FFF2-40B4-BE49-F238E27FC236}">
                <a16:creationId xmlns:a16="http://schemas.microsoft.com/office/drawing/2014/main" id="{C19AE8DD-60CE-7159-172B-388A188F19F3}"/>
              </a:ext>
            </a:extLst>
          </p:cNvPr>
          <p:cNvSpPr/>
          <p:nvPr/>
        </p:nvSpPr>
        <p:spPr>
          <a:xfrm>
            <a:off x="4070788" y="4040061"/>
            <a:ext cx="3200550" cy="2201722"/>
          </a:xfrm>
          <a:prstGeom prst="round2SameRect">
            <a:avLst>
              <a:gd name="adj1" fmla="val 0"/>
              <a:gd name="adj2" fmla="val 17546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6" name="Round Same Side Corner Rectangle 34">
            <a:extLst>
              <a:ext uri="{FF2B5EF4-FFF2-40B4-BE49-F238E27FC236}">
                <a16:creationId xmlns:a16="http://schemas.microsoft.com/office/drawing/2014/main" id="{8CE249B4-B497-EB41-85DD-F952FF25F641}"/>
              </a:ext>
            </a:extLst>
          </p:cNvPr>
          <p:cNvSpPr/>
          <p:nvPr/>
        </p:nvSpPr>
        <p:spPr>
          <a:xfrm>
            <a:off x="534466" y="1284966"/>
            <a:ext cx="3194464" cy="4956817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" t="1380" r="12294" b="7167"/>
          <a:stretch/>
        </p:blipFill>
        <p:spPr>
          <a:xfrm>
            <a:off x="534463" y="2301440"/>
            <a:ext cx="3194453" cy="1882154"/>
          </a:xfrm>
          <a:prstGeom prst="rect">
            <a:avLst/>
          </a:prstGeom>
        </p:spPr>
      </p:pic>
      <p:sp>
        <p:nvSpPr>
          <p:cNvPr id="18" name="Obdĺžnik: zaoblené horné rohy 17">
            <a:extLst>
              <a:ext uri="{FF2B5EF4-FFF2-40B4-BE49-F238E27FC236}">
                <a16:creationId xmlns:a16="http://schemas.microsoft.com/office/drawing/2014/main" id="{0460E8B5-CB07-84EB-7CE5-279539B6659B}"/>
              </a:ext>
            </a:extLst>
          </p:cNvPr>
          <p:cNvSpPr/>
          <p:nvPr/>
        </p:nvSpPr>
        <p:spPr>
          <a:xfrm>
            <a:off x="534467" y="4040061"/>
            <a:ext cx="3194464" cy="2201722"/>
          </a:xfrm>
          <a:prstGeom prst="round2SameRect">
            <a:avLst>
              <a:gd name="adj1" fmla="val 0"/>
              <a:gd name="adj2" fmla="val 16967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3" name="TextBox 22"/>
          <p:cNvSpPr txBox="1"/>
          <p:nvPr/>
        </p:nvSpPr>
        <p:spPr>
          <a:xfrm>
            <a:off x="520418" y="1582891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BUDAPEST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de-LI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2017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1272" y="4230172"/>
            <a:ext cx="31416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Gesamtfläche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1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3,500 m²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7.500 TEU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650 m, 2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500 m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; 4 RMG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Portalkräne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 Stacker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(45 t), 4 </a:t>
            </a:r>
            <a:r>
              <a:rPr lang="de-LI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LI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Stacker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(12 t), 3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Gabelstapler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(16 t)</a:t>
            </a:r>
            <a:endParaRPr lang="en-US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Züge können gleichzeitig abgefertigt werden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 für Container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Zollamt vor Ort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24/7/365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57733" y="4253655"/>
            <a:ext cx="306484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Gesamtfläche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1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75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,000 m²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Abstellgleis 750 m, 3 Abstellgleise 630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Stacker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mit einer Hubkapazität von bis zu 45 Tonnen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Züge können gleichzeitig abgefertigt werden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Zollamt vor Ort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Umschlag von Wechselbehältern und Sattelaufliegern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24/7/365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352717F3-D7FD-D7AA-55E2-20A046DE1200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ok 13">
            <a:extLst>
              <a:ext uri="{FF2B5EF4-FFF2-40B4-BE49-F238E27FC236}">
                <a16:creationId xmlns:a16="http://schemas.microsoft.com/office/drawing/2014/main" id="{54561AC2-9F86-580A-4EB8-EE7225483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id="{FD4A5C57-0BAF-0215-D377-DE5248581FC5}"/>
              </a:ext>
            </a:extLst>
          </p:cNvPr>
          <p:cNvSpPr txBox="1"/>
          <p:nvPr/>
        </p:nvSpPr>
        <p:spPr>
          <a:xfrm>
            <a:off x="683449" y="538523"/>
            <a:ext cx="4416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HUB-TERMINALS</a:t>
            </a:r>
            <a:endParaRPr lang="sk-SK" sz="2800" b="1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3" name="Round Same Side Corner Rectangle 34">
            <a:extLst>
              <a:ext uri="{FF2B5EF4-FFF2-40B4-BE49-F238E27FC236}">
                <a16:creationId xmlns:a16="http://schemas.microsoft.com/office/drawing/2014/main" id="{E079006D-370A-9D53-5F04-F7A6E9430B64}"/>
              </a:ext>
            </a:extLst>
          </p:cNvPr>
          <p:cNvSpPr/>
          <p:nvPr/>
        </p:nvSpPr>
        <p:spPr>
          <a:xfrm>
            <a:off x="7598698" y="1284966"/>
            <a:ext cx="3208498" cy="4956817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610F3F10-A34C-5097-F469-76BD35AE5C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4" t="16925" r="1474" b="4344"/>
          <a:stretch/>
        </p:blipFill>
        <p:spPr>
          <a:xfrm>
            <a:off x="7598667" y="2301322"/>
            <a:ext cx="3208499" cy="1779237"/>
          </a:xfrm>
          <a:prstGeom prst="rect">
            <a:avLst/>
          </a:prstGeom>
        </p:spPr>
      </p:pic>
      <p:sp>
        <p:nvSpPr>
          <p:cNvPr id="6" name="Obdĺžnik: zaoblené horné rohy 5">
            <a:extLst>
              <a:ext uri="{FF2B5EF4-FFF2-40B4-BE49-F238E27FC236}">
                <a16:creationId xmlns:a16="http://schemas.microsoft.com/office/drawing/2014/main" id="{9E2CD512-10E4-3DA9-5C31-7FE97A7EADFF}"/>
              </a:ext>
            </a:extLst>
          </p:cNvPr>
          <p:cNvSpPr/>
          <p:nvPr/>
        </p:nvSpPr>
        <p:spPr>
          <a:xfrm>
            <a:off x="7598699" y="4047223"/>
            <a:ext cx="3208498" cy="2195510"/>
          </a:xfrm>
          <a:prstGeom prst="round2SameRect">
            <a:avLst>
              <a:gd name="adj1" fmla="val 0"/>
              <a:gd name="adj2" fmla="val 16362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7" name="TextBox 43">
            <a:extLst>
              <a:ext uri="{FF2B5EF4-FFF2-40B4-BE49-F238E27FC236}">
                <a16:creationId xmlns:a16="http://schemas.microsoft.com/office/drawing/2014/main" id="{1B92A9CE-012D-3860-A234-04C9EF873EB4}"/>
              </a:ext>
            </a:extLst>
          </p:cNvPr>
          <p:cNvSpPr txBox="1"/>
          <p:nvPr/>
        </p:nvSpPr>
        <p:spPr>
          <a:xfrm>
            <a:off x="7838875" y="1400736"/>
            <a:ext cx="2728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KREMS</a:t>
            </a:r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</a:p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AN DER DONAU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de-LI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20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8" name="TextBox 47">
            <a:extLst>
              <a:ext uri="{FF2B5EF4-FFF2-40B4-BE49-F238E27FC236}">
                <a16:creationId xmlns:a16="http://schemas.microsoft.com/office/drawing/2014/main" id="{8FF5C77E-6125-C9F5-6767-CC07DAFDA1D6}"/>
              </a:ext>
            </a:extLst>
          </p:cNvPr>
          <p:cNvSpPr txBox="1"/>
          <p:nvPr/>
        </p:nvSpPr>
        <p:spPr>
          <a:xfrm>
            <a:off x="7739342" y="4316004"/>
            <a:ext cx="2892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Gesamtfläche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40,000 m²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1,500 TEU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voll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+ 2,000 TEU leer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680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 Reach Stacker (45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t), 2 Reach Stacker (12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Zollamt vor Ort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 für Container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741C0FEA-0A5B-9C37-C8D1-BEDF0A6CEADE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73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06C1C730-5EE2-32AE-0F0B-095FDAE9D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863" y="5176889"/>
            <a:ext cx="3575219" cy="1517281"/>
          </a:xfrm>
          <a:prstGeom prst="rect">
            <a:avLst/>
          </a:prstGeom>
        </p:spPr>
      </p:pic>
      <p:sp>
        <p:nvSpPr>
          <p:cNvPr id="25" name="Round Same Side Corner Rectangle 34">
            <a:extLst>
              <a:ext uri="{FF2B5EF4-FFF2-40B4-BE49-F238E27FC236}">
                <a16:creationId xmlns:a16="http://schemas.microsoft.com/office/drawing/2014/main" id="{6534CDE3-E4D2-C94B-0A22-3EEDDF75099D}"/>
              </a:ext>
            </a:extLst>
          </p:cNvPr>
          <p:cNvSpPr/>
          <p:nvPr/>
        </p:nvSpPr>
        <p:spPr>
          <a:xfrm>
            <a:off x="429771" y="1356859"/>
            <a:ext cx="3113527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4599F6B3-EB2E-48D6-82FF-700EA3F741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229" y="2220073"/>
            <a:ext cx="3108606" cy="2073052"/>
          </a:xfrm>
          <a:prstGeom prst="rect">
            <a:avLst/>
          </a:prstGeom>
        </p:spPr>
      </p:pic>
      <p:sp>
        <p:nvSpPr>
          <p:cNvPr id="29" name="Obdĺžnik: zaoblené horné rohy 28">
            <a:extLst>
              <a:ext uri="{FF2B5EF4-FFF2-40B4-BE49-F238E27FC236}">
                <a16:creationId xmlns:a16="http://schemas.microsoft.com/office/drawing/2014/main" id="{2DBFFA9A-C70C-8518-556B-2C4BC64CF43C}"/>
              </a:ext>
            </a:extLst>
          </p:cNvPr>
          <p:cNvSpPr/>
          <p:nvPr/>
        </p:nvSpPr>
        <p:spPr>
          <a:xfrm>
            <a:off x="429772" y="4080560"/>
            <a:ext cx="3113528" cy="2417356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3" name="TextBox 22"/>
          <p:cNvSpPr txBox="1"/>
          <p:nvPr/>
        </p:nvSpPr>
        <p:spPr>
          <a:xfrm>
            <a:off x="429773" y="1520231"/>
            <a:ext cx="31135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MALASZEWICZE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de-LI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betrieben von CL </a:t>
            </a:r>
            <a:r>
              <a:rPr lang="de-LI" sz="12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Europort</a:t>
            </a:r>
            <a:endParaRPr lang="de-LI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TextBox 47">
            <a:extLst>
              <a:ext uri="{FF2B5EF4-FFF2-40B4-BE49-F238E27FC236}">
                <a16:creationId xmlns:a16="http://schemas.microsoft.com/office/drawing/2014/main" id="{FD0FF81E-D1B2-4E4F-AF00-04FAC22C3F67}"/>
              </a:ext>
            </a:extLst>
          </p:cNvPr>
          <p:cNvSpPr txBox="1"/>
          <p:nvPr/>
        </p:nvSpPr>
        <p:spPr>
          <a:xfrm>
            <a:off x="622779" y="4201075"/>
            <a:ext cx="27737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METRANS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Mitglied seit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2022</a:t>
            </a:r>
            <a:endParaRPr lang="de-DE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Gesamtfläche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190,000 m</a:t>
            </a:r>
            <a:r>
              <a:rPr lang="sk-SK" sz="11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en-US" sz="11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5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000 TEU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Gleise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-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1435 mm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- 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Gleise mit einer Länge </a:t>
            </a:r>
            <a:b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von 2347 m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-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1520 mm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-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 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Gleise mit einer Länge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von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4442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RMG Kran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 Stacker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45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b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 Stacker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Stecker</a:t>
            </a:r>
            <a:endParaRPr lang="en-US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Depot für leere Container</a:t>
            </a:r>
          </a:p>
        </p:txBody>
      </p:sp>
      <p:cxnSp>
        <p:nvCxnSpPr>
          <p:cNvPr id="6" name="Rovná spojnica 5">
            <a:extLst>
              <a:ext uri="{FF2B5EF4-FFF2-40B4-BE49-F238E27FC236}">
                <a16:creationId xmlns:a16="http://schemas.microsoft.com/office/drawing/2014/main" id="{A653CE50-443A-79A7-7EAC-FAF622315324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ok 10">
            <a:extLst>
              <a:ext uri="{FF2B5EF4-FFF2-40B4-BE49-F238E27FC236}">
                <a16:creationId xmlns:a16="http://schemas.microsoft.com/office/drawing/2014/main" id="{E907EC76-9D7E-9058-254B-8C0ED7B79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F6E9B39E-B0DE-41BB-DDCA-035BF10D8066}"/>
              </a:ext>
            </a:extLst>
          </p:cNvPr>
          <p:cNvSpPr txBox="1"/>
          <p:nvPr/>
        </p:nvSpPr>
        <p:spPr>
          <a:xfrm>
            <a:off x="683449" y="538523"/>
            <a:ext cx="4077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HUB-TERMINALS</a:t>
            </a:r>
            <a:endParaRPr lang="sk-SK" sz="2800" b="1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5" name="Round Same Side Corner Rectangle 34">
            <a:extLst>
              <a:ext uri="{FF2B5EF4-FFF2-40B4-BE49-F238E27FC236}">
                <a16:creationId xmlns:a16="http://schemas.microsoft.com/office/drawing/2014/main" id="{A2FD2781-CA75-CB16-720C-56E6E342D01E}"/>
              </a:ext>
            </a:extLst>
          </p:cNvPr>
          <p:cNvSpPr/>
          <p:nvPr/>
        </p:nvSpPr>
        <p:spPr>
          <a:xfrm>
            <a:off x="3804311" y="1355739"/>
            <a:ext cx="3330967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077C2A87-B514-0FF4-28D0-E07FDB1BB9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77" r="30560" b="5296"/>
          <a:stretch/>
        </p:blipFill>
        <p:spPr>
          <a:xfrm>
            <a:off x="3804306" y="2220073"/>
            <a:ext cx="3330967" cy="3024559"/>
          </a:xfrm>
          <a:prstGeom prst="rect">
            <a:avLst/>
          </a:prstGeom>
        </p:spPr>
      </p:pic>
      <p:sp>
        <p:nvSpPr>
          <p:cNvPr id="8" name="Obdĺžnik: zaoblené horné rohy 7">
            <a:extLst>
              <a:ext uri="{FF2B5EF4-FFF2-40B4-BE49-F238E27FC236}">
                <a16:creationId xmlns:a16="http://schemas.microsoft.com/office/drawing/2014/main" id="{EC3746ED-C718-7BF6-1036-2D5A50E08F8A}"/>
              </a:ext>
            </a:extLst>
          </p:cNvPr>
          <p:cNvSpPr/>
          <p:nvPr/>
        </p:nvSpPr>
        <p:spPr>
          <a:xfrm>
            <a:off x="3804312" y="4072602"/>
            <a:ext cx="3330967" cy="2424194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8E444E18-6DDB-C111-BB3B-2FBF23954CE7}"/>
              </a:ext>
            </a:extLst>
          </p:cNvPr>
          <p:cNvSpPr txBox="1"/>
          <p:nvPr/>
        </p:nvSpPr>
        <p:spPr>
          <a:xfrm>
            <a:off x="3804306" y="1520231"/>
            <a:ext cx="3327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ZALAEGERSZEG</a:t>
            </a:r>
            <a:endParaRPr lang="en-US" b="1" dirty="0">
              <a:solidFill>
                <a:srgbClr val="BE0739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de-LI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kommt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... 2025/2026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9A17D49C-7766-B98A-8398-712CABEAD151}"/>
              </a:ext>
            </a:extLst>
          </p:cNvPr>
          <p:cNvSpPr txBox="1"/>
          <p:nvPr/>
        </p:nvSpPr>
        <p:spPr>
          <a:xfrm>
            <a:off x="3914900" y="4400230"/>
            <a:ext cx="30863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Gesamtfläche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150,000 m²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Intermodales HUB-Terminal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&amp; </a:t>
            </a:r>
            <a:r>
              <a:rPr lang="de-LI" sz="11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Logistikzentrum in Westungarn für den Adriakorridor (Koper, Triest, Rijeka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Tägliche Verbindung an Hamburg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de-LI" sz="11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Bremerhaven und das gesamte METRANS-Netzwerk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Bauplan</a:t>
            </a:r>
            <a:r>
              <a:rPr lang="sk-SK" sz="11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2025/2026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3" name="Obdĺžnik: zaoblené rohy 12">
            <a:extLst>
              <a:ext uri="{FF2B5EF4-FFF2-40B4-BE49-F238E27FC236}">
                <a16:creationId xmlns:a16="http://schemas.microsoft.com/office/drawing/2014/main" id="{F32C3405-9B88-2213-D1A9-7BAF01A4C482}"/>
              </a:ext>
            </a:extLst>
          </p:cNvPr>
          <p:cNvSpPr/>
          <p:nvPr/>
        </p:nvSpPr>
        <p:spPr>
          <a:xfrm>
            <a:off x="7346727" y="1672554"/>
            <a:ext cx="3380516" cy="1210226"/>
          </a:xfrm>
          <a:prstGeom prst="roundRect">
            <a:avLst>
              <a:gd name="adj" fmla="val 12583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C0A96254-7AE6-5957-E9CF-075ACA1A6A15}"/>
              </a:ext>
            </a:extLst>
          </p:cNvPr>
          <p:cNvSpPr txBox="1"/>
          <p:nvPr/>
        </p:nvSpPr>
        <p:spPr>
          <a:xfrm>
            <a:off x="7465545" y="1816075"/>
            <a:ext cx="3291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neue Terminal von </a:t>
            </a: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Zalaegerszeg</a:t>
            </a:r>
            <a:r>
              <a:rPr lang="de-DE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könnte sich in Zukunft </a:t>
            </a: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 einem wichtigen internationalen Logistikzentrum entwickeln</a:t>
            </a:r>
            <a:endParaRPr lang="de-LI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dĺžnik: zaoblené rohy 18">
            <a:extLst>
              <a:ext uri="{FF2B5EF4-FFF2-40B4-BE49-F238E27FC236}">
                <a16:creationId xmlns:a16="http://schemas.microsoft.com/office/drawing/2014/main" id="{95FAE714-860C-1BE6-AB4D-05511853B29E}"/>
              </a:ext>
            </a:extLst>
          </p:cNvPr>
          <p:cNvSpPr/>
          <p:nvPr/>
        </p:nvSpPr>
        <p:spPr>
          <a:xfrm>
            <a:off x="6454139" y="408874"/>
            <a:ext cx="4467809" cy="822123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51F45087-A22C-AE2F-518C-FC6CF2C541E9}"/>
              </a:ext>
            </a:extLst>
          </p:cNvPr>
          <p:cNvSpPr txBox="1"/>
          <p:nvPr/>
        </p:nvSpPr>
        <p:spPr>
          <a:xfrm>
            <a:off x="6585063" y="557319"/>
            <a:ext cx="4179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IN UNGARN ENTSTEHT EIN NEUES HUB-TERMINAL…</a:t>
            </a:r>
            <a:endParaRPr lang="sk-SK" sz="1400" b="1" dirty="0">
              <a:solidFill>
                <a:schemeClr val="bg1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pic>
        <p:nvPicPr>
          <p:cNvPr id="26" name="Grafický objekt 25" descr="Šípka, krivka proti smeru hodinových ručičiek">
            <a:extLst>
              <a:ext uri="{FF2B5EF4-FFF2-40B4-BE49-F238E27FC236}">
                <a16:creationId xmlns:a16="http://schemas.microsoft.com/office/drawing/2014/main" id="{0F32EB14-6EB6-131E-EA29-7FD5F7E456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385241" flipH="1">
            <a:off x="6743557" y="1044472"/>
            <a:ext cx="914400" cy="914400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35000"/>
              </a:prstClr>
            </a:outerShdw>
          </a:effectLst>
        </p:spPr>
      </p:pic>
      <p:sp>
        <p:nvSpPr>
          <p:cNvPr id="32" name="Obdĺžnik: zaoblené rohy 31">
            <a:extLst>
              <a:ext uri="{FF2B5EF4-FFF2-40B4-BE49-F238E27FC236}">
                <a16:creationId xmlns:a16="http://schemas.microsoft.com/office/drawing/2014/main" id="{E634E78E-016C-F4B5-A3C4-C2B6DCBC47B9}"/>
              </a:ext>
            </a:extLst>
          </p:cNvPr>
          <p:cNvSpPr/>
          <p:nvPr/>
        </p:nvSpPr>
        <p:spPr>
          <a:xfrm>
            <a:off x="10330215" y="1519138"/>
            <a:ext cx="550384" cy="542639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3" name="Obrázok 32">
            <a:extLst>
              <a:ext uri="{FF2B5EF4-FFF2-40B4-BE49-F238E27FC236}">
                <a16:creationId xmlns:a16="http://schemas.microsoft.com/office/drawing/2014/main" id="{F94D1E41-8E30-9B89-5DEE-EDB34E90A0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9907" y="1541998"/>
            <a:ext cx="501869" cy="501869"/>
          </a:xfrm>
          <a:prstGeom prst="rect">
            <a:avLst/>
          </a:prstGeom>
        </p:spPr>
      </p:pic>
      <p:sp>
        <p:nvSpPr>
          <p:cNvPr id="34" name="Obdĺžnik: zaoblené rohy 33">
            <a:extLst>
              <a:ext uri="{FF2B5EF4-FFF2-40B4-BE49-F238E27FC236}">
                <a16:creationId xmlns:a16="http://schemas.microsoft.com/office/drawing/2014/main" id="{5AB5D6A2-B7CC-76FB-B428-48DA9FE72F5C}"/>
              </a:ext>
            </a:extLst>
          </p:cNvPr>
          <p:cNvSpPr/>
          <p:nvPr/>
        </p:nvSpPr>
        <p:spPr>
          <a:xfrm>
            <a:off x="7346727" y="3189339"/>
            <a:ext cx="3380516" cy="1858911"/>
          </a:xfrm>
          <a:prstGeom prst="roundRect">
            <a:avLst>
              <a:gd name="adj" fmla="val 12583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24C8236F-DCC9-826E-F6FB-75628CFED920}"/>
              </a:ext>
            </a:extLst>
          </p:cNvPr>
          <p:cNvSpPr txBox="1"/>
          <p:nvPr/>
        </p:nvSpPr>
        <p:spPr>
          <a:xfrm>
            <a:off x="7466333" y="3321135"/>
            <a:ext cx="309200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hervorragende geografische Lage auf dem südlichen Verkehrskorridor, nahe der slowenischen und österreichischen Grenze, schafft viele logistische Vorteile und wird auch als Puffer für die südlichen Häfen dienen können.</a:t>
            </a:r>
            <a:endParaRPr lang="de-LI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dĺžnik: zaoblené rohy 35">
            <a:extLst>
              <a:ext uri="{FF2B5EF4-FFF2-40B4-BE49-F238E27FC236}">
                <a16:creationId xmlns:a16="http://schemas.microsoft.com/office/drawing/2014/main" id="{049D3898-5C68-8CE8-F481-B1BC30BBA14C}"/>
              </a:ext>
            </a:extLst>
          </p:cNvPr>
          <p:cNvSpPr/>
          <p:nvPr/>
        </p:nvSpPr>
        <p:spPr>
          <a:xfrm>
            <a:off x="10330215" y="3055869"/>
            <a:ext cx="550384" cy="542639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" name="Obrázok 1" descr="Obrázok, na ktorom je grafika, biely, grafický dizajn, symbol&#10;&#10;Automaticky generovaný popis">
            <a:extLst>
              <a:ext uri="{FF2B5EF4-FFF2-40B4-BE49-F238E27FC236}">
                <a16:creationId xmlns:a16="http://schemas.microsoft.com/office/drawing/2014/main" id="{0C23537A-44C3-5455-19F6-76E02E272D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23314" y="3125807"/>
            <a:ext cx="374523" cy="374523"/>
          </a:xfrm>
          <a:prstGeom prst="rect">
            <a:avLst/>
          </a:prstGeom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AFCD1F83-5F39-F5E3-BB2A-93E14822F559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69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ame Side Corner Rectangle 34">
            <a:extLst>
              <a:ext uri="{FF2B5EF4-FFF2-40B4-BE49-F238E27FC236}">
                <a16:creationId xmlns:a16="http://schemas.microsoft.com/office/drawing/2014/main" id="{1E3B29F3-DFE2-0B36-43E7-3316B7AA6F99}"/>
              </a:ext>
            </a:extLst>
          </p:cNvPr>
          <p:cNvSpPr/>
          <p:nvPr/>
        </p:nvSpPr>
        <p:spPr>
          <a:xfrm>
            <a:off x="4058821" y="1357533"/>
            <a:ext cx="3194464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058822" y="1507492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PLZE</a:t>
            </a:r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N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de-LI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2007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BEE9F5-AB8A-BBE0-A932-D5F3454B88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76" r="5276"/>
          <a:stretch/>
        </p:blipFill>
        <p:spPr>
          <a:xfrm>
            <a:off x="4058789" y="2160333"/>
            <a:ext cx="3194492" cy="2378959"/>
          </a:xfrm>
          <a:prstGeom prst="rect">
            <a:avLst/>
          </a:prstGeom>
        </p:spPr>
      </p:pic>
      <p:sp>
        <p:nvSpPr>
          <p:cNvPr id="24" name="Round Same Side Corner Rectangle 34">
            <a:extLst>
              <a:ext uri="{FF2B5EF4-FFF2-40B4-BE49-F238E27FC236}">
                <a16:creationId xmlns:a16="http://schemas.microsoft.com/office/drawing/2014/main" id="{C8FB9D29-4C3B-ABF6-0D31-0EE253ADE594}"/>
              </a:ext>
            </a:extLst>
          </p:cNvPr>
          <p:cNvSpPr/>
          <p:nvPr/>
        </p:nvSpPr>
        <p:spPr>
          <a:xfrm>
            <a:off x="7647907" y="1357533"/>
            <a:ext cx="3194464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647934" y="1507492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KO</a:t>
            </a:r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S</a:t>
            </a:r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ICE</a:t>
            </a:r>
          </a:p>
          <a:p>
            <a:pPr algn="ctr"/>
            <a:r>
              <a:rPr lang="de-LI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2008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Obdĺžnik: zaoblené horné rohy 25">
            <a:extLst>
              <a:ext uri="{FF2B5EF4-FFF2-40B4-BE49-F238E27FC236}">
                <a16:creationId xmlns:a16="http://schemas.microsoft.com/office/drawing/2014/main" id="{407A41BC-C5FB-3798-6F05-AF2DD6F71A01}"/>
              </a:ext>
            </a:extLst>
          </p:cNvPr>
          <p:cNvSpPr/>
          <p:nvPr/>
        </p:nvSpPr>
        <p:spPr>
          <a:xfrm>
            <a:off x="7647908" y="4251960"/>
            <a:ext cx="3194464" cy="224663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2" name="Obdĺžnik: zaoblené horné rohy 21">
            <a:extLst>
              <a:ext uri="{FF2B5EF4-FFF2-40B4-BE49-F238E27FC236}">
                <a16:creationId xmlns:a16="http://schemas.microsoft.com/office/drawing/2014/main" id="{11FBAC4D-EAE4-0E81-B601-2AE480A5BFE6}"/>
              </a:ext>
            </a:extLst>
          </p:cNvPr>
          <p:cNvSpPr/>
          <p:nvPr/>
        </p:nvSpPr>
        <p:spPr>
          <a:xfrm>
            <a:off x="4058822" y="4251960"/>
            <a:ext cx="3194464" cy="224663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9" name="Round Same Side Corner Rectangle 34">
            <a:extLst>
              <a:ext uri="{FF2B5EF4-FFF2-40B4-BE49-F238E27FC236}">
                <a16:creationId xmlns:a16="http://schemas.microsoft.com/office/drawing/2014/main" id="{5F154D4D-BEE0-B93B-EB9B-526A746968AE}"/>
              </a:ext>
            </a:extLst>
          </p:cNvPr>
          <p:cNvSpPr/>
          <p:nvPr/>
        </p:nvSpPr>
        <p:spPr>
          <a:xfrm>
            <a:off x="563878" y="1357533"/>
            <a:ext cx="3125015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bdĺžnik: zaoblené horné rohy 19">
            <a:extLst>
              <a:ext uri="{FF2B5EF4-FFF2-40B4-BE49-F238E27FC236}">
                <a16:creationId xmlns:a16="http://schemas.microsoft.com/office/drawing/2014/main" id="{4AA9D390-001C-4A76-C30D-5011DEBE9CC4}"/>
              </a:ext>
            </a:extLst>
          </p:cNvPr>
          <p:cNvSpPr/>
          <p:nvPr/>
        </p:nvSpPr>
        <p:spPr>
          <a:xfrm>
            <a:off x="563879" y="4251960"/>
            <a:ext cx="3125015" cy="2246629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3" name="TextBox 22"/>
          <p:cNvSpPr txBox="1"/>
          <p:nvPr/>
        </p:nvSpPr>
        <p:spPr>
          <a:xfrm>
            <a:off x="563878" y="1507492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ZL</a:t>
            </a:r>
            <a:r>
              <a:rPr lang="sk-SK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I</a:t>
            </a:r>
            <a:r>
              <a:rPr lang="en-US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N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de-LI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1994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1667" y="4388246"/>
            <a:ext cx="291047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Gesamtfläche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68,600 m²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Lagerkapazität: 1,300 TEU voll + 1,200 TEU leer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 Abstellgleise 550 m, 1 Abstellgleis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400 m, 2 Abstellgleise 350 m, </a:t>
            </a:r>
            <a:b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300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Stacker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(45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t), 4 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Stacker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(12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t)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Zollamt vor Ort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 für Container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24/7/365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26467" y="4498000"/>
            <a:ext cx="293522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Gesamtfläche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50,000 m²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Lagerkapazität: 1,300 TEU voll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+ 1,200 TEU leer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400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RMG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Portalkräne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mit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multimodalem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Spreader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Fernsteuersysteme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(ROS)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 Reach Stacker (10/12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 für Container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24/7/365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815574" y="4498000"/>
            <a:ext cx="293522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Gesamtfläche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46,500 m²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3,000 TEU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voll + 3,000 TEU leer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5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 Stacker (45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t), 2 Reach Stacker (12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t)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Gabelstapler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(16 t)</a:t>
            </a:r>
            <a:endParaRPr lang="en-US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Zollamt vor Ort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 für Container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24/7/365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E60A858E-A31A-5EB8-E80A-CE6F2B901476}"/>
              </a:ext>
            </a:extLst>
          </p:cNvPr>
          <p:cNvSpPr txBox="1"/>
          <p:nvPr/>
        </p:nvSpPr>
        <p:spPr>
          <a:xfrm>
            <a:off x="683449" y="538523"/>
            <a:ext cx="3629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ZIEL-</a:t>
            </a:r>
            <a:r>
              <a:rPr lang="sk-SK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TERMINALS</a:t>
            </a:r>
          </a:p>
        </p:txBody>
      </p:sp>
      <p:cxnSp>
        <p:nvCxnSpPr>
          <p:cNvPr id="15" name="Rovná spojnica 14">
            <a:extLst>
              <a:ext uri="{FF2B5EF4-FFF2-40B4-BE49-F238E27FC236}">
                <a16:creationId xmlns:a16="http://schemas.microsoft.com/office/drawing/2014/main" id="{7EEC84BB-94A6-2468-B100-97F3B2A4F0DF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ok 17">
            <a:extLst>
              <a:ext uri="{FF2B5EF4-FFF2-40B4-BE49-F238E27FC236}">
                <a16:creationId xmlns:a16="http://schemas.microsoft.com/office/drawing/2014/main" id="{39ED6551-1461-35DF-B5B8-9DCEB98CD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9934A08F-3930-B0E8-23B5-C53BD3EEA609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A1FB7C-93A8-BD58-B306-4164D9AAC7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13" t="14495" r="7224" b="-32181"/>
          <a:stretch/>
        </p:blipFill>
        <p:spPr>
          <a:xfrm>
            <a:off x="563876" y="2162680"/>
            <a:ext cx="3125018" cy="2915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9D2FCE-D844-CBA9-B00B-135F67F47A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7" t="5358" r="4057" b="-29495"/>
          <a:stretch/>
        </p:blipFill>
        <p:spPr>
          <a:xfrm>
            <a:off x="7647912" y="2162680"/>
            <a:ext cx="3194481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27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 Same Side Corner Rectangle 34">
            <a:extLst>
              <a:ext uri="{FF2B5EF4-FFF2-40B4-BE49-F238E27FC236}">
                <a16:creationId xmlns:a16="http://schemas.microsoft.com/office/drawing/2014/main" id="{D623B943-4A39-292B-8EB6-8AAFABAD2CDB}"/>
              </a:ext>
            </a:extLst>
          </p:cNvPr>
          <p:cNvSpPr/>
          <p:nvPr/>
        </p:nvSpPr>
        <p:spPr>
          <a:xfrm>
            <a:off x="7656888" y="1357533"/>
            <a:ext cx="3194464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 Same Side Corner Rectangle 34">
            <a:extLst>
              <a:ext uri="{FF2B5EF4-FFF2-40B4-BE49-F238E27FC236}">
                <a16:creationId xmlns:a16="http://schemas.microsoft.com/office/drawing/2014/main" id="{373F2D12-AE76-567F-44F5-9D554EBB5C27}"/>
              </a:ext>
            </a:extLst>
          </p:cNvPr>
          <p:cNvSpPr/>
          <p:nvPr/>
        </p:nvSpPr>
        <p:spPr>
          <a:xfrm>
            <a:off x="4102722" y="1357533"/>
            <a:ext cx="3194464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Same Side Corner Rectangle 34">
            <a:extLst>
              <a:ext uri="{FF2B5EF4-FFF2-40B4-BE49-F238E27FC236}">
                <a16:creationId xmlns:a16="http://schemas.microsoft.com/office/drawing/2014/main" id="{F154A455-B40C-0F1D-ADB9-E5A8BD68793B}"/>
              </a:ext>
            </a:extLst>
          </p:cNvPr>
          <p:cNvSpPr/>
          <p:nvPr/>
        </p:nvSpPr>
        <p:spPr>
          <a:xfrm>
            <a:off x="525778" y="1357533"/>
            <a:ext cx="3194464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9256D604-58A6-CEEC-D11F-A9E8858A2B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6" r="3018" b="1061"/>
          <a:stretch/>
        </p:blipFill>
        <p:spPr>
          <a:xfrm>
            <a:off x="7656852" y="2202674"/>
            <a:ext cx="3194501" cy="2240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33BFCC-D0A8-EB08-59F1-0C2282D165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3" t="2559" r="3881" b="2188"/>
          <a:stretch/>
        </p:blipFill>
        <p:spPr>
          <a:xfrm>
            <a:off x="4102737" y="2202673"/>
            <a:ext cx="3194486" cy="2171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EEED2A-358E-6F14-48D1-64605A1175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01" t="14945" r="7645" b="-923"/>
          <a:stretch/>
        </p:blipFill>
        <p:spPr>
          <a:xfrm>
            <a:off x="525775" y="2202673"/>
            <a:ext cx="3194453" cy="2240538"/>
          </a:xfrm>
          <a:prstGeom prst="rect">
            <a:avLst/>
          </a:prstGeom>
        </p:spPr>
      </p:pic>
      <p:sp>
        <p:nvSpPr>
          <p:cNvPr id="24" name="Obdĺžnik: zaoblené horné rohy 23">
            <a:extLst>
              <a:ext uri="{FF2B5EF4-FFF2-40B4-BE49-F238E27FC236}">
                <a16:creationId xmlns:a16="http://schemas.microsoft.com/office/drawing/2014/main" id="{051736C9-7C2D-84EC-EB1B-17C2CA3BDE39}"/>
              </a:ext>
            </a:extLst>
          </p:cNvPr>
          <p:cNvSpPr/>
          <p:nvPr/>
        </p:nvSpPr>
        <p:spPr>
          <a:xfrm>
            <a:off x="7656889" y="4373880"/>
            <a:ext cx="3194464" cy="212471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1" name="Obdĺžnik: zaoblené horné rohy 20">
            <a:extLst>
              <a:ext uri="{FF2B5EF4-FFF2-40B4-BE49-F238E27FC236}">
                <a16:creationId xmlns:a16="http://schemas.microsoft.com/office/drawing/2014/main" id="{4054E085-8035-A4F5-4331-ECE4AC0B65E8}"/>
              </a:ext>
            </a:extLst>
          </p:cNvPr>
          <p:cNvSpPr/>
          <p:nvPr/>
        </p:nvSpPr>
        <p:spPr>
          <a:xfrm>
            <a:off x="4102723" y="4373880"/>
            <a:ext cx="3194464" cy="212471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9" name="Obdĺžnik: zaoblené horné rohy 18">
            <a:extLst>
              <a:ext uri="{FF2B5EF4-FFF2-40B4-BE49-F238E27FC236}">
                <a16:creationId xmlns:a16="http://schemas.microsoft.com/office/drawing/2014/main" id="{86CD0BE7-BF22-9D73-55E5-8DED9454C438}"/>
              </a:ext>
            </a:extLst>
          </p:cNvPr>
          <p:cNvSpPr/>
          <p:nvPr/>
        </p:nvSpPr>
        <p:spPr>
          <a:xfrm>
            <a:off x="525779" y="4373880"/>
            <a:ext cx="3194464" cy="212471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3" name="TextBox 22"/>
          <p:cNvSpPr txBox="1"/>
          <p:nvPr/>
        </p:nvSpPr>
        <p:spPr>
          <a:xfrm>
            <a:off x="510538" y="1525757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OSTRAVA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de-LI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2011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02685" y="1527514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U</a:t>
            </a:r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ST</a:t>
            </a:r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I</a:t>
            </a:r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NAD LABEM</a:t>
            </a:r>
          </a:p>
          <a:p>
            <a:pPr algn="ctr"/>
            <a:r>
              <a:rPr lang="de-LI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2015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187489" y="4586746"/>
            <a:ext cx="305496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Gesamtfläche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25,500 m²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1,500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TEU voll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+ 2,000 TEU leer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 185 m, 2 Abstellgleise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160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RMG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Portalkran, 3 </a:t>
            </a:r>
            <a:r>
              <a:rPr lang="de-LI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LI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Stacker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(45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t), 2 Reach Stacker (12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Zollamt vor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 für Container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24/7/365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3497" y="4543683"/>
            <a:ext cx="29352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Gesamtfläche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40,000 m² + 60,000 m²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Lagerhalle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Lagerkapazität: 1,200 TEU voll + 5,000 TEU leer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RTG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Portalkran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 Stacker </a:t>
            </a:r>
            <a:b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(45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t),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 Reach Stacker (12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Zollamt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Ort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für Container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24/7/365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Box 22">
            <a:extLst>
              <a:ext uri="{FF2B5EF4-FFF2-40B4-BE49-F238E27FC236}">
                <a16:creationId xmlns:a16="http://schemas.microsoft.com/office/drawing/2014/main" id="{CCC30BD5-5799-4EF2-9B22-983DD65F6295}"/>
              </a:ext>
            </a:extLst>
          </p:cNvPr>
          <p:cNvSpPr txBox="1"/>
          <p:nvPr/>
        </p:nvSpPr>
        <p:spPr>
          <a:xfrm>
            <a:off x="7656888" y="1527514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ZILINA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de-LI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betrieben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von TIP ZILINA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" name="Rovná spojnica 4">
            <a:extLst>
              <a:ext uri="{FF2B5EF4-FFF2-40B4-BE49-F238E27FC236}">
                <a16:creationId xmlns:a16="http://schemas.microsoft.com/office/drawing/2014/main" id="{10E5660C-DA22-835F-E001-F735911D0F00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ok 7">
            <a:extLst>
              <a:ext uri="{FF2B5EF4-FFF2-40B4-BE49-F238E27FC236}">
                <a16:creationId xmlns:a16="http://schemas.microsoft.com/office/drawing/2014/main" id="{7338A2F4-3AB8-EFA5-A04E-0D2B30BAB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5" name="TextBox 51">
            <a:extLst>
              <a:ext uri="{FF2B5EF4-FFF2-40B4-BE49-F238E27FC236}">
                <a16:creationId xmlns:a16="http://schemas.microsoft.com/office/drawing/2014/main" id="{75055543-2A31-0C51-9851-9A0AEAC984F2}"/>
              </a:ext>
            </a:extLst>
          </p:cNvPr>
          <p:cNvSpPr txBox="1"/>
          <p:nvPr/>
        </p:nvSpPr>
        <p:spPr>
          <a:xfrm>
            <a:off x="7759358" y="4785626"/>
            <a:ext cx="305203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Konzession seit 2019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Gesamtfläche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150,000 m</a:t>
            </a:r>
            <a:r>
              <a:rPr lang="de-DE" sz="11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Abstellgleise 750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RMG 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Portalkräne, 2 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Stacker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(12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 für Container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Umschlag von Wechselbehältern und Sattelaufliegern</a:t>
            </a:r>
            <a:endParaRPr lang="sk-SK" sz="1400" dirty="0">
              <a:solidFill>
                <a:srgbClr val="2F2F2F"/>
              </a:solidFill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7A50C42D-FACD-E433-0CF2-81EB86AE1581}"/>
              </a:ext>
            </a:extLst>
          </p:cNvPr>
          <p:cNvSpPr txBox="1"/>
          <p:nvPr/>
        </p:nvSpPr>
        <p:spPr>
          <a:xfrm>
            <a:off x="683449" y="538523"/>
            <a:ext cx="3629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ZIEL-</a:t>
            </a:r>
            <a:r>
              <a:rPr lang="sk-SK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TERMINALS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5E602DD7-BE1B-6839-6042-36879E7E0933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509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Rovná spojnica 51">
            <a:extLst>
              <a:ext uri="{FF2B5EF4-FFF2-40B4-BE49-F238E27FC236}">
                <a16:creationId xmlns:a16="http://schemas.microsoft.com/office/drawing/2014/main" id="{EF951607-2A5D-1B38-1CF1-35A9286AD75A}"/>
              </a:ext>
            </a:extLst>
          </p:cNvPr>
          <p:cNvCxnSpPr>
            <a:cxnSpLocks/>
          </p:cNvCxnSpPr>
          <p:nvPr/>
        </p:nvCxnSpPr>
        <p:spPr>
          <a:xfrm>
            <a:off x="7041143" y="3436620"/>
            <a:ext cx="769446" cy="0"/>
          </a:xfrm>
          <a:prstGeom prst="line">
            <a:avLst/>
          </a:prstGeom>
          <a:ln w="1905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bdĺžnik: zaoblené rohy 49">
            <a:extLst>
              <a:ext uri="{FF2B5EF4-FFF2-40B4-BE49-F238E27FC236}">
                <a16:creationId xmlns:a16="http://schemas.microsoft.com/office/drawing/2014/main" id="{883573DF-517D-6A37-9908-75FD6127E228}"/>
              </a:ext>
            </a:extLst>
          </p:cNvPr>
          <p:cNvSpPr/>
          <p:nvPr/>
        </p:nvSpPr>
        <p:spPr>
          <a:xfrm>
            <a:off x="8114108" y="4717116"/>
            <a:ext cx="2194950" cy="538169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Rectangle 28">
            <a:extLst>
              <a:ext uri="{FF2B5EF4-FFF2-40B4-BE49-F238E27FC236}">
                <a16:creationId xmlns:a16="http://schemas.microsoft.com/office/drawing/2014/main" id="{3E5551D2-DD87-0523-5A00-23485AA1AAB4}"/>
              </a:ext>
            </a:extLst>
          </p:cNvPr>
          <p:cNvSpPr/>
          <p:nvPr/>
        </p:nvSpPr>
        <p:spPr>
          <a:xfrm>
            <a:off x="7619" y="0"/>
            <a:ext cx="31394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22862"/>
              </a:solidFill>
            </a:endParaRP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7694E4D8-7E17-C858-511D-50A61E5E328F}"/>
              </a:ext>
            </a:extLst>
          </p:cNvPr>
          <p:cNvSpPr/>
          <p:nvPr/>
        </p:nvSpPr>
        <p:spPr>
          <a:xfrm>
            <a:off x="556354" y="5128677"/>
            <a:ext cx="5381968" cy="1276125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58" name="Rovná spojnica 57">
            <a:extLst>
              <a:ext uri="{FF2B5EF4-FFF2-40B4-BE49-F238E27FC236}">
                <a16:creationId xmlns:a16="http://schemas.microsoft.com/office/drawing/2014/main" id="{CA276F74-AE94-E8AA-FFE6-AC6BAC2783D6}"/>
              </a:ext>
            </a:extLst>
          </p:cNvPr>
          <p:cNvCxnSpPr>
            <a:cxnSpLocks/>
          </p:cNvCxnSpPr>
          <p:nvPr/>
        </p:nvCxnSpPr>
        <p:spPr>
          <a:xfrm>
            <a:off x="6271697" y="4167359"/>
            <a:ext cx="769446" cy="0"/>
          </a:xfrm>
          <a:prstGeom prst="line">
            <a:avLst/>
          </a:prstGeom>
          <a:ln w="1905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ravá jednoduchá zátvorka 45">
            <a:extLst>
              <a:ext uri="{FF2B5EF4-FFF2-40B4-BE49-F238E27FC236}">
                <a16:creationId xmlns:a16="http://schemas.microsoft.com/office/drawing/2014/main" id="{A2F4CD6E-CD2B-D364-2404-018886D582A2}"/>
              </a:ext>
            </a:extLst>
          </p:cNvPr>
          <p:cNvSpPr/>
          <p:nvPr/>
        </p:nvSpPr>
        <p:spPr>
          <a:xfrm>
            <a:off x="6153641" y="1002224"/>
            <a:ext cx="887502" cy="4750876"/>
          </a:xfrm>
          <a:prstGeom prst="rightBracket">
            <a:avLst>
              <a:gd name="adj" fmla="val 67507"/>
            </a:avLst>
          </a:prstGeom>
          <a:ln w="1905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C7A5E364-ED9A-3239-1A62-C4289851568B}"/>
              </a:ext>
            </a:extLst>
          </p:cNvPr>
          <p:cNvSpPr/>
          <p:nvPr/>
        </p:nvSpPr>
        <p:spPr>
          <a:xfrm>
            <a:off x="556354" y="3562311"/>
            <a:ext cx="5381968" cy="1276125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7" name="Rounded Rectangle 41">
            <a:extLst>
              <a:ext uri="{FF2B5EF4-FFF2-40B4-BE49-F238E27FC236}">
                <a16:creationId xmlns:a16="http://schemas.microsoft.com/office/drawing/2014/main" id="{7FE7F710-943F-D3A3-F076-D0CA61FAE894}"/>
              </a:ext>
            </a:extLst>
          </p:cNvPr>
          <p:cNvSpPr/>
          <p:nvPr/>
        </p:nvSpPr>
        <p:spPr>
          <a:xfrm>
            <a:off x="7726680" y="2983475"/>
            <a:ext cx="2949058" cy="922952"/>
          </a:xfrm>
          <a:prstGeom prst="roundRect">
            <a:avLst/>
          </a:prstGeom>
          <a:solidFill>
            <a:srgbClr val="BE0739"/>
          </a:solidFill>
          <a:ln w="25400">
            <a:noFill/>
          </a:ln>
          <a:effectLst>
            <a:outerShdw blurRad="88900" dist="152400" dir="2700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5ADEB0-3140-DBDB-B35A-61A2DEF19C20}"/>
              </a:ext>
            </a:extLst>
          </p:cNvPr>
          <p:cNvSpPr txBox="1"/>
          <p:nvPr/>
        </p:nvSpPr>
        <p:spPr>
          <a:xfrm>
            <a:off x="8173798" y="1306572"/>
            <a:ext cx="3230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HHLA </a:t>
            </a:r>
            <a:endParaRPr lang="sk-SK" sz="2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Segmente</a:t>
            </a:r>
          </a:p>
        </p:txBody>
      </p:sp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72EEDF66-409E-981B-3F93-B854EB848684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3">
            <a:extLst>
              <a:ext uri="{FF2B5EF4-FFF2-40B4-BE49-F238E27FC236}">
                <a16:creationId xmlns:a16="http://schemas.microsoft.com/office/drawing/2014/main" id="{9A153FCC-6755-5A36-D63A-F428D2BD8073}"/>
              </a:ext>
            </a:extLst>
          </p:cNvPr>
          <p:cNvSpPr txBox="1"/>
          <p:nvPr/>
        </p:nvSpPr>
        <p:spPr>
          <a:xfrm>
            <a:off x="8079282" y="3158659"/>
            <a:ext cx="2298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TEILKONZERN</a:t>
            </a:r>
            <a:r>
              <a:rPr lang="sk-SK" sz="16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HAFENLOGISTIK</a:t>
            </a:r>
            <a:endParaRPr lang="en-US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Obdĺžnik: zaoblené rohy 15">
            <a:extLst>
              <a:ext uri="{FF2B5EF4-FFF2-40B4-BE49-F238E27FC236}">
                <a16:creationId xmlns:a16="http://schemas.microsoft.com/office/drawing/2014/main" id="{2CF676D6-EB26-4E17-4D93-EC00735EDB00}"/>
              </a:ext>
            </a:extLst>
          </p:cNvPr>
          <p:cNvSpPr/>
          <p:nvPr/>
        </p:nvSpPr>
        <p:spPr>
          <a:xfrm>
            <a:off x="556354" y="429579"/>
            <a:ext cx="5381968" cy="1276125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7E0E6EA6-EA16-037D-11D0-4C541619740A}"/>
              </a:ext>
            </a:extLst>
          </p:cNvPr>
          <p:cNvSpPr/>
          <p:nvPr/>
        </p:nvSpPr>
        <p:spPr>
          <a:xfrm>
            <a:off x="556354" y="1995945"/>
            <a:ext cx="5381968" cy="1276125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E2AC42-DBA7-0574-7745-F657A8C74739}"/>
              </a:ext>
            </a:extLst>
          </p:cNvPr>
          <p:cNvSpPr txBox="1"/>
          <p:nvPr/>
        </p:nvSpPr>
        <p:spPr>
          <a:xfrm>
            <a:off x="847645" y="581282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CONTAINER</a:t>
            </a: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2E317C7D-E260-66FC-E205-A55CAF97E1AC}"/>
              </a:ext>
            </a:extLst>
          </p:cNvPr>
          <p:cNvSpPr txBox="1"/>
          <p:nvPr/>
        </p:nvSpPr>
        <p:spPr>
          <a:xfrm>
            <a:off x="847645" y="856485"/>
            <a:ext cx="44584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Containerumschlag in den Seehäfen </a:t>
            </a:r>
            <a:endParaRPr lang="sk-SK" sz="1400" b="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Containerbezogene Dienstleistungen</a:t>
            </a:r>
            <a:r>
              <a:rPr lang="sk-SK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(z. B. Reparatur und</a:t>
            </a:r>
            <a:r>
              <a:rPr lang="sk-SK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Wartung)</a:t>
            </a:r>
            <a:endParaRPr lang="sk-SK" sz="14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222A6394-DA8B-3B26-5296-F1F7FC2A9313}"/>
              </a:ext>
            </a:extLst>
          </p:cNvPr>
          <p:cNvSpPr txBox="1"/>
          <p:nvPr/>
        </p:nvSpPr>
        <p:spPr>
          <a:xfrm>
            <a:off x="847645" y="2135463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INTERMODAL</a:t>
            </a: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ECEDA536-44BE-EBCF-2A59-FD2E19C798E7}"/>
              </a:ext>
            </a:extLst>
          </p:cNvPr>
          <p:cNvSpPr txBox="1"/>
          <p:nvPr/>
        </p:nvSpPr>
        <p:spPr>
          <a:xfrm>
            <a:off x="847645" y="2406573"/>
            <a:ext cx="4233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Schienen- und Straßentransportdienstleistungen im Hinterland </a:t>
            </a:r>
            <a:endParaRPr lang="sk-SK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Betrieb von Containerterminals</a:t>
            </a: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BCB8EA2D-E931-970D-642C-8D426278AF23}"/>
              </a:ext>
            </a:extLst>
          </p:cNvPr>
          <p:cNvSpPr txBox="1"/>
          <p:nvPr/>
        </p:nvSpPr>
        <p:spPr>
          <a:xfrm>
            <a:off x="847645" y="3713880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LOGISTI</a:t>
            </a:r>
            <a:r>
              <a:rPr lang="sk-SK" sz="16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K</a:t>
            </a:r>
            <a:endParaRPr lang="de-DE" sz="1600" b="1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89168C99-31DE-34A8-26EB-83C68AC2CBA4}"/>
              </a:ext>
            </a:extLst>
          </p:cNvPr>
          <p:cNvSpPr txBox="1"/>
          <p:nvPr/>
        </p:nvSpPr>
        <p:spPr>
          <a:xfrm>
            <a:off x="847645" y="3989432"/>
            <a:ext cx="44584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Spezielle Dienstleistungen wie Massengutumschlag, Ro-Ro sowie Fruchtlogistik</a:t>
            </a:r>
            <a:endParaRPr lang="sk-SK" sz="1400" b="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Projekte &amp; Beratung</a:t>
            </a:r>
            <a:endParaRPr lang="en-GB" sz="1400" b="0" i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FC8A0697-EB22-B1B5-423D-FECE55E9EB06}"/>
              </a:ext>
            </a:extLst>
          </p:cNvPr>
          <p:cNvSpPr txBox="1"/>
          <p:nvPr/>
        </p:nvSpPr>
        <p:spPr>
          <a:xfrm>
            <a:off x="847645" y="5255285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IMMOBILIEN</a:t>
            </a:r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45CA0F5C-584F-C12F-4F3D-A07CB46C0E0D}"/>
              </a:ext>
            </a:extLst>
          </p:cNvPr>
          <p:cNvSpPr txBox="1"/>
          <p:nvPr/>
        </p:nvSpPr>
        <p:spPr>
          <a:xfrm>
            <a:off x="847645" y="5542422"/>
            <a:ext cx="5190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Speicherstadt, das historische Lagerhausviertel </a:t>
            </a:r>
            <a:endParaRPr lang="sk-SK" sz="1400" b="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Hafen-Immobilien </a:t>
            </a:r>
            <a:endParaRPr lang="sk-SK" sz="1400" b="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Fischmarkt Hamburg-Altona</a:t>
            </a:r>
            <a:endParaRPr lang="en-GB" sz="1400" b="0" i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9" name="Rovná spojnica 48">
            <a:extLst>
              <a:ext uri="{FF2B5EF4-FFF2-40B4-BE49-F238E27FC236}">
                <a16:creationId xmlns:a16="http://schemas.microsoft.com/office/drawing/2014/main" id="{B82E1EA5-9672-0FF6-1DE7-DA87B62F9410}"/>
              </a:ext>
            </a:extLst>
          </p:cNvPr>
          <p:cNvCxnSpPr>
            <a:cxnSpLocks/>
          </p:cNvCxnSpPr>
          <p:nvPr/>
        </p:nvCxnSpPr>
        <p:spPr>
          <a:xfrm>
            <a:off x="6271697" y="2615639"/>
            <a:ext cx="769446" cy="0"/>
          </a:xfrm>
          <a:prstGeom prst="line">
            <a:avLst/>
          </a:prstGeom>
          <a:ln w="1905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Obrázok 62">
            <a:extLst>
              <a:ext uri="{FF2B5EF4-FFF2-40B4-BE49-F238E27FC236}">
                <a16:creationId xmlns:a16="http://schemas.microsoft.com/office/drawing/2014/main" id="{C420C197-1503-C231-E2ED-A29B42B9F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66" name="TextBox 9">
            <a:hlinkClick r:id="rId3"/>
            <a:extLst>
              <a:ext uri="{FF2B5EF4-FFF2-40B4-BE49-F238E27FC236}">
                <a16:creationId xmlns:a16="http://schemas.microsoft.com/office/drawing/2014/main" id="{CA8BC4DA-D6B9-FA28-2577-99F02F6B4438}"/>
              </a:ext>
            </a:extLst>
          </p:cNvPr>
          <p:cNvSpPr txBox="1"/>
          <p:nvPr/>
        </p:nvSpPr>
        <p:spPr>
          <a:xfrm>
            <a:off x="8621628" y="4821891"/>
            <a:ext cx="1763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www.metrans.eu</a:t>
            </a:r>
          </a:p>
        </p:txBody>
      </p:sp>
      <p:pic>
        <p:nvPicPr>
          <p:cNvPr id="70" name="Obrázok 69">
            <a:hlinkClick r:id="rId3"/>
            <a:extLst>
              <a:ext uri="{FF2B5EF4-FFF2-40B4-BE49-F238E27FC236}">
                <a16:creationId xmlns:a16="http://schemas.microsoft.com/office/drawing/2014/main" id="{7E062051-F3A9-25CE-5E69-C368B4A9D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576" y="4840289"/>
            <a:ext cx="307777" cy="307777"/>
          </a:xfrm>
          <a:prstGeom prst="rect">
            <a:avLst/>
          </a:prstGeom>
        </p:spPr>
      </p:pic>
      <p:sp>
        <p:nvSpPr>
          <p:cNvPr id="33" name="Obdĺžnik: zaoblené rohy 32">
            <a:extLst>
              <a:ext uri="{FF2B5EF4-FFF2-40B4-BE49-F238E27FC236}">
                <a16:creationId xmlns:a16="http://schemas.microsoft.com/office/drawing/2014/main" id="{BC797E24-45D6-1CEE-C85D-AEC40CCC81E8}"/>
              </a:ext>
            </a:extLst>
          </p:cNvPr>
          <p:cNvSpPr/>
          <p:nvPr/>
        </p:nvSpPr>
        <p:spPr>
          <a:xfrm>
            <a:off x="5584135" y="699522"/>
            <a:ext cx="711029" cy="701023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Obdĺžnik: zaoblené rohy 33">
            <a:extLst>
              <a:ext uri="{FF2B5EF4-FFF2-40B4-BE49-F238E27FC236}">
                <a16:creationId xmlns:a16="http://schemas.microsoft.com/office/drawing/2014/main" id="{6AD9F70F-77BA-B1EC-11C8-63AD100413A5}"/>
              </a:ext>
            </a:extLst>
          </p:cNvPr>
          <p:cNvSpPr/>
          <p:nvPr/>
        </p:nvSpPr>
        <p:spPr>
          <a:xfrm>
            <a:off x="5584135" y="2261722"/>
            <a:ext cx="711029" cy="70102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5" name="Obdĺžnik: zaoblené rohy 34">
            <a:extLst>
              <a:ext uri="{FF2B5EF4-FFF2-40B4-BE49-F238E27FC236}">
                <a16:creationId xmlns:a16="http://schemas.microsoft.com/office/drawing/2014/main" id="{8F62C668-57B4-7D6C-F847-56A83171090B}"/>
              </a:ext>
            </a:extLst>
          </p:cNvPr>
          <p:cNvSpPr/>
          <p:nvPr/>
        </p:nvSpPr>
        <p:spPr>
          <a:xfrm>
            <a:off x="5584135" y="3828088"/>
            <a:ext cx="711029" cy="701023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6" name="Obdĺžnik: zaoblené rohy 35">
            <a:extLst>
              <a:ext uri="{FF2B5EF4-FFF2-40B4-BE49-F238E27FC236}">
                <a16:creationId xmlns:a16="http://schemas.microsoft.com/office/drawing/2014/main" id="{CE3886DF-6AA7-DF9B-54E2-540606E69F12}"/>
              </a:ext>
            </a:extLst>
          </p:cNvPr>
          <p:cNvSpPr/>
          <p:nvPr/>
        </p:nvSpPr>
        <p:spPr>
          <a:xfrm>
            <a:off x="5584135" y="5402588"/>
            <a:ext cx="711029" cy="701023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0" name="Obrázok 39">
            <a:extLst>
              <a:ext uri="{FF2B5EF4-FFF2-40B4-BE49-F238E27FC236}">
                <a16:creationId xmlns:a16="http://schemas.microsoft.com/office/drawing/2014/main" id="{79A27024-AD36-5776-788E-6B72893408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096"/>
          <a:stretch/>
        </p:blipFill>
        <p:spPr>
          <a:xfrm>
            <a:off x="5662900" y="835067"/>
            <a:ext cx="570224" cy="438529"/>
          </a:xfrm>
          <a:prstGeom prst="rect">
            <a:avLst/>
          </a:prstGeom>
        </p:spPr>
      </p:pic>
      <p:pic>
        <p:nvPicPr>
          <p:cNvPr id="42" name="Obrázok 41">
            <a:extLst>
              <a:ext uri="{FF2B5EF4-FFF2-40B4-BE49-F238E27FC236}">
                <a16:creationId xmlns:a16="http://schemas.microsoft.com/office/drawing/2014/main" id="{83047ABB-4E59-A168-A48B-EDF716FF6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1532" y="3890268"/>
            <a:ext cx="588872" cy="588872"/>
          </a:xfrm>
          <a:prstGeom prst="rect">
            <a:avLst/>
          </a:prstGeom>
        </p:spPr>
      </p:pic>
      <p:pic>
        <p:nvPicPr>
          <p:cNvPr id="44" name="Obrázok 43">
            <a:extLst>
              <a:ext uri="{FF2B5EF4-FFF2-40B4-BE49-F238E27FC236}">
                <a16:creationId xmlns:a16="http://schemas.microsoft.com/office/drawing/2014/main" id="{EF64E187-34AA-885F-435F-12F64D0F1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1359" y="5482429"/>
            <a:ext cx="533968" cy="533968"/>
          </a:xfrm>
          <a:prstGeom prst="rect">
            <a:avLst/>
          </a:prstGeom>
        </p:spPr>
      </p:pic>
      <p:pic>
        <p:nvPicPr>
          <p:cNvPr id="47" name="Obrázok 46">
            <a:extLst>
              <a:ext uri="{FF2B5EF4-FFF2-40B4-BE49-F238E27FC236}">
                <a16:creationId xmlns:a16="http://schemas.microsoft.com/office/drawing/2014/main" id="{D017E33A-15BD-6696-83BA-563083CAA8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5565" y="2327192"/>
            <a:ext cx="567952" cy="567952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CDB0B3BB-5AA2-B221-6880-88E69AF595D6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699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ame Side Corner Rectangle 34">
            <a:extLst>
              <a:ext uri="{FF2B5EF4-FFF2-40B4-BE49-F238E27FC236}">
                <a16:creationId xmlns:a16="http://schemas.microsoft.com/office/drawing/2014/main" id="{6138BA01-5DAB-3368-8A95-E5B05927FE81}"/>
              </a:ext>
            </a:extLst>
          </p:cNvPr>
          <p:cNvSpPr/>
          <p:nvPr/>
        </p:nvSpPr>
        <p:spPr>
          <a:xfrm>
            <a:off x="541018" y="1357533"/>
            <a:ext cx="3194464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6FDA84-E7E0-660D-557B-1EE221F096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0" t="2541" r="20756" b="18273"/>
          <a:stretch/>
        </p:blipFill>
        <p:spPr>
          <a:xfrm>
            <a:off x="541018" y="2383449"/>
            <a:ext cx="3194456" cy="2233628"/>
          </a:xfrm>
          <a:prstGeom prst="rect">
            <a:avLst/>
          </a:prstGeom>
        </p:spPr>
      </p:pic>
      <p:sp>
        <p:nvSpPr>
          <p:cNvPr id="26" name="Round Same Side Corner Rectangle 34">
            <a:extLst>
              <a:ext uri="{FF2B5EF4-FFF2-40B4-BE49-F238E27FC236}">
                <a16:creationId xmlns:a16="http://schemas.microsoft.com/office/drawing/2014/main" id="{A4D5ABCC-0467-2A8E-87C0-9D9794FA0DBE}"/>
              </a:ext>
            </a:extLst>
          </p:cNvPr>
          <p:cNvSpPr/>
          <p:nvPr/>
        </p:nvSpPr>
        <p:spPr>
          <a:xfrm>
            <a:off x="7558633" y="1357533"/>
            <a:ext cx="3315189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60" r="2750"/>
          <a:stretch/>
        </p:blipFill>
        <p:spPr>
          <a:xfrm>
            <a:off x="7558633" y="2383448"/>
            <a:ext cx="3315189" cy="3176147"/>
          </a:xfrm>
          <a:prstGeom prst="rect">
            <a:avLst/>
          </a:prstGeom>
        </p:spPr>
      </p:pic>
      <p:sp>
        <p:nvSpPr>
          <p:cNvPr id="27" name="Obdĺžnik: zaoblené horné rohy 26">
            <a:extLst>
              <a:ext uri="{FF2B5EF4-FFF2-40B4-BE49-F238E27FC236}">
                <a16:creationId xmlns:a16="http://schemas.microsoft.com/office/drawing/2014/main" id="{AA28BC5B-F134-C11F-24AC-0C26A6EBBC24}"/>
              </a:ext>
            </a:extLst>
          </p:cNvPr>
          <p:cNvSpPr/>
          <p:nvPr/>
        </p:nvSpPr>
        <p:spPr>
          <a:xfrm>
            <a:off x="7558633" y="4495800"/>
            <a:ext cx="3315189" cy="200279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2" name="Round Same Side Corner Rectangle 34">
            <a:extLst>
              <a:ext uri="{FF2B5EF4-FFF2-40B4-BE49-F238E27FC236}">
                <a16:creationId xmlns:a16="http://schemas.microsoft.com/office/drawing/2014/main" id="{9B57EAAB-998A-8A42-8C5C-6A1784BCF765}"/>
              </a:ext>
            </a:extLst>
          </p:cNvPr>
          <p:cNvSpPr/>
          <p:nvPr/>
        </p:nvSpPr>
        <p:spPr>
          <a:xfrm>
            <a:off x="3991631" y="1357533"/>
            <a:ext cx="3315189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bdĺžnik: zaoblené horné rohy 20">
            <a:extLst>
              <a:ext uri="{FF2B5EF4-FFF2-40B4-BE49-F238E27FC236}">
                <a16:creationId xmlns:a16="http://schemas.microsoft.com/office/drawing/2014/main" id="{F09FD487-6B0E-C6EB-2948-4483CE6AD2F2}"/>
              </a:ext>
            </a:extLst>
          </p:cNvPr>
          <p:cNvSpPr/>
          <p:nvPr/>
        </p:nvSpPr>
        <p:spPr>
          <a:xfrm>
            <a:off x="540990" y="4495800"/>
            <a:ext cx="3194493" cy="200279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3" name="TextBox 22"/>
          <p:cNvSpPr txBox="1"/>
          <p:nvPr/>
        </p:nvSpPr>
        <p:spPr>
          <a:xfrm>
            <a:off x="558657" y="1542478"/>
            <a:ext cx="3194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WARSZAWA</a:t>
            </a:r>
            <a:r>
              <a:rPr lang="en-US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dirty="0">
              <a:solidFill>
                <a:srgbClr val="BE0739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en-US" sz="1400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(PRUS</a:t>
            </a:r>
            <a:r>
              <a:rPr lang="sk-SK" sz="1400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Z</a:t>
            </a:r>
            <a:r>
              <a:rPr lang="en-US" sz="1400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KOW)</a:t>
            </a:r>
            <a:endParaRPr lang="en-US" sz="14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de-LI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1993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345278" y="1476191"/>
            <a:ext cx="2493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DABROWA GORNICZA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de-LI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2010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271778" y="1542478"/>
            <a:ext cx="3825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WROCLAW</a:t>
            </a:r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</a:p>
          <a:p>
            <a:pPr algn="ctr"/>
            <a:r>
              <a:rPr lang="sk-SK" sz="1400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(KATY WROCLAWSKIE) </a:t>
            </a:r>
          </a:p>
          <a:p>
            <a:pPr algn="ctr"/>
            <a:r>
              <a:rPr lang="de-LI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2015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3449" y="4725113"/>
            <a:ext cx="27829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Gesamtfläche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57,000 m²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Abstellgleise 600 m, 1 Abstellgleis 350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Stacker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mit einer Hubkapazität von bis zu 45 Tonnen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Umschlag von Wechselbehältern und Sattelaufliegern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Zollamt vor Ort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738314" y="4870719"/>
            <a:ext cx="301010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Gesamtfläche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65,000 m²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Abstellgleise 600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RMG 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Portalkran, 5 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Stacker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(45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t)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-Stecker - PTI inkl. Kleinreparaturen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Umschlag von Wechselbehältern und Sattelaufliegern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Zollamt vor Ort</a:t>
            </a:r>
            <a:endParaRPr lang="sk-SK" sz="9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1" name="Rovná spojnica 10">
            <a:extLst>
              <a:ext uri="{FF2B5EF4-FFF2-40B4-BE49-F238E27FC236}">
                <a16:creationId xmlns:a16="http://schemas.microsoft.com/office/drawing/2014/main" id="{1720F06C-AD51-F3B8-8DE9-7C76E00D89D2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ok 14">
            <a:extLst>
              <a:ext uri="{FF2B5EF4-FFF2-40B4-BE49-F238E27FC236}">
                <a16:creationId xmlns:a16="http://schemas.microsoft.com/office/drawing/2014/main" id="{2AAFFCA7-FFA1-78EB-B06D-80B27CB06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46C04D61-BB83-2757-3697-E2D458528BCB}"/>
              </a:ext>
            </a:extLst>
          </p:cNvPr>
          <p:cNvSpPr txBox="1"/>
          <p:nvPr/>
        </p:nvSpPr>
        <p:spPr>
          <a:xfrm>
            <a:off x="683449" y="538523"/>
            <a:ext cx="3629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ZIEL-</a:t>
            </a:r>
            <a:r>
              <a:rPr lang="sk-SK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TERMINALS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F9056009-DE87-F443-967E-79A76F9CEFB6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7FF0903-40B4-EEE4-28EA-CEC1F7374D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9929" r="745"/>
          <a:stretch/>
        </p:blipFill>
        <p:spPr>
          <a:xfrm>
            <a:off x="3998223" y="2383448"/>
            <a:ext cx="3308597" cy="2205954"/>
          </a:xfrm>
          <a:prstGeom prst="rect">
            <a:avLst/>
          </a:prstGeom>
        </p:spPr>
      </p:pic>
      <p:sp>
        <p:nvSpPr>
          <p:cNvPr id="24" name="Obdĺžnik: zaoblené horné rohy 23">
            <a:extLst>
              <a:ext uri="{FF2B5EF4-FFF2-40B4-BE49-F238E27FC236}">
                <a16:creationId xmlns:a16="http://schemas.microsoft.com/office/drawing/2014/main" id="{06E20878-EEA6-FA1E-D5DF-DFB6CF8930E5}"/>
              </a:ext>
            </a:extLst>
          </p:cNvPr>
          <p:cNvSpPr/>
          <p:nvPr/>
        </p:nvSpPr>
        <p:spPr>
          <a:xfrm>
            <a:off x="3991632" y="4495800"/>
            <a:ext cx="3315189" cy="200279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8" name="TextBox 47"/>
          <p:cNvSpPr txBox="1"/>
          <p:nvPr/>
        </p:nvSpPr>
        <p:spPr>
          <a:xfrm>
            <a:off x="4083441" y="4651427"/>
            <a:ext cx="317186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Gesamtfläche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170,000 m²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Abstellgleise 625 m, 1 Abstellgleis  600 m, 1 Abstellgleis 500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 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Stacker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mit einer Hubkapazität bis zu 45 Tonnen, 1 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Stacker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mit einer Hubkapazität bis zu 12 Tonnen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LI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-Stopfen -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PTI inkl. Kleinreparaturen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Umschlag von Wechselbrücken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 vor Ort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944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34">
            <a:extLst>
              <a:ext uri="{FF2B5EF4-FFF2-40B4-BE49-F238E27FC236}">
                <a16:creationId xmlns:a16="http://schemas.microsoft.com/office/drawing/2014/main" id="{BB71041A-2259-7CA5-50D1-CBC3BECEE6A8}"/>
              </a:ext>
            </a:extLst>
          </p:cNvPr>
          <p:cNvSpPr/>
          <p:nvPr/>
        </p:nvSpPr>
        <p:spPr>
          <a:xfrm>
            <a:off x="4112413" y="1440332"/>
            <a:ext cx="3339887" cy="4918910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Obrázok 25">
            <a:extLst>
              <a:ext uri="{FF2B5EF4-FFF2-40B4-BE49-F238E27FC236}">
                <a16:creationId xmlns:a16="http://schemas.microsoft.com/office/drawing/2014/main" id="{D3540F49-74F3-4669-9A59-2396F340BC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4" t="1" r="8762" b="2751"/>
          <a:stretch/>
        </p:blipFill>
        <p:spPr>
          <a:xfrm>
            <a:off x="4112432" y="2356499"/>
            <a:ext cx="3339869" cy="2340692"/>
          </a:xfrm>
          <a:prstGeom prst="rect">
            <a:avLst/>
          </a:prstGeom>
        </p:spPr>
      </p:pic>
      <p:sp>
        <p:nvSpPr>
          <p:cNvPr id="3" name="Obdĺžnik: zaoblené horné rohy 2">
            <a:extLst>
              <a:ext uri="{FF2B5EF4-FFF2-40B4-BE49-F238E27FC236}">
                <a16:creationId xmlns:a16="http://schemas.microsoft.com/office/drawing/2014/main" id="{8F742C14-492C-3368-E77F-E83B11E3B16B}"/>
              </a:ext>
            </a:extLst>
          </p:cNvPr>
          <p:cNvSpPr/>
          <p:nvPr/>
        </p:nvSpPr>
        <p:spPr>
          <a:xfrm>
            <a:off x="4112414" y="4584300"/>
            <a:ext cx="3339887" cy="1775279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4" name="Round Same Side Corner Rectangle 34">
            <a:extLst>
              <a:ext uri="{FF2B5EF4-FFF2-40B4-BE49-F238E27FC236}">
                <a16:creationId xmlns:a16="http://schemas.microsoft.com/office/drawing/2014/main" id="{D312B387-E338-B082-7E91-C01B478A0410}"/>
              </a:ext>
            </a:extLst>
          </p:cNvPr>
          <p:cNvSpPr/>
          <p:nvPr/>
        </p:nvSpPr>
        <p:spPr>
          <a:xfrm>
            <a:off x="606880" y="1440669"/>
            <a:ext cx="3200560" cy="4918910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Obrázok 29">
            <a:extLst>
              <a:ext uri="{FF2B5EF4-FFF2-40B4-BE49-F238E27FC236}">
                <a16:creationId xmlns:a16="http://schemas.microsoft.com/office/drawing/2014/main" id="{9FCECA2A-DF2F-400D-8645-F10766471E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6" t="9355" r="34967" b="16749"/>
          <a:stretch/>
        </p:blipFill>
        <p:spPr>
          <a:xfrm>
            <a:off x="606880" y="2346849"/>
            <a:ext cx="3200560" cy="2629737"/>
          </a:xfrm>
          <a:prstGeom prst="rect">
            <a:avLst/>
          </a:prstGeom>
        </p:spPr>
      </p:pic>
      <p:sp>
        <p:nvSpPr>
          <p:cNvPr id="15" name="Obdĺžnik: zaoblené horné rohy 14">
            <a:extLst>
              <a:ext uri="{FF2B5EF4-FFF2-40B4-BE49-F238E27FC236}">
                <a16:creationId xmlns:a16="http://schemas.microsoft.com/office/drawing/2014/main" id="{D99CE91A-9B37-D4F9-97C6-8E9BC5BD78FF}"/>
              </a:ext>
            </a:extLst>
          </p:cNvPr>
          <p:cNvSpPr/>
          <p:nvPr/>
        </p:nvSpPr>
        <p:spPr>
          <a:xfrm>
            <a:off x="606880" y="4584638"/>
            <a:ext cx="3202305" cy="1774604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4" name="TextBox 43"/>
          <p:cNvSpPr txBox="1"/>
          <p:nvPr/>
        </p:nvSpPr>
        <p:spPr>
          <a:xfrm>
            <a:off x="4144147" y="1600103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BERLIN KOWU</a:t>
            </a:r>
            <a:endParaRPr lang="en-US" sz="1100" b="1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de-LI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seit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9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6880" y="1619437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GERNSHEIM GUT</a:t>
            </a:r>
            <a:endParaRPr lang="en-US" b="1" dirty="0">
              <a:solidFill>
                <a:srgbClr val="BE0739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de-LI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20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2CBB306-7D00-8309-69DD-A8E3BFAFA6FF}"/>
              </a:ext>
            </a:extLst>
          </p:cNvPr>
          <p:cNvSpPr txBox="1"/>
          <p:nvPr/>
        </p:nvSpPr>
        <p:spPr>
          <a:xfrm>
            <a:off x="683449" y="538523"/>
            <a:ext cx="3629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ZIEL-</a:t>
            </a:r>
            <a:r>
              <a:rPr lang="sk-SK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TERMINALS</a:t>
            </a:r>
          </a:p>
        </p:txBody>
      </p:sp>
      <p:sp>
        <p:nvSpPr>
          <p:cNvPr id="7" name="TextBox 51">
            <a:extLst>
              <a:ext uri="{FF2B5EF4-FFF2-40B4-BE49-F238E27FC236}">
                <a16:creationId xmlns:a16="http://schemas.microsoft.com/office/drawing/2014/main" id="{45FDBDB3-A5E7-CB53-B325-DDCC8668C741}"/>
              </a:ext>
            </a:extLst>
          </p:cNvPr>
          <p:cNvSpPr txBox="1"/>
          <p:nvPr/>
        </p:nvSpPr>
        <p:spPr>
          <a:xfrm>
            <a:off x="810625" y="4831929"/>
            <a:ext cx="29242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Gesamtfläche</a:t>
            </a:r>
            <a:r>
              <a:rPr lang="de-DE" sz="1100" dirty="0">
                <a:solidFill>
                  <a:schemeClr val="bg1"/>
                </a:solidFill>
                <a:latin typeface="Arial" charset="0"/>
                <a:cs typeface="Arial" charset="0"/>
              </a:rPr>
              <a:t>: 54,000 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de-DE" sz="11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de-DE" sz="11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cs typeface="Arial" charset="0"/>
              </a:rPr>
              <a:t>2 Abstellgleise 340 m</a:t>
            </a: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cs typeface="Arial" charset="0"/>
              </a:rPr>
              <a:t>1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RMG </a:t>
            </a:r>
            <a:r>
              <a:rPr lang="de-DE" sz="1100" dirty="0">
                <a:solidFill>
                  <a:schemeClr val="bg1"/>
                </a:solidFill>
                <a:latin typeface="Arial" charset="0"/>
                <a:cs typeface="Arial" charset="0"/>
              </a:rPr>
              <a:t>Portalkran, 1 Schwenkkran, </a:t>
            </a:r>
            <a:br>
              <a:rPr lang="sk-SK" sz="11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de-DE" sz="1100" dirty="0">
                <a:solidFill>
                  <a:schemeClr val="bg1"/>
                </a:solidFill>
                <a:latin typeface="Arial" charset="0"/>
                <a:cs typeface="Arial" charset="0"/>
              </a:rPr>
              <a:t>2 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cs typeface="Arial" charset="0"/>
              </a:rPr>
              <a:t>Reach</a:t>
            </a:r>
            <a:r>
              <a:rPr lang="de-DE" sz="11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cs typeface="Arial" charset="0"/>
              </a:rPr>
              <a:t>Stacker</a:t>
            </a:r>
            <a:r>
              <a:rPr lang="de-DE" sz="1100" dirty="0">
                <a:solidFill>
                  <a:schemeClr val="bg1"/>
                </a:solidFill>
                <a:latin typeface="Arial" charset="0"/>
                <a:cs typeface="Arial" charset="0"/>
              </a:rPr>
              <a:t> (45</a:t>
            </a:r>
            <a:r>
              <a:rPr lang="sk-SK" sz="11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1100" dirty="0">
                <a:solidFill>
                  <a:schemeClr val="bg1"/>
                </a:solidFill>
                <a:latin typeface="Arial" charset="0"/>
                <a:cs typeface="Arial" charset="0"/>
              </a:rPr>
              <a:t>t)</a:t>
            </a: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cs typeface="Arial" charset="0"/>
              </a:rPr>
              <a:t>LKW-Kapazität: 30 LKW (langfristige Subunternehmer)</a:t>
            </a:r>
            <a:endParaRPr lang="sk-SK" sz="1400" dirty="0">
              <a:solidFill>
                <a:schemeClr val="bg1"/>
              </a:solidFill>
            </a:endParaRPr>
          </a:p>
        </p:txBody>
      </p:sp>
      <p:sp>
        <p:nvSpPr>
          <p:cNvPr id="8" name="TextBox 51">
            <a:extLst>
              <a:ext uri="{FF2B5EF4-FFF2-40B4-BE49-F238E27FC236}">
                <a16:creationId xmlns:a16="http://schemas.microsoft.com/office/drawing/2014/main" id="{27121F74-3855-9778-0686-E69FCEAFFA65}"/>
              </a:ext>
            </a:extLst>
          </p:cNvPr>
          <p:cNvSpPr txBox="1"/>
          <p:nvPr/>
        </p:nvSpPr>
        <p:spPr>
          <a:xfrm>
            <a:off x="4228329" y="4738168"/>
            <a:ext cx="3127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Gesamtfläche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20,000 m</a:t>
            </a:r>
            <a:r>
              <a:rPr lang="de-DE" sz="11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de-DE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 800 m, 3 Abstellgleise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RMG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Kran, 2 </a:t>
            </a:r>
            <a:r>
              <a:rPr lang="de-LI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LI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Stacker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(45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t), 1 </a:t>
            </a:r>
            <a:r>
              <a:rPr lang="de-LI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LI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Stacker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12 t)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</a:t>
            </a: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-Stopfen - PTI inkl. Kleinreparaturen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Depot für Leercontainer-Kapazität: 2.000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TEU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Zollamt vor Ort</a:t>
            </a:r>
            <a:endParaRPr lang="de-LI" sz="1400" dirty="0">
              <a:solidFill>
                <a:srgbClr val="2F2F2F"/>
              </a:solidFill>
            </a:endParaRPr>
          </a:p>
        </p:txBody>
      </p:sp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1738AB97-B99F-C510-F0EF-8AF3F6F800EE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ok 10">
            <a:extLst>
              <a:ext uri="{FF2B5EF4-FFF2-40B4-BE49-F238E27FC236}">
                <a16:creationId xmlns:a16="http://schemas.microsoft.com/office/drawing/2014/main" id="{4E34B2CB-88B8-6467-916E-629F072D3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6" name="Round Same Side Corner Rectangle 34">
            <a:extLst>
              <a:ext uri="{FF2B5EF4-FFF2-40B4-BE49-F238E27FC236}">
                <a16:creationId xmlns:a16="http://schemas.microsoft.com/office/drawing/2014/main" id="{8978DF30-1251-F672-9555-16AEC6BA7319}"/>
              </a:ext>
            </a:extLst>
          </p:cNvPr>
          <p:cNvSpPr/>
          <p:nvPr/>
        </p:nvSpPr>
        <p:spPr>
          <a:xfrm>
            <a:off x="7761803" y="1440332"/>
            <a:ext cx="3093707" cy="4919247"/>
          </a:xfrm>
          <a:prstGeom prst="round2SameRect">
            <a:avLst>
              <a:gd name="adj1" fmla="val 13089"/>
              <a:gd name="adj2" fmla="val 10829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EE08927D-59E5-F06C-3B25-14E0E6C6A011}"/>
              </a:ext>
            </a:extLst>
          </p:cNvPr>
          <p:cNvSpPr txBox="1"/>
          <p:nvPr/>
        </p:nvSpPr>
        <p:spPr>
          <a:xfrm>
            <a:off x="7907738" y="1619437"/>
            <a:ext cx="2800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ARAD 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de-LI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seit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2021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Obrázok 17">
            <a:extLst>
              <a:ext uri="{FF2B5EF4-FFF2-40B4-BE49-F238E27FC236}">
                <a16:creationId xmlns:a16="http://schemas.microsoft.com/office/drawing/2014/main" id="{47423C63-AE69-65AD-11A0-9AA4DCB47B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23" r="13742"/>
          <a:stretch/>
        </p:blipFill>
        <p:spPr>
          <a:xfrm>
            <a:off x="7761804" y="2346849"/>
            <a:ext cx="3093706" cy="2668673"/>
          </a:xfrm>
          <a:prstGeom prst="rect">
            <a:avLst/>
          </a:prstGeom>
        </p:spPr>
      </p:pic>
      <p:sp>
        <p:nvSpPr>
          <p:cNvPr id="19" name="Obdĺžnik: zaoblené horné rohy 18">
            <a:extLst>
              <a:ext uri="{FF2B5EF4-FFF2-40B4-BE49-F238E27FC236}">
                <a16:creationId xmlns:a16="http://schemas.microsoft.com/office/drawing/2014/main" id="{6C722147-C210-B11A-E1EE-E259FA27D829}"/>
              </a:ext>
            </a:extLst>
          </p:cNvPr>
          <p:cNvSpPr/>
          <p:nvPr/>
        </p:nvSpPr>
        <p:spPr>
          <a:xfrm>
            <a:off x="7760057" y="4584301"/>
            <a:ext cx="3095399" cy="1775279"/>
          </a:xfrm>
          <a:prstGeom prst="round2SameRect">
            <a:avLst>
              <a:gd name="adj1" fmla="val 0"/>
              <a:gd name="adj2" fmla="val 16367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0" name="TextBox 51">
            <a:extLst>
              <a:ext uri="{FF2B5EF4-FFF2-40B4-BE49-F238E27FC236}">
                <a16:creationId xmlns:a16="http://schemas.microsoft.com/office/drawing/2014/main" id="{60A6D8FC-F97E-85CA-10BF-23E2F650CE07}"/>
              </a:ext>
            </a:extLst>
          </p:cNvPr>
          <p:cNvSpPr txBox="1"/>
          <p:nvPr/>
        </p:nvSpPr>
        <p:spPr>
          <a:xfrm>
            <a:off x="8038332" y="4763406"/>
            <a:ext cx="280003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Gesamtfläche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75,000 m</a:t>
            </a:r>
            <a:r>
              <a:rPr lang="sk-SK" sz="11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sk-SK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Abstellgleise 350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Parkplatz für 200 LKW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de-DE" sz="1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Reach</a:t>
            </a:r>
            <a:r>
              <a:rPr lang="de-DE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Stacker</a:t>
            </a:r>
            <a:r>
              <a:rPr lang="sk-SK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(45 t)</a:t>
            </a:r>
            <a:endParaRPr lang="de-DE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Eigene</a:t>
            </a:r>
            <a:r>
              <a:rPr lang="sk-SK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LI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LKW-Kapazität</a:t>
            </a:r>
            <a:r>
              <a:rPr lang="sk-SK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10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Autobahn A1 - 3 km vom Terminal entfernt</a:t>
            </a:r>
            <a:endParaRPr lang="sk-SK" sz="1400" dirty="0">
              <a:solidFill>
                <a:srgbClr val="2F2F2F"/>
              </a:solidFill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7B925132-E241-8318-B817-0767BA3216DE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706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34">
            <a:extLst>
              <a:ext uri="{FF2B5EF4-FFF2-40B4-BE49-F238E27FC236}">
                <a16:creationId xmlns:a16="http://schemas.microsoft.com/office/drawing/2014/main" id="{D23FE559-3837-CA7E-FC75-363FAC2D5D57}"/>
              </a:ext>
            </a:extLst>
          </p:cNvPr>
          <p:cNvSpPr/>
          <p:nvPr/>
        </p:nvSpPr>
        <p:spPr>
          <a:xfrm>
            <a:off x="4818605" y="1679950"/>
            <a:ext cx="2869353" cy="4285930"/>
          </a:xfrm>
          <a:prstGeom prst="round2SameRect">
            <a:avLst>
              <a:gd name="adj1" fmla="val 13089"/>
              <a:gd name="adj2" fmla="val 15041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ázok 4">
            <a:extLst>
              <a:ext uri="{FF2B5EF4-FFF2-40B4-BE49-F238E27FC236}">
                <a16:creationId xmlns:a16="http://schemas.microsoft.com/office/drawing/2014/main" id="{F99E8679-1FFE-53A5-704C-DFC89BEE1E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00" b="6100"/>
          <a:stretch/>
        </p:blipFill>
        <p:spPr>
          <a:xfrm>
            <a:off x="4818604" y="2618033"/>
            <a:ext cx="2869354" cy="16786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101638-9B23-A88B-9BD0-0300CDFC70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063" y="1874392"/>
            <a:ext cx="4650402" cy="3907536"/>
          </a:xfrm>
          <a:prstGeom prst="rect">
            <a:avLst/>
          </a:prstGeom>
        </p:spPr>
      </p:pic>
      <p:cxnSp>
        <p:nvCxnSpPr>
          <p:cNvPr id="2" name="Rovná spojnica 1">
            <a:extLst>
              <a:ext uri="{FF2B5EF4-FFF2-40B4-BE49-F238E27FC236}">
                <a16:creationId xmlns:a16="http://schemas.microsoft.com/office/drawing/2014/main" id="{5FF55CE1-CBBB-7128-19C0-A06D12AE4D2F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ok 9">
            <a:extLst>
              <a:ext uri="{FF2B5EF4-FFF2-40B4-BE49-F238E27FC236}">
                <a16:creationId xmlns:a16="http://schemas.microsoft.com/office/drawing/2014/main" id="{6C44058E-CC7A-4F2F-0C9B-28051C10F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608071" y="4811412"/>
            <a:ext cx="2364689" cy="37579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84919" y="1806132"/>
            <a:ext cx="2502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BELGRADE </a:t>
            </a:r>
          </a:p>
          <a:p>
            <a:pPr algn="ctr"/>
            <a:r>
              <a:rPr lang="sk-SK" sz="1400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(INDJIJA)</a:t>
            </a:r>
            <a:endParaRPr lang="en-US" sz="10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en-AU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sk-SK" sz="12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eit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2023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Obdĺžnik: zaoblené horné rohy 13">
            <a:extLst>
              <a:ext uri="{FF2B5EF4-FFF2-40B4-BE49-F238E27FC236}">
                <a16:creationId xmlns:a16="http://schemas.microsoft.com/office/drawing/2014/main" id="{D834C609-FCB9-5EAD-AE96-F4DB88C3747A}"/>
              </a:ext>
            </a:extLst>
          </p:cNvPr>
          <p:cNvSpPr/>
          <p:nvPr/>
        </p:nvSpPr>
        <p:spPr>
          <a:xfrm>
            <a:off x="4818606" y="4295649"/>
            <a:ext cx="2869353" cy="1670231"/>
          </a:xfrm>
          <a:prstGeom prst="round2SameRect">
            <a:avLst>
              <a:gd name="adj1" fmla="val 0"/>
              <a:gd name="adj2" fmla="val 21241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5" name="TextBox 51">
            <a:extLst>
              <a:ext uri="{FF2B5EF4-FFF2-40B4-BE49-F238E27FC236}">
                <a16:creationId xmlns:a16="http://schemas.microsoft.com/office/drawing/2014/main" id="{D296C6D6-476A-7EAB-2E31-7062515644FF}"/>
              </a:ext>
            </a:extLst>
          </p:cNvPr>
          <p:cNvSpPr txBox="1"/>
          <p:nvPr/>
        </p:nvSpPr>
        <p:spPr>
          <a:xfrm>
            <a:off x="5049362" y="4463230"/>
            <a:ext cx="263859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Größe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35,000 m</a:t>
            </a:r>
            <a:r>
              <a:rPr lang="sk-SK" sz="11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de-DE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Gleise mit</a:t>
            </a:r>
            <a:r>
              <a:rPr lang="sk-SK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250 m </a:t>
            </a:r>
            <a:r>
              <a:rPr lang="de-DE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Länge</a:t>
            </a:r>
            <a:endParaRPr lang="sk-SK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cs typeface="Arial" charset="0"/>
              </a:rPr>
              <a:t>Reach</a:t>
            </a:r>
            <a:r>
              <a:rPr lang="de-DE" sz="11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cs typeface="Arial" charset="0"/>
              </a:rPr>
              <a:t>Stacker</a:t>
            </a:r>
            <a:r>
              <a:rPr lang="sk-SK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(45 t)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Gabelstapler</a:t>
            </a:r>
            <a:r>
              <a:rPr lang="sk-SK" sz="1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12 t, 3 t, 2 t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Reguläre Verbindungen 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Adriatic P</a:t>
            </a:r>
            <a:r>
              <a:rPr lang="sk-SK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orts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sk-SK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Belgrade</a:t>
            </a:r>
            <a:r>
              <a:rPr lang="sk-SK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</a:t>
            </a:r>
            <a:r>
              <a:rPr lang="en-GB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sk-SK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GB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ija</a:t>
            </a:r>
            <a:r>
              <a:rPr lang="sk-SK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1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</a:t>
            </a:r>
            <a:endParaRPr lang="sk-SK" sz="11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FA2F7CFA-521B-501A-C8DC-E9569A840536}"/>
              </a:ext>
            </a:extLst>
          </p:cNvPr>
          <p:cNvSpPr txBox="1"/>
          <p:nvPr/>
        </p:nvSpPr>
        <p:spPr>
          <a:xfrm>
            <a:off x="683448" y="538523"/>
            <a:ext cx="4947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NEUE </a:t>
            </a:r>
            <a:r>
              <a:rPr lang="sk-SK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TERMINALS </a:t>
            </a:r>
          </a:p>
        </p:txBody>
      </p:sp>
      <p:sp>
        <p:nvSpPr>
          <p:cNvPr id="7" name="Round Same Side Corner Rectangle 34">
            <a:extLst>
              <a:ext uri="{FF2B5EF4-FFF2-40B4-BE49-F238E27FC236}">
                <a16:creationId xmlns:a16="http://schemas.microsoft.com/office/drawing/2014/main" id="{33ACA1DD-8CE0-4AEE-2AD7-BFEF57E87089}"/>
              </a:ext>
            </a:extLst>
          </p:cNvPr>
          <p:cNvSpPr/>
          <p:nvPr/>
        </p:nvSpPr>
        <p:spPr>
          <a:xfrm>
            <a:off x="7950152" y="1679950"/>
            <a:ext cx="3096354" cy="4300298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F899CC32-3466-6785-23DE-FD61ABF156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72" t="24192" r="15554"/>
          <a:stretch/>
        </p:blipFill>
        <p:spPr>
          <a:xfrm>
            <a:off x="7947432" y="2616971"/>
            <a:ext cx="3099073" cy="1891845"/>
          </a:xfrm>
          <a:prstGeom prst="rect">
            <a:avLst/>
          </a:prstGeom>
        </p:spPr>
      </p:pic>
      <p:sp>
        <p:nvSpPr>
          <p:cNvPr id="17" name="Obdĺžnik: zaoblené horné rohy 16">
            <a:extLst>
              <a:ext uri="{FF2B5EF4-FFF2-40B4-BE49-F238E27FC236}">
                <a16:creationId xmlns:a16="http://schemas.microsoft.com/office/drawing/2014/main" id="{4B6095BC-E8B9-170C-F8C4-1F921B5C419D}"/>
              </a:ext>
            </a:extLst>
          </p:cNvPr>
          <p:cNvSpPr/>
          <p:nvPr/>
        </p:nvSpPr>
        <p:spPr>
          <a:xfrm>
            <a:off x="7947432" y="4243984"/>
            <a:ext cx="3099073" cy="1736264"/>
          </a:xfrm>
          <a:prstGeom prst="round2SameRect">
            <a:avLst>
              <a:gd name="adj1" fmla="val 0"/>
              <a:gd name="adj2" fmla="val 19986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" name="TextBox 43">
            <a:extLst>
              <a:ext uri="{FF2B5EF4-FFF2-40B4-BE49-F238E27FC236}">
                <a16:creationId xmlns:a16="http://schemas.microsoft.com/office/drawing/2014/main" id="{87913227-4610-0A93-A2B7-51E7606CFB62}"/>
              </a:ext>
            </a:extLst>
          </p:cNvPr>
          <p:cNvSpPr txBox="1"/>
          <p:nvPr/>
        </p:nvSpPr>
        <p:spPr>
          <a:xfrm>
            <a:off x="7981885" y="1819184"/>
            <a:ext cx="2997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SZEGED</a:t>
            </a:r>
            <a:endParaRPr lang="en-US" sz="1100" b="1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sk-SK" sz="12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kommt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... 2026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51">
            <a:extLst>
              <a:ext uri="{FF2B5EF4-FFF2-40B4-BE49-F238E27FC236}">
                <a16:creationId xmlns:a16="http://schemas.microsoft.com/office/drawing/2014/main" id="{D883698E-3DF1-E8D6-DDDB-CDBAC4DA6208}"/>
              </a:ext>
            </a:extLst>
          </p:cNvPr>
          <p:cNvSpPr txBox="1"/>
          <p:nvPr/>
        </p:nvSpPr>
        <p:spPr>
          <a:xfrm>
            <a:off x="8046456" y="4359084"/>
            <a:ext cx="29325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cs typeface="Arial" charset="0"/>
              </a:rPr>
              <a:t>Größe</a:t>
            </a:r>
            <a:r>
              <a:rPr lang="sk-SK" sz="1100" dirty="0">
                <a:solidFill>
                  <a:schemeClr val="bg1"/>
                </a:solidFill>
                <a:latin typeface="Arial" charset="0"/>
                <a:cs typeface="Arial" charset="0"/>
              </a:rPr>
              <a:t>: 100,000 m</a:t>
            </a:r>
            <a:r>
              <a:rPr lang="sk-SK" sz="1100" baseline="30000" dirty="0">
                <a:solidFill>
                  <a:schemeClr val="bg1"/>
                </a:solidFill>
                <a:latin typeface="Arial" charset="0"/>
                <a:cs typeface="Arial" charset="0"/>
              </a:rPr>
              <a:t>2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Jahreskapazität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~ 50.000 TEU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Abstellgleisen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2 x 335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Intermodalterminal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im Süden Ungarns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Abschluss des Bauprozesses bis 202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Anbindung an Autobahn in HU, RS, RO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Anschluss an die Hauptbahnstrecke nach Süden über die 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Roszke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-Kreuzung</a:t>
            </a:r>
            <a:endParaRPr lang="en-GB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118D40A6-B577-2E3E-57B3-073AA21B157C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71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 Same Side Corner Rectangle 21"/>
          <p:cNvSpPr/>
          <p:nvPr/>
        </p:nvSpPr>
        <p:spPr>
          <a:xfrm>
            <a:off x="4915282" y="1333500"/>
            <a:ext cx="3613012" cy="5152643"/>
          </a:xfrm>
          <a:prstGeom prst="round2SameRect">
            <a:avLst>
              <a:gd name="adj1" fmla="val 9551"/>
              <a:gd name="adj2" fmla="val 9102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915282" y="1489503"/>
            <a:ext cx="361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EISENBAHN &amp; REACHSTACKER WERKSTATT</a:t>
            </a:r>
          </a:p>
          <a:p>
            <a:pPr algn="ctr"/>
            <a:r>
              <a:rPr lang="en-US" sz="12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Dunajsk</a:t>
            </a:r>
            <a:r>
              <a:rPr lang="sk-SK" sz="12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2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Streda</a:t>
            </a:r>
            <a:r>
              <a:rPr lang="en-US" sz="12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sz="12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Slowakei</a:t>
            </a:r>
            <a:endParaRPr lang="en-US" sz="9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Obrázok 7">
            <a:extLst>
              <a:ext uri="{FF2B5EF4-FFF2-40B4-BE49-F238E27FC236}">
                <a16:creationId xmlns:a16="http://schemas.microsoft.com/office/drawing/2014/main" id="{2C2732B1-D6CC-5837-501E-70AE2044FC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6833" r="1" b="2345"/>
          <a:stretch/>
        </p:blipFill>
        <p:spPr>
          <a:xfrm>
            <a:off x="4915264" y="2313466"/>
            <a:ext cx="3613012" cy="2188833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9" name="Obdĺžnik: zaoblené horné rohy 8">
            <a:extLst>
              <a:ext uri="{FF2B5EF4-FFF2-40B4-BE49-F238E27FC236}">
                <a16:creationId xmlns:a16="http://schemas.microsoft.com/office/drawing/2014/main" id="{CE66017E-4CAF-D11B-0798-A38C18B8D1B1}"/>
              </a:ext>
            </a:extLst>
          </p:cNvPr>
          <p:cNvSpPr/>
          <p:nvPr/>
        </p:nvSpPr>
        <p:spPr>
          <a:xfrm>
            <a:off x="4915264" y="4366640"/>
            <a:ext cx="3613012" cy="2125600"/>
          </a:xfrm>
          <a:prstGeom prst="round2SameRect">
            <a:avLst>
              <a:gd name="adj1" fmla="val 0"/>
              <a:gd name="adj2" fmla="val 15255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5" name="Round Same Side Corner Rectangle 34"/>
          <p:cNvSpPr/>
          <p:nvPr/>
        </p:nvSpPr>
        <p:spPr>
          <a:xfrm>
            <a:off x="755631" y="1333500"/>
            <a:ext cx="3712681" cy="5152643"/>
          </a:xfrm>
          <a:prstGeom prst="round2SameRect">
            <a:avLst>
              <a:gd name="adj1" fmla="val 8005"/>
              <a:gd name="adj2" fmla="val 866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87909" y="1597224"/>
            <a:ext cx="35700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DYKO EISENBAHNWERKSTATT</a:t>
            </a:r>
            <a:endParaRPr lang="en-US" sz="1400" dirty="0">
              <a:solidFill>
                <a:srgbClr val="BE0739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de-LI" sz="12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Kolin</a:t>
            </a:r>
            <a:r>
              <a:rPr lang="en-US" sz="12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LI" sz="12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Tschechien</a:t>
            </a:r>
            <a:endParaRPr lang="de-LI" sz="9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dĺžnik: zaoblené horné rohy 7">
            <a:extLst>
              <a:ext uri="{FF2B5EF4-FFF2-40B4-BE49-F238E27FC236}">
                <a16:creationId xmlns:a16="http://schemas.microsoft.com/office/drawing/2014/main" id="{17670C35-5FF4-2CF4-55AA-D654EBD90D3B}"/>
              </a:ext>
            </a:extLst>
          </p:cNvPr>
          <p:cNvSpPr/>
          <p:nvPr/>
        </p:nvSpPr>
        <p:spPr>
          <a:xfrm>
            <a:off x="755634" y="4366640"/>
            <a:ext cx="3712678" cy="212560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5" name="TextBox 24"/>
          <p:cNvSpPr txBox="1"/>
          <p:nvPr/>
        </p:nvSpPr>
        <p:spPr>
          <a:xfrm>
            <a:off x="855304" y="4506426"/>
            <a:ext cx="361300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Gegründet im Jahr 1940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2007 Übernahme durch METRANS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Lizenz für die Reparatur von Siemens- und Bombardierlokomotiven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Reparaturleistungen:</a:t>
            </a:r>
          </a:p>
          <a:p>
            <a:pPr marL="630238" lvl="1" indent="-173038"/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 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Containerwagen</a:t>
            </a:r>
          </a:p>
          <a:p>
            <a:pPr marL="538163" lvl="1" indent="-80963">
              <a:buFontTx/>
              <a:buChar char="-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Zugwagenfahrwerke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538163" lvl="1" indent="-80963">
              <a:buFontTx/>
              <a:buChar char="-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Lokomotiven und Radsätze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80975" lvl="1" indent="-180975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de-DE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uf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Anfrage  sind die Reparaturen auch für externe Kunden im Rahmen freier Kapazitäten möglich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C02653BB-4461-E075-25C0-AEE25AD1E969}"/>
              </a:ext>
            </a:extLst>
          </p:cNvPr>
          <p:cNvSpPr txBox="1"/>
          <p:nvPr/>
        </p:nvSpPr>
        <p:spPr>
          <a:xfrm>
            <a:off x="683448" y="538523"/>
            <a:ext cx="999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 SCHIENENFAHRZEUG-WERKSTÄTTEN</a:t>
            </a:r>
            <a:endParaRPr lang="sk-SK" sz="2800" b="1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cxnSp>
        <p:nvCxnSpPr>
          <p:cNvPr id="5" name="Rovná spojnica 4">
            <a:extLst>
              <a:ext uri="{FF2B5EF4-FFF2-40B4-BE49-F238E27FC236}">
                <a16:creationId xmlns:a16="http://schemas.microsoft.com/office/drawing/2014/main" id="{34BCAAA0-C9C8-BAAA-D096-D665DF2F4209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ok 6">
            <a:extLst>
              <a:ext uri="{FF2B5EF4-FFF2-40B4-BE49-F238E27FC236}">
                <a16:creationId xmlns:a16="http://schemas.microsoft.com/office/drawing/2014/main" id="{250C8B15-3395-4EDC-33D0-3511694A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0" name="TextBox 24">
            <a:extLst>
              <a:ext uri="{FF2B5EF4-FFF2-40B4-BE49-F238E27FC236}">
                <a16:creationId xmlns:a16="http://schemas.microsoft.com/office/drawing/2014/main" id="{E21EF7BB-4221-74F7-0D47-74FFC96BE3B2}"/>
              </a:ext>
            </a:extLst>
          </p:cNvPr>
          <p:cNvSpPr txBox="1"/>
          <p:nvPr/>
        </p:nvSpPr>
        <p:spPr>
          <a:xfrm>
            <a:off x="5242560" y="4618376"/>
            <a:ext cx="27192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Errichtet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2019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Reparaturleistungen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 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Containerwagen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k-SK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LI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Lokomotiven</a:t>
            </a:r>
          </a:p>
          <a:p>
            <a:pPr lvl="1"/>
            <a:r>
              <a:rPr lang="sk-SK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 Stacker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2C728393-B91A-8FE6-1AE1-64430D4012A3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Inhaltsplatzhalter 9">
            <a:extLst>
              <a:ext uri="{FF2B5EF4-FFF2-40B4-BE49-F238E27FC236}">
                <a16:creationId xmlns:a16="http://schemas.microsoft.com/office/drawing/2014/main" id="{05066D6B-C029-A120-15D2-3AA8C08B77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59" b="12729"/>
          <a:stretch/>
        </p:blipFill>
        <p:spPr>
          <a:xfrm>
            <a:off x="755635" y="2313466"/>
            <a:ext cx="3712678" cy="2053174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51177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199FE66B-A5E5-43A3-B42F-4983E879BB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15" t="376" r="45132" b="151"/>
          <a:stretch/>
        </p:blipFill>
        <p:spPr>
          <a:xfrm>
            <a:off x="-8" y="0"/>
            <a:ext cx="5049310" cy="6858000"/>
          </a:xfrm>
          <a:prstGeom prst="rect">
            <a:avLst/>
          </a:prstGeom>
        </p:spPr>
      </p:pic>
      <p:sp>
        <p:nvSpPr>
          <p:cNvPr id="15" name="Rectangle 28">
            <a:extLst>
              <a:ext uri="{FF2B5EF4-FFF2-40B4-BE49-F238E27FC236}">
                <a16:creationId xmlns:a16="http://schemas.microsoft.com/office/drawing/2014/main" id="{303F30E2-5D68-40FF-E632-948672ABBC07}"/>
              </a:ext>
            </a:extLst>
          </p:cNvPr>
          <p:cNvSpPr/>
          <p:nvPr/>
        </p:nvSpPr>
        <p:spPr>
          <a:xfrm>
            <a:off x="4632964" y="0"/>
            <a:ext cx="106067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2862"/>
              </a:solidFill>
            </a:endParaRPr>
          </a:p>
        </p:txBody>
      </p:sp>
      <p:cxnSp>
        <p:nvCxnSpPr>
          <p:cNvPr id="2" name="Rovná spojnica 1">
            <a:extLst>
              <a:ext uri="{FF2B5EF4-FFF2-40B4-BE49-F238E27FC236}">
                <a16:creationId xmlns:a16="http://schemas.microsoft.com/office/drawing/2014/main" id="{F2757236-941E-94E5-6B7C-67889935F675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ok 3">
            <a:extLst>
              <a:ext uri="{FF2B5EF4-FFF2-40B4-BE49-F238E27FC236}">
                <a16:creationId xmlns:a16="http://schemas.microsoft.com/office/drawing/2014/main" id="{A598467E-43F7-C7BC-FF35-620AE89C1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FC7EDD68-9B0D-9974-C1EB-C7D30538C8AF}"/>
              </a:ext>
            </a:extLst>
          </p:cNvPr>
          <p:cNvSpPr txBox="1"/>
          <p:nvPr/>
        </p:nvSpPr>
        <p:spPr>
          <a:xfrm>
            <a:off x="6018080" y="1121981"/>
            <a:ext cx="502340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HHLA PURE</a:t>
            </a:r>
            <a:endParaRPr lang="sk-SK" sz="2800" b="1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de-LI" dirty="0">
                <a:solidFill>
                  <a:srgbClr val="7F7F7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</a:t>
            </a:r>
            <a:r>
              <a:rPr lang="de-LI" baseline="-25000" dirty="0">
                <a:solidFill>
                  <a:srgbClr val="7F7F7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de-LI" dirty="0">
                <a:solidFill>
                  <a:srgbClr val="7F7F7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-neutraler Containerumschlag &amp; Transport</a:t>
            </a:r>
          </a:p>
        </p:txBody>
      </p:sp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654B8777-728C-082F-6A59-027A5763F703}"/>
              </a:ext>
            </a:extLst>
          </p:cNvPr>
          <p:cNvSpPr/>
          <p:nvPr/>
        </p:nvSpPr>
        <p:spPr>
          <a:xfrm>
            <a:off x="4821244" y="2380546"/>
            <a:ext cx="5707378" cy="1582081"/>
          </a:xfrm>
          <a:prstGeom prst="roundRect">
            <a:avLst>
              <a:gd name="adj" fmla="val 15681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749FC24B-5D22-E62A-AC2D-571084162CFA}"/>
              </a:ext>
            </a:extLst>
          </p:cNvPr>
          <p:cNvSpPr txBox="1"/>
          <p:nvPr/>
        </p:nvSpPr>
        <p:spPr>
          <a:xfrm>
            <a:off x="5138229" y="2644550"/>
            <a:ext cx="5022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6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Mit dem Produkt HHLA Pure bieten wir als METRANS unseren Kunden einen CO</a:t>
            </a:r>
            <a:r>
              <a:rPr lang="de-DE" sz="1600" baseline="-250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de-DE" sz="16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-freien Umschlag sowie Transport. Somit leisten wir gemeinsam einen echten Beitrag zum Klimaschutz.</a:t>
            </a:r>
            <a:endParaRPr lang="en-AU" sz="16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D735D513-9F6F-5C95-81ED-959291EBBCCB}"/>
              </a:ext>
            </a:extLst>
          </p:cNvPr>
          <p:cNvSpPr/>
          <p:nvPr/>
        </p:nvSpPr>
        <p:spPr>
          <a:xfrm>
            <a:off x="4821242" y="4304630"/>
            <a:ext cx="5707376" cy="2016497"/>
          </a:xfrm>
          <a:prstGeom prst="roundRect">
            <a:avLst>
              <a:gd name="adj" fmla="val 15656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5B643B7E-173B-7419-411A-60804DC1E408}"/>
              </a:ext>
            </a:extLst>
          </p:cNvPr>
          <p:cNvSpPr txBox="1"/>
          <p:nvPr/>
        </p:nvSpPr>
        <p:spPr>
          <a:xfrm>
            <a:off x="5263030" y="4542151"/>
            <a:ext cx="4790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HHLA</a:t>
            </a:r>
            <a:r>
              <a: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und METRANS</a:t>
            </a:r>
            <a:r>
              <a: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sk-SK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Ausrichtung</a:t>
            </a: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Hybrid- und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Elektrolokomotiven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Elektrifizierung am Hafen-Container </a:t>
            </a:r>
          </a:p>
          <a:p>
            <a:pPr algn="just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Terminal durch elektrische Lagerhaltung </a:t>
            </a:r>
          </a:p>
          <a:p>
            <a:pPr algn="just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und Krananlage sowie Elektrofahrzeuge</a:t>
            </a:r>
            <a:endParaRPr lang="sk-SK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Leichte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4-Achs-Wagen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Flüsterbremsen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dĺžnik: zaoblené rohy 21">
            <a:extLst>
              <a:ext uri="{FF2B5EF4-FFF2-40B4-BE49-F238E27FC236}">
                <a16:creationId xmlns:a16="http://schemas.microsoft.com/office/drawing/2014/main" id="{ACD32891-E15E-0422-D30E-2DBE50D5BCE6}"/>
              </a:ext>
            </a:extLst>
          </p:cNvPr>
          <p:cNvSpPr/>
          <p:nvPr/>
        </p:nvSpPr>
        <p:spPr>
          <a:xfrm>
            <a:off x="10139763" y="2210788"/>
            <a:ext cx="674307" cy="664818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1" name="Obrázok 20">
            <a:extLst>
              <a:ext uri="{FF2B5EF4-FFF2-40B4-BE49-F238E27FC236}">
                <a16:creationId xmlns:a16="http://schemas.microsoft.com/office/drawing/2014/main" id="{DE60E604-8FDD-30AA-D483-7AE86E492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6541" y="2269041"/>
            <a:ext cx="505809" cy="506621"/>
          </a:xfrm>
          <a:prstGeom prst="rect">
            <a:avLst/>
          </a:prstGeom>
        </p:spPr>
      </p:pic>
      <p:sp>
        <p:nvSpPr>
          <p:cNvPr id="23" name="Obdĺžnik: zaoblené rohy 22">
            <a:extLst>
              <a:ext uri="{FF2B5EF4-FFF2-40B4-BE49-F238E27FC236}">
                <a16:creationId xmlns:a16="http://schemas.microsoft.com/office/drawing/2014/main" id="{9122FB1A-F8CC-DE81-EAC1-CD3EF8546CC3}"/>
              </a:ext>
            </a:extLst>
          </p:cNvPr>
          <p:cNvSpPr/>
          <p:nvPr/>
        </p:nvSpPr>
        <p:spPr>
          <a:xfrm>
            <a:off x="10132528" y="4105757"/>
            <a:ext cx="674307" cy="6648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8" name="Obrázok 27">
            <a:extLst>
              <a:ext uri="{FF2B5EF4-FFF2-40B4-BE49-F238E27FC236}">
                <a16:creationId xmlns:a16="http://schemas.microsoft.com/office/drawing/2014/main" id="{23BDC6E0-1F06-DA78-2B34-517EB7D73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8924" y="4157366"/>
            <a:ext cx="505854" cy="506666"/>
          </a:xfrm>
          <a:prstGeom prst="rect">
            <a:avLst/>
          </a:prstGeom>
        </p:spPr>
      </p:pic>
      <p:pic>
        <p:nvPicPr>
          <p:cNvPr id="29" name="Obrázok 28">
            <a:hlinkClick r:id="rId7"/>
            <a:extLst>
              <a:ext uri="{FF2B5EF4-FFF2-40B4-BE49-F238E27FC236}">
                <a16:creationId xmlns:a16="http://schemas.microsoft.com/office/drawing/2014/main" id="{40666BE5-127A-51A8-5BF0-C7A8BB482C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0850" y="522482"/>
            <a:ext cx="1585772" cy="435085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05764B00-C0FC-55B1-0EBB-BDD81CF00574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40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3">
            <a:extLst>
              <a:ext uri="{FF2B5EF4-FFF2-40B4-BE49-F238E27FC236}">
                <a16:creationId xmlns:a16="http://schemas.microsoft.com/office/drawing/2014/main" id="{F7E1C7F7-4FF2-5C09-3EF5-59C27CD0FB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19" r="26897"/>
          <a:stretch/>
        </p:blipFill>
        <p:spPr>
          <a:xfrm>
            <a:off x="-7751" y="0"/>
            <a:ext cx="5759107" cy="6858000"/>
          </a:xfrm>
          <a:prstGeom prst="rect">
            <a:avLst/>
          </a:prstGeom>
        </p:spPr>
      </p:pic>
      <p:sp>
        <p:nvSpPr>
          <p:cNvPr id="21" name="Rectangle 28">
            <a:extLst>
              <a:ext uri="{FF2B5EF4-FFF2-40B4-BE49-F238E27FC236}">
                <a16:creationId xmlns:a16="http://schemas.microsoft.com/office/drawing/2014/main" id="{5E8565B8-DE6C-6C6A-9F6E-4A0E605D76DA}"/>
              </a:ext>
            </a:extLst>
          </p:cNvPr>
          <p:cNvSpPr/>
          <p:nvPr/>
        </p:nvSpPr>
        <p:spPr>
          <a:xfrm>
            <a:off x="5530668" y="0"/>
            <a:ext cx="82591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286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048" y="480060"/>
            <a:ext cx="1257833" cy="1154992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9F4CC961-66AD-6594-03AD-FBF68EED1F57}"/>
              </a:ext>
            </a:extLst>
          </p:cNvPr>
          <p:cNvSpPr txBox="1"/>
          <p:nvPr/>
        </p:nvSpPr>
        <p:spPr>
          <a:xfrm>
            <a:off x="6580123" y="770788"/>
            <a:ext cx="4816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WIE FUNKTIONIERT DIE CO</a:t>
            </a:r>
            <a:r>
              <a:rPr lang="de-DE" sz="2400" b="1" baseline="-250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2</a:t>
            </a:r>
            <a:r>
              <a:rPr lang="de-DE" sz="24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KOMPENSATION?</a:t>
            </a:r>
            <a:endParaRPr lang="sk-SK" sz="2400" b="1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4922525A-A115-0C07-FFED-1AD1BDE88838}"/>
              </a:ext>
            </a:extLst>
          </p:cNvPr>
          <p:cNvSpPr/>
          <p:nvPr/>
        </p:nvSpPr>
        <p:spPr>
          <a:xfrm>
            <a:off x="5096673" y="2350282"/>
            <a:ext cx="5657962" cy="3678937"/>
          </a:xfrm>
          <a:prstGeom prst="roundRect">
            <a:avLst>
              <a:gd name="adj" fmla="val 9838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E3A2E78B-BA96-402F-4ACE-1A1D2767F5E1}"/>
              </a:ext>
            </a:extLst>
          </p:cNvPr>
          <p:cNvSpPr txBox="1"/>
          <p:nvPr/>
        </p:nvSpPr>
        <p:spPr>
          <a:xfrm>
            <a:off x="5432479" y="3433535"/>
            <a:ext cx="49774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 Verbrennung fossiler Brennstoffe setzt CO</a:t>
            </a:r>
            <a:r>
              <a:rPr lang="de-DE" sz="1400" baseline="-250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-Emissionen in die Atmosphäre frei. </a:t>
            </a:r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r>
              <a:rPr lang="de-DE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 die Atmosphäre keine Grenzen hat, spielt es keine Rolle, wo auf der Welt die CO</a:t>
            </a:r>
            <a:r>
              <a:rPr lang="de-DE" sz="1400" baseline="-250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-Emissionen entstehen; die Auswirkungen sind dieselben auf der </a:t>
            </a: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de-DE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anzen Welt</a:t>
            </a:r>
          </a:p>
          <a:p>
            <a:pPr lvl="0"/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r>
              <a:rPr lang="de-DE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 LÖSUNG </a:t>
            </a:r>
            <a:r>
              <a:rPr lang="sk-SK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de-DE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mit unseren Maßnahmen kompensieren wir CO</a:t>
            </a:r>
            <a:r>
              <a:rPr lang="de-DE" sz="1400" baseline="-250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-Emissionen </a:t>
            </a:r>
            <a:r>
              <a:rPr lang="sk-SK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de-DE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für die verbleibende Emission kaufen wir Zertifikate für Umweltprojekte.</a:t>
            </a:r>
            <a:endParaRPr lang="en-AU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8" name="Rovná spojnica 17">
            <a:extLst>
              <a:ext uri="{FF2B5EF4-FFF2-40B4-BE49-F238E27FC236}">
                <a16:creationId xmlns:a16="http://schemas.microsoft.com/office/drawing/2014/main" id="{A9713774-CD1D-322D-959F-9A5FF6D8672B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ok 19">
            <a:extLst>
              <a:ext uri="{FF2B5EF4-FFF2-40B4-BE49-F238E27FC236}">
                <a16:creationId xmlns:a16="http://schemas.microsoft.com/office/drawing/2014/main" id="{6477D51D-4647-9490-62FF-738865F6D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22" name="TextBox 24">
            <a:extLst>
              <a:ext uri="{FF2B5EF4-FFF2-40B4-BE49-F238E27FC236}">
                <a16:creationId xmlns:a16="http://schemas.microsoft.com/office/drawing/2014/main" id="{EBE8A9DA-5E03-71D6-66ED-7586F1BF1451}"/>
              </a:ext>
            </a:extLst>
          </p:cNvPr>
          <p:cNvSpPr txBox="1"/>
          <p:nvPr/>
        </p:nvSpPr>
        <p:spPr>
          <a:xfrm>
            <a:off x="5424860" y="2733081"/>
            <a:ext cx="483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EINE KOMPENSATION LOHNT SICH AUCH BEI GROSSEN ENTFERNUNGEN</a:t>
            </a:r>
            <a:endParaRPr lang="sk-SK" sz="14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B622E843-765D-97B1-4379-4E36A46B29A7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268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175C1891-9EBA-6B6D-CF8B-2A45979DB1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06" b="3782"/>
          <a:stretch/>
        </p:blipFill>
        <p:spPr>
          <a:xfrm>
            <a:off x="0" y="0"/>
            <a:ext cx="5322494" cy="6858000"/>
          </a:xfrm>
          <a:prstGeom prst="rect">
            <a:avLst/>
          </a:prstGeom>
        </p:spPr>
      </p:pic>
      <p:sp>
        <p:nvSpPr>
          <p:cNvPr id="6" name="Rectangle 28">
            <a:extLst>
              <a:ext uri="{FF2B5EF4-FFF2-40B4-BE49-F238E27FC236}">
                <a16:creationId xmlns:a16="http://schemas.microsoft.com/office/drawing/2014/main" id="{C457677F-5410-3B5C-C021-3B7DC847007C}"/>
              </a:ext>
            </a:extLst>
          </p:cNvPr>
          <p:cNvSpPr/>
          <p:nvPr/>
        </p:nvSpPr>
        <p:spPr>
          <a:xfrm>
            <a:off x="4958144" y="0"/>
            <a:ext cx="82591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2862"/>
              </a:solidFill>
            </a:endParaRPr>
          </a:p>
        </p:txBody>
      </p:sp>
      <p:cxnSp>
        <p:nvCxnSpPr>
          <p:cNvPr id="3" name="Rovná spojnica 2">
            <a:extLst>
              <a:ext uri="{FF2B5EF4-FFF2-40B4-BE49-F238E27FC236}">
                <a16:creationId xmlns:a16="http://schemas.microsoft.com/office/drawing/2014/main" id="{00900253-6FDF-2A6A-BBC8-FFF679D6F59B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ok 9">
            <a:extLst>
              <a:ext uri="{FF2B5EF4-FFF2-40B4-BE49-F238E27FC236}">
                <a16:creationId xmlns:a16="http://schemas.microsoft.com/office/drawing/2014/main" id="{9E32AC62-5685-F644-B1FF-24DFA2D71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DAF25C-1B33-C104-B121-8D9BC9365A2F}"/>
              </a:ext>
            </a:extLst>
          </p:cNvPr>
          <p:cNvSpPr txBox="1"/>
          <p:nvPr/>
        </p:nvSpPr>
        <p:spPr>
          <a:xfrm>
            <a:off x="6127604" y="548294"/>
            <a:ext cx="44748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UNSER PRODUKT</a:t>
            </a:r>
            <a:endParaRPr lang="sk-SK" sz="2400" b="1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de-LI" dirty="0">
                <a:solidFill>
                  <a:srgbClr val="7F7F7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Grünes Handling &amp; Grüner Transport</a:t>
            </a:r>
          </a:p>
        </p:txBody>
      </p:sp>
      <p:sp>
        <p:nvSpPr>
          <p:cNvPr id="14" name="Obdĺžnik: zaoblené rohy 13">
            <a:extLst>
              <a:ext uri="{FF2B5EF4-FFF2-40B4-BE49-F238E27FC236}">
                <a16:creationId xmlns:a16="http://schemas.microsoft.com/office/drawing/2014/main" id="{71BE7430-2A09-61DB-AD51-A2FB5721DECD}"/>
              </a:ext>
            </a:extLst>
          </p:cNvPr>
          <p:cNvSpPr/>
          <p:nvPr/>
        </p:nvSpPr>
        <p:spPr>
          <a:xfrm>
            <a:off x="4504512" y="1579438"/>
            <a:ext cx="6475910" cy="3212482"/>
          </a:xfrm>
          <a:prstGeom prst="roundRect">
            <a:avLst>
              <a:gd name="adj" fmla="val 9425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A148EBAC-38BD-CC9E-D559-8A2434334513}"/>
              </a:ext>
            </a:extLst>
          </p:cNvPr>
          <p:cNvSpPr txBox="1"/>
          <p:nvPr/>
        </p:nvSpPr>
        <p:spPr>
          <a:xfrm>
            <a:off x="4778679" y="2362052"/>
            <a:ext cx="57396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Umschlag auf den HHLA Container Terminals mit weitgehend elektrifizierten Prozessen </a:t>
            </a:r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Transport und Sammlung über METRANS mit CO</a:t>
            </a:r>
            <a:r>
              <a:rPr lang="de-DE" sz="1400" baseline="-250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-optimierten Zügen und Wagen</a:t>
            </a:r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Derzeit nicht vermeidbare CO</a:t>
            </a:r>
            <a:r>
              <a:rPr lang="de-DE" sz="1400" baseline="-250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de-DE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-Emissionen werden durch zertifizierte Entwicklungsprojekte nach dem höchsten internationalen Standard (Gold) ausgeglichen</a:t>
            </a:r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Bestätigung der klimaneutralen Transporte für Kunden </a:t>
            </a:r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METRANS energieeffiziente elektrische Züge fahren nur mit Ökostrom in Österreich und Deutschland</a:t>
            </a:r>
            <a:endParaRPr lang="en-AU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313DDCCC-8E41-E05E-9AFD-D1584C58CCC3}"/>
              </a:ext>
            </a:extLst>
          </p:cNvPr>
          <p:cNvSpPr txBox="1"/>
          <p:nvPr/>
        </p:nvSpPr>
        <p:spPr>
          <a:xfrm>
            <a:off x="4778679" y="1786502"/>
            <a:ext cx="5958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ZERTIFIZIERTE CO</a:t>
            </a:r>
            <a:r>
              <a:rPr lang="de-DE" sz="1400" baseline="-250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2</a:t>
            </a:r>
            <a:r>
              <a:rPr lang="de-DE" sz="14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-NEUTRALITÄT FÜR DEN TRANSPORT VOM HAFEN BIS IN DAS EUROPÄISCHE HINTERLAND</a:t>
            </a:r>
            <a:endParaRPr lang="sk-SK" sz="14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974D533C-9E69-F989-8AB6-7E3D06EFC18F}"/>
              </a:ext>
            </a:extLst>
          </p:cNvPr>
          <p:cNvSpPr/>
          <p:nvPr/>
        </p:nvSpPr>
        <p:spPr>
          <a:xfrm>
            <a:off x="5867402" y="5059841"/>
            <a:ext cx="5113020" cy="1411754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1FB54C8D-B4E6-F7F0-1F53-29FD548C1998}"/>
              </a:ext>
            </a:extLst>
          </p:cNvPr>
          <p:cNvSpPr txBox="1"/>
          <p:nvPr/>
        </p:nvSpPr>
        <p:spPr>
          <a:xfrm>
            <a:off x="6135224" y="5177991"/>
            <a:ext cx="4684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PROZESSE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Zertifizierung von HHLA Pure durch TÜV Nord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Annahme von kundenspezifischen Transporten (Volumen/Route) 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Verrechnung und Überwachung durch TÜV Nord</a:t>
            </a:r>
            <a:endParaRPr lang="en-AU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1" name="Grafický objekt 20" descr="Šípka, krivka proti smeru hodinových ručičiek">
            <a:extLst>
              <a:ext uri="{FF2B5EF4-FFF2-40B4-BE49-F238E27FC236}">
                <a16:creationId xmlns:a16="http://schemas.microsoft.com/office/drawing/2014/main" id="{56CB55E8-8426-42DF-6838-83ACF00F28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214759">
            <a:off x="4894085" y="4731719"/>
            <a:ext cx="914400" cy="914400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35000"/>
              </a:prstClr>
            </a:outerShdw>
          </a:effectLst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6ABAE95C-DB73-9E68-0D57-A9AAF13F3191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68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Rovná spojnica 43">
            <a:extLst>
              <a:ext uri="{FF2B5EF4-FFF2-40B4-BE49-F238E27FC236}">
                <a16:creationId xmlns:a16="http://schemas.microsoft.com/office/drawing/2014/main" id="{DAEEAEBF-9A79-A9FA-FB7E-A7949AE923E4}"/>
              </a:ext>
            </a:extLst>
          </p:cNvPr>
          <p:cNvCxnSpPr>
            <a:cxnSpLocks/>
          </p:cNvCxnSpPr>
          <p:nvPr/>
        </p:nvCxnSpPr>
        <p:spPr>
          <a:xfrm>
            <a:off x="1310828" y="1562250"/>
            <a:ext cx="3415030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ovná spojnica 44">
            <a:extLst>
              <a:ext uri="{FF2B5EF4-FFF2-40B4-BE49-F238E27FC236}">
                <a16:creationId xmlns:a16="http://schemas.microsoft.com/office/drawing/2014/main" id="{A1C9EC91-8C78-67C6-6903-1A47F2F3050E}"/>
              </a:ext>
            </a:extLst>
          </p:cNvPr>
          <p:cNvCxnSpPr>
            <a:cxnSpLocks/>
          </p:cNvCxnSpPr>
          <p:nvPr/>
        </p:nvCxnSpPr>
        <p:spPr>
          <a:xfrm>
            <a:off x="1911350" y="2578454"/>
            <a:ext cx="2866390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ovná spojnica 45">
            <a:extLst>
              <a:ext uri="{FF2B5EF4-FFF2-40B4-BE49-F238E27FC236}">
                <a16:creationId xmlns:a16="http://schemas.microsoft.com/office/drawing/2014/main" id="{869F1E1C-3651-14A5-65D6-FAF3E0AB70DD}"/>
              </a:ext>
            </a:extLst>
          </p:cNvPr>
          <p:cNvCxnSpPr>
            <a:cxnSpLocks/>
          </p:cNvCxnSpPr>
          <p:nvPr/>
        </p:nvCxnSpPr>
        <p:spPr>
          <a:xfrm>
            <a:off x="2528570" y="3666812"/>
            <a:ext cx="2249170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ovná spojnica 46">
            <a:extLst>
              <a:ext uri="{FF2B5EF4-FFF2-40B4-BE49-F238E27FC236}">
                <a16:creationId xmlns:a16="http://schemas.microsoft.com/office/drawing/2014/main" id="{3503F58B-4111-E728-FB8B-808D37246C60}"/>
              </a:ext>
            </a:extLst>
          </p:cNvPr>
          <p:cNvCxnSpPr>
            <a:cxnSpLocks/>
          </p:cNvCxnSpPr>
          <p:nvPr/>
        </p:nvCxnSpPr>
        <p:spPr>
          <a:xfrm>
            <a:off x="3145536" y="4717558"/>
            <a:ext cx="1685544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ovná spojnica 47">
            <a:extLst>
              <a:ext uri="{FF2B5EF4-FFF2-40B4-BE49-F238E27FC236}">
                <a16:creationId xmlns:a16="http://schemas.microsoft.com/office/drawing/2014/main" id="{627C17A6-0DE3-B57F-1EAC-65007F82CE86}"/>
              </a:ext>
            </a:extLst>
          </p:cNvPr>
          <p:cNvCxnSpPr>
            <a:cxnSpLocks/>
          </p:cNvCxnSpPr>
          <p:nvPr/>
        </p:nvCxnSpPr>
        <p:spPr>
          <a:xfrm>
            <a:off x="3762502" y="5807911"/>
            <a:ext cx="1068578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ovná spojnica 39">
            <a:extLst>
              <a:ext uri="{FF2B5EF4-FFF2-40B4-BE49-F238E27FC236}">
                <a16:creationId xmlns:a16="http://schemas.microsoft.com/office/drawing/2014/main" id="{CE7B07B1-D0C6-A9A8-78E0-0C529F8D2410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Obrázok 41">
            <a:extLst>
              <a:ext uri="{FF2B5EF4-FFF2-40B4-BE49-F238E27FC236}">
                <a16:creationId xmlns:a16="http://schemas.microsoft.com/office/drawing/2014/main" id="{06D905E3-1CEE-E16D-4D90-DA0EFF1ED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63" name="TextBox 12">
            <a:extLst>
              <a:ext uri="{FF2B5EF4-FFF2-40B4-BE49-F238E27FC236}">
                <a16:creationId xmlns:a16="http://schemas.microsoft.com/office/drawing/2014/main" id="{0430CC83-120C-D015-F2A1-E2FF1B302255}"/>
              </a:ext>
            </a:extLst>
          </p:cNvPr>
          <p:cNvSpPr txBox="1"/>
          <p:nvPr/>
        </p:nvSpPr>
        <p:spPr>
          <a:xfrm>
            <a:off x="5221909" y="503084"/>
            <a:ext cx="5432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BAUSTEINE DES ERFO</a:t>
            </a:r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L</a:t>
            </a:r>
            <a:r>
              <a:rPr lang="de-DE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GS</a:t>
            </a:r>
            <a:endParaRPr lang="en-AU" sz="2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grpSp>
        <p:nvGrpSpPr>
          <p:cNvPr id="52" name="Skupina 51">
            <a:extLst>
              <a:ext uri="{FF2B5EF4-FFF2-40B4-BE49-F238E27FC236}">
                <a16:creationId xmlns:a16="http://schemas.microsoft.com/office/drawing/2014/main" id="{0C745739-03ED-DAAE-EB48-37746EC46747}"/>
              </a:ext>
            </a:extLst>
          </p:cNvPr>
          <p:cNvGrpSpPr/>
          <p:nvPr/>
        </p:nvGrpSpPr>
        <p:grpSpPr>
          <a:xfrm>
            <a:off x="4670585" y="1356355"/>
            <a:ext cx="539472" cy="523220"/>
            <a:chOff x="4687283" y="1172165"/>
            <a:chExt cx="539472" cy="523220"/>
          </a:xfrm>
        </p:grpSpPr>
        <p:sp>
          <p:nvSpPr>
            <p:cNvPr id="49" name="Ovál 48">
              <a:extLst>
                <a:ext uri="{FF2B5EF4-FFF2-40B4-BE49-F238E27FC236}">
                  <a16:creationId xmlns:a16="http://schemas.microsoft.com/office/drawing/2014/main" id="{59B5E2B2-CB04-4C7D-B21E-D299B3BD971D}"/>
                </a:ext>
              </a:extLst>
            </p:cNvPr>
            <p:cNvSpPr/>
            <p:nvPr/>
          </p:nvSpPr>
          <p:spPr>
            <a:xfrm>
              <a:off x="4694903" y="1259950"/>
              <a:ext cx="236219" cy="236219"/>
            </a:xfrm>
            <a:prstGeom prst="ellipse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4" name="TextBox 12">
              <a:extLst>
                <a:ext uri="{FF2B5EF4-FFF2-40B4-BE49-F238E27FC236}">
                  <a16:creationId xmlns:a16="http://schemas.microsoft.com/office/drawing/2014/main" id="{F764719B-F667-73BC-6A39-3575C210BE34}"/>
                </a:ext>
              </a:extLst>
            </p:cNvPr>
            <p:cNvSpPr txBox="1"/>
            <p:nvPr/>
          </p:nvSpPr>
          <p:spPr>
            <a:xfrm>
              <a:off x="4687283" y="1172165"/>
              <a:ext cx="5394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sk-SK" sz="2800" b="1" dirty="0">
                  <a:solidFill>
                    <a:srgbClr val="122862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  <a:endParaRPr lang="en-GB" sz="28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BlokTextu 64">
            <a:extLst>
              <a:ext uri="{FF2B5EF4-FFF2-40B4-BE49-F238E27FC236}">
                <a16:creationId xmlns:a16="http://schemas.microsoft.com/office/drawing/2014/main" id="{549F46BF-A3F3-4D19-E86C-D0AE9B398E55}"/>
              </a:ext>
            </a:extLst>
          </p:cNvPr>
          <p:cNvSpPr txBox="1"/>
          <p:nvPr/>
        </p:nvSpPr>
        <p:spPr>
          <a:xfrm>
            <a:off x="5234853" y="1464207"/>
            <a:ext cx="6085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sind der größte mitteleuropäische Betreiber intermodaler Transporte mit einer mehr als 30-jährigen Tradition in der Containerschifffahrt.</a:t>
            </a: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Skupina 57">
            <a:extLst>
              <a:ext uri="{FF2B5EF4-FFF2-40B4-BE49-F238E27FC236}">
                <a16:creationId xmlns:a16="http://schemas.microsoft.com/office/drawing/2014/main" id="{C20D2B76-E6FE-8BD6-0B58-84677C97B4B1}"/>
              </a:ext>
            </a:extLst>
          </p:cNvPr>
          <p:cNvGrpSpPr/>
          <p:nvPr/>
        </p:nvGrpSpPr>
        <p:grpSpPr>
          <a:xfrm>
            <a:off x="4670585" y="2431864"/>
            <a:ext cx="539472" cy="523220"/>
            <a:chOff x="4670585" y="2275448"/>
            <a:chExt cx="539472" cy="523220"/>
          </a:xfrm>
        </p:grpSpPr>
        <p:sp>
          <p:nvSpPr>
            <p:cNvPr id="59" name="Ovál 58">
              <a:extLst>
                <a:ext uri="{FF2B5EF4-FFF2-40B4-BE49-F238E27FC236}">
                  <a16:creationId xmlns:a16="http://schemas.microsoft.com/office/drawing/2014/main" id="{F437AA05-EE32-0DF3-5139-BA3CC103FD4F}"/>
                </a:ext>
              </a:extLst>
            </p:cNvPr>
            <p:cNvSpPr/>
            <p:nvPr/>
          </p:nvSpPr>
          <p:spPr>
            <a:xfrm>
              <a:off x="4678205" y="2302376"/>
              <a:ext cx="236219" cy="236219"/>
            </a:xfrm>
            <a:prstGeom prst="ellipse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66" name="TextBox 12">
              <a:extLst>
                <a:ext uri="{FF2B5EF4-FFF2-40B4-BE49-F238E27FC236}">
                  <a16:creationId xmlns:a16="http://schemas.microsoft.com/office/drawing/2014/main" id="{F45B4231-A0F8-5676-DDBB-4E8E44CFB3EE}"/>
                </a:ext>
              </a:extLst>
            </p:cNvPr>
            <p:cNvSpPr txBox="1"/>
            <p:nvPr/>
          </p:nvSpPr>
          <p:spPr>
            <a:xfrm>
              <a:off x="4670585" y="2275448"/>
              <a:ext cx="5394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sk-SK" sz="2800" b="1" dirty="0">
                  <a:solidFill>
                    <a:srgbClr val="122862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  <a:endParaRPr lang="en-GB" sz="28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BlokTextu 66">
            <a:extLst>
              <a:ext uri="{FF2B5EF4-FFF2-40B4-BE49-F238E27FC236}">
                <a16:creationId xmlns:a16="http://schemas.microsoft.com/office/drawing/2014/main" id="{F3E59CBE-63EA-99C3-704F-5C48B23400F8}"/>
              </a:ext>
            </a:extLst>
          </p:cNvPr>
          <p:cNvSpPr txBox="1"/>
          <p:nvPr/>
        </p:nvSpPr>
        <p:spPr>
          <a:xfrm>
            <a:off x="5234852" y="2236290"/>
            <a:ext cx="37897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rgbClr val="00226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Eigenes</a:t>
            </a:r>
            <a:r>
              <a:rPr lang="en-US" sz="1400" b="1" dirty="0">
                <a:solidFill>
                  <a:srgbClr val="00226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26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Netzwerk</a:t>
            </a:r>
            <a:r>
              <a:rPr lang="en-US" sz="1400" b="1" dirty="0">
                <a:solidFill>
                  <a:srgbClr val="00226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von 2</a:t>
            </a:r>
            <a:r>
              <a:rPr lang="sk-SK" sz="1400" b="1" dirty="0">
                <a:solidFill>
                  <a:srgbClr val="00226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0</a:t>
            </a:r>
            <a:r>
              <a:rPr lang="en-US" sz="1400" b="1" dirty="0">
                <a:solidFill>
                  <a:srgbClr val="00226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Terminals</a:t>
            </a:r>
            <a:endParaRPr lang="sk-SK" sz="1400" b="1" dirty="0">
              <a:solidFill>
                <a:srgbClr val="00226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Skupina 74">
            <a:extLst>
              <a:ext uri="{FF2B5EF4-FFF2-40B4-BE49-F238E27FC236}">
                <a16:creationId xmlns:a16="http://schemas.microsoft.com/office/drawing/2014/main" id="{15CD3510-34EF-C38A-5CD7-6F7B56DAE47F}"/>
              </a:ext>
            </a:extLst>
          </p:cNvPr>
          <p:cNvGrpSpPr/>
          <p:nvPr/>
        </p:nvGrpSpPr>
        <p:grpSpPr>
          <a:xfrm>
            <a:off x="4670585" y="3507373"/>
            <a:ext cx="390044" cy="523220"/>
            <a:chOff x="4670585" y="3343625"/>
            <a:chExt cx="390044" cy="523220"/>
          </a:xfrm>
        </p:grpSpPr>
        <p:sp>
          <p:nvSpPr>
            <p:cNvPr id="60" name="Ovál 59">
              <a:extLst>
                <a:ext uri="{FF2B5EF4-FFF2-40B4-BE49-F238E27FC236}">
                  <a16:creationId xmlns:a16="http://schemas.microsoft.com/office/drawing/2014/main" id="{C1F5B1E8-D18F-5A6F-AA67-E5A1E213C63A}"/>
                </a:ext>
              </a:extLst>
            </p:cNvPr>
            <p:cNvSpPr/>
            <p:nvPr/>
          </p:nvSpPr>
          <p:spPr>
            <a:xfrm>
              <a:off x="4678205" y="3377488"/>
              <a:ext cx="236219" cy="236219"/>
            </a:xfrm>
            <a:prstGeom prst="ellipse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8" name="TextBox 12">
              <a:extLst>
                <a:ext uri="{FF2B5EF4-FFF2-40B4-BE49-F238E27FC236}">
                  <a16:creationId xmlns:a16="http://schemas.microsoft.com/office/drawing/2014/main" id="{91DC7874-4112-7737-74BF-3EC1D2B58998}"/>
                </a:ext>
              </a:extLst>
            </p:cNvPr>
            <p:cNvSpPr txBox="1"/>
            <p:nvPr/>
          </p:nvSpPr>
          <p:spPr>
            <a:xfrm>
              <a:off x="4670585" y="3343625"/>
              <a:ext cx="390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sk-SK" sz="2800" b="1" dirty="0">
                  <a:solidFill>
                    <a:srgbClr val="122862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  <a:endParaRPr lang="en-GB" sz="28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9" name="BlokTextu 68">
            <a:extLst>
              <a:ext uri="{FF2B5EF4-FFF2-40B4-BE49-F238E27FC236}">
                <a16:creationId xmlns:a16="http://schemas.microsoft.com/office/drawing/2014/main" id="{737BAF91-D746-7338-3E3F-F33FCC75C46D}"/>
              </a:ext>
            </a:extLst>
          </p:cNvPr>
          <p:cNvSpPr txBox="1"/>
          <p:nvPr/>
        </p:nvSpPr>
        <p:spPr>
          <a:xfrm>
            <a:off x="5226386" y="5689801"/>
            <a:ext cx="46219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00226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Eigene</a:t>
            </a:r>
            <a:r>
              <a:rPr lang="en-US" sz="1400" b="1" dirty="0">
                <a:solidFill>
                  <a:srgbClr val="00226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Hard- und Software</a:t>
            </a:r>
          </a:p>
        </p:txBody>
      </p:sp>
      <p:grpSp>
        <p:nvGrpSpPr>
          <p:cNvPr id="80" name="Skupina 79">
            <a:extLst>
              <a:ext uri="{FF2B5EF4-FFF2-40B4-BE49-F238E27FC236}">
                <a16:creationId xmlns:a16="http://schemas.microsoft.com/office/drawing/2014/main" id="{FD49BC3A-4150-DBF9-BB4C-17084F36D8BC}"/>
              </a:ext>
            </a:extLst>
          </p:cNvPr>
          <p:cNvGrpSpPr/>
          <p:nvPr/>
        </p:nvGrpSpPr>
        <p:grpSpPr>
          <a:xfrm>
            <a:off x="4670585" y="4582882"/>
            <a:ext cx="435764" cy="523220"/>
            <a:chOff x="4670585" y="4408601"/>
            <a:chExt cx="435764" cy="523220"/>
          </a:xfrm>
        </p:grpSpPr>
        <p:sp>
          <p:nvSpPr>
            <p:cNvPr id="61" name="Ovál 60">
              <a:extLst>
                <a:ext uri="{FF2B5EF4-FFF2-40B4-BE49-F238E27FC236}">
                  <a16:creationId xmlns:a16="http://schemas.microsoft.com/office/drawing/2014/main" id="{80C035A6-9AFA-A60F-90BB-AD428E4FA180}"/>
                </a:ext>
              </a:extLst>
            </p:cNvPr>
            <p:cNvSpPr/>
            <p:nvPr/>
          </p:nvSpPr>
          <p:spPr>
            <a:xfrm>
              <a:off x="4678205" y="4425734"/>
              <a:ext cx="236219" cy="236219"/>
            </a:xfrm>
            <a:prstGeom prst="ellipse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0" name="TextBox 12">
              <a:extLst>
                <a:ext uri="{FF2B5EF4-FFF2-40B4-BE49-F238E27FC236}">
                  <a16:creationId xmlns:a16="http://schemas.microsoft.com/office/drawing/2014/main" id="{0F2D1463-B4E5-68FB-8638-F3072091B072}"/>
                </a:ext>
              </a:extLst>
            </p:cNvPr>
            <p:cNvSpPr txBox="1"/>
            <p:nvPr/>
          </p:nvSpPr>
          <p:spPr>
            <a:xfrm>
              <a:off x="4670585" y="4408601"/>
              <a:ext cx="4357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sk-SK" sz="2800" b="1" dirty="0">
                  <a:solidFill>
                    <a:srgbClr val="122862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  <a:endParaRPr lang="en-GB" sz="28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1" name="BlokTextu 70">
            <a:extLst>
              <a:ext uri="{FF2B5EF4-FFF2-40B4-BE49-F238E27FC236}">
                <a16:creationId xmlns:a16="http://schemas.microsoft.com/office/drawing/2014/main" id="{43A58F06-52F4-0623-2503-67A29BC2D7C8}"/>
              </a:ext>
            </a:extLst>
          </p:cNvPr>
          <p:cNvSpPr txBox="1"/>
          <p:nvPr/>
        </p:nvSpPr>
        <p:spPr>
          <a:xfrm>
            <a:off x="5234853" y="3631631"/>
            <a:ext cx="5153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verfügen über ein hochqualifiziertes Mitarbeiterteam mit </a:t>
            </a:r>
            <a:r>
              <a:rPr lang="de-DE" sz="14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de-DE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jähriger Erfahrung.</a:t>
            </a: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Skupina 81">
            <a:extLst>
              <a:ext uri="{FF2B5EF4-FFF2-40B4-BE49-F238E27FC236}">
                <a16:creationId xmlns:a16="http://schemas.microsoft.com/office/drawing/2014/main" id="{2BA511B1-DAC9-FCD9-B8B0-057584A7FBDB}"/>
              </a:ext>
            </a:extLst>
          </p:cNvPr>
          <p:cNvGrpSpPr/>
          <p:nvPr/>
        </p:nvGrpSpPr>
        <p:grpSpPr>
          <a:xfrm>
            <a:off x="4670585" y="5658390"/>
            <a:ext cx="427340" cy="523220"/>
            <a:chOff x="4670585" y="5474200"/>
            <a:chExt cx="427340" cy="523220"/>
          </a:xfrm>
        </p:grpSpPr>
        <p:sp>
          <p:nvSpPr>
            <p:cNvPr id="62" name="Ovál 61">
              <a:extLst>
                <a:ext uri="{FF2B5EF4-FFF2-40B4-BE49-F238E27FC236}">
                  <a16:creationId xmlns:a16="http://schemas.microsoft.com/office/drawing/2014/main" id="{D5820464-86ED-E164-0A3D-7297A6EAB38B}"/>
                </a:ext>
              </a:extLst>
            </p:cNvPr>
            <p:cNvSpPr/>
            <p:nvPr/>
          </p:nvSpPr>
          <p:spPr>
            <a:xfrm>
              <a:off x="4678205" y="5505611"/>
              <a:ext cx="236219" cy="236219"/>
            </a:xfrm>
            <a:prstGeom prst="ellipse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2" name="TextBox 12">
              <a:extLst>
                <a:ext uri="{FF2B5EF4-FFF2-40B4-BE49-F238E27FC236}">
                  <a16:creationId xmlns:a16="http://schemas.microsoft.com/office/drawing/2014/main" id="{A5176C0D-9C3D-148C-E61E-BB035A6F7390}"/>
                </a:ext>
              </a:extLst>
            </p:cNvPr>
            <p:cNvSpPr txBox="1"/>
            <p:nvPr/>
          </p:nvSpPr>
          <p:spPr>
            <a:xfrm>
              <a:off x="4670585" y="5474200"/>
              <a:ext cx="4273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sk-SK" sz="2800" b="1" dirty="0">
                  <a:solidFill>
                    <a:srgbClr val="122862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  <a:endParaRPr lang="en-GB" sz="28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BlokTextu 72">
            <a:extLst>
              <a:ext uri="{FF2B5EF4-FFF2-40B4-BE49-F238E27FC236}">
                <a16:creationId xmlns:a16="http://schemas.microsoft.com/office/drawing/2014/main" id="{3D5FB3DD-DB26-C975-AAE5-A8543EE8E9E4}"/>
              </a:ext>
            </a:extLst>
          </p:cNvPr>
          <p:cNvSpPr txBox="1"/>
          <p:nvPr/>
        </p:nvSpPr>
        <p:spPr>
          <a:xfrm>
            <a:off x="5234853" y="4658437"/>
            <a:ext cx="55199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moderenen Hybrid- und Elektrolokomotiven und unserem HHLA Pure Service bieten wir einen CO2-freien Containerumschlag und –transport an. </a:t>
            </a: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12">
            <a:extLst>
              <a:ext uri="{FF2B5EF4-FFF2-40B4-BE49-F238E27FC236}">
                <a16:creationId xmlns:a16="http://schemas.microsoft.com/office/drawing/2014/main" id="{7CD104B1-21DB-F506-712D-34295F87B0CC}"/>
              </a:ext>
            </a:extLst>
          </p:cNvPr>
          <p:cNvSpPr txBox="1"/>
          <p:nvPr/>
        </p:nvSpPr>
        <p:spPr>
          <a:xfrm>
            <a:off x="5234852" y="1202644"/>
            <a:ext cx="4981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Einer der Marktführer im intermodalen Verkehr</a:t>
            </a:r>
            <a:endParaRPr lang="en-GB" sz="1400" b="1" dirty="0">
              <a:solidFill>
                <a:srgbClr val="12286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12">
            <a:extLst>
              <a:ext uri="{FF2B5EF4-FFF2-40B4-BE49-F238E27FC236}">
                <a16:creationId xmlns:a16="http://schemas.microsoft.com/office/drawing/2014/main" id="{9D31E6B0-15CA-6890-64E8-83EE18906871}"/>
              </a:ext>
            </a:extLst>
          </p:cNvPr>
          <p:cNvSpPr txBox="1"/>
          <p:nvPr/>
        </p:nvSpPr>
        <p:spPr>
          <a:xfrm>
            <a:off x="5221909" y="3376960"/>
            <a:ext cx="4650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00226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Stabiler Arbeitgeber</a:t>
            </a:r>
            <a:endParaRPr lang="sk-SK" sz="1400" b="1" dirty="0">
              <a:solidFill>
                <a:srgbClr val="00226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BlokTextu 76">
            <a:extLst>
              <a:ext uri="{FF2B5EF4-FFF2-40B4-BE49-F238E27FC236}">
                <a16:creationId xmlns:a16="http://schemas.microsoft.com/office/drawing/2014/main" id="{DDA8E927-1559-2229-7E8A-1915E732F338}"/>
              </a:ext>
            </a:extLst>
          </p:cNvPr>
          <p:cNvSpPr txBox="1"/>
          <p:nvPr/>
        </p:nvSpPr>
        <p:spPr>
          <a:xfrm>
            <a:off x="5234854" y="2471229"/>
            <a:ext cx="58421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betreiben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intermodale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Terminals in der Deutschland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Österreich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Polen Ungarn, Rumänien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Serbien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Slowakei, Tschechischen Republik und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haben derzeit 2 weitere im Bau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8" name="BlokTextu 77">
            <a:extLst>
              <a:ext uri="{FF2B5EF4-FFF2-40B4-BE49-F238E27FC236}">
                <a16:creationId xmlns:a16="http://schemas.microsoft.com/office/drawing/2014/main" id="{D58B9E87-849B-AD1C-8001-57F0D03AC14B}"/>
              </a:ext>
            </a:extLst>
          </p:cNvPr>
          <p:cNvSpPr txBox="1"/>
          <p:nvPr/>
        </p:nvSpPr>
        <p:spPr>
          <a:xfrm>
            <a:off x="5234853" y="4413982"/>
            <a:ext cx="46219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rgbClr val="00226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Klimaschutz</a:t>
            </a:r>
          </a:p>
        </p:txBody>
      </p: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1D92BDBA-B6BD-7ED2-237A-4BAECA8F33DA}"/>
              </a:ext>
            </a:extLst>
          </p:cNvPr>
          <p:cNvGrpSpPr/>
          <p:nvPr/>
        </p:nvGrpSpPr>
        <p:grpSpPr>
          <a:xfrm>
            <a:off x="-3332" y="834353"/>
            <a:ext cx="4188095" cy="5546703"/>
            <a:chOff x="-5" y="1174319"/>
            <a:chExt cx="3762507" cy="4983055"/>
          </a:xfrm>
        </p:grpSpPr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05DF292A-1914-DB83-FFEE-1AF39509BC38}"/>
                </a:ext>
              </a:extLst>
            </p:cNvPr>
            <p:cNvGrpSpPr/>
            <p:nvPr/>
          </p:nvGrpSpPr>
          <p:grpSpPr>
            <a:xfrm flipH="1">
              <a:off x="1270" y="3107600"/>
              <a:ext cx="2527300" cy="227838"/>
              <a:chOff x="8430768" y="5481066"/>
              <a:chExt cx="3761232" cy="227838"/>
            </a:xfrm>
            <a:solidFill>
              <a:srgbClr val="3796FF"/>
            </a:solidFill>
          </p:grpSpPr>
          <p:sp>
            <p:nvSpPr>
              <p:cNvPr id="28" name="Obdĺžnik 27">
                <a:extLst>
                  <a:ext uri="{FF2B5EF4-FFF2-40B4-BE49-F238E27FC236}">
                    <a16:creationId xmlns:a16="http://schemas.microsoft.com/office/drawing/2014/main" id="{2064A1E1-6CA1-3502-862A-51EDBE13DF12}"/>
                  </a:ext>
                </a:extLst>
              </p:cNvPr>
              <p:cNvSpPr/>
              <p:nvPr/>
            </p:nvSpPr>
            <p:spPr>
              <a:xfrm>
                <a:off x="9786620" y="5481066"/>
                <a:ext cx="2405380" cy="2278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29" name="Lichobežník 28">
                <a:extLst>
                  <a:ext uri="{FF2B5EF4-FFF2-40B4-BE49-F238E27FC236}">
                    <a16:creationId xmlns:a16="http://schemas.microsoft.com/office/drawing/2014/main" id="{6D82C03D-E128-DE57-7752-96DF69610964}"/>
                  </a:ext>
                </a:extLst>
              </p:cNvPr>
              <p:cNvSpPr/>
              <p:nvPr/>
            </p:nvSpPr>
            <p:spPr>
              <a:xfrm>
                <a:off x="8430768" y="5481066"/>
                <a:ext cx="3145536" cy="227838"/>
              </a:xfrm>
              <a:prstGeom prst="trapezoid">
                <a:avLst>
                  <a:gd name="adj" fmla="val 27081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dirty="0"/>
              </a:p>
            </p:txBody>
          </p:sp>
        </p:grpSp>
        <p:cxnSp>
          <p:nvCxnSpPr>
            <p:cNvPr id="215" name="Rovná spojnica 214">
              <a:extLst>
                <a:ext uri="{FF2B5EF4-FFF2-40B4-BE49-F238E27FC236}">
                  <a16:creationId xmlns:a16="http://schemas.microsoft.com/office/drawing/2014/main" id="{CD7780E7-7753-9064-25D0-BEA6BFAB26B5}"/>
                </a:ext>
              </a:extLst>
            </p:cNvPr>
            <p:cNvCxnSpPr>
              <a:cxnSpLocks/>
            </p:cNvCxnSpPr>
            <p:nvPr/>
          </p:nvCxnSpPr>
          <p:spPr>
            <a:xfrm>
              <a:off x="5544" y="3158908"/>
              <a:ext cx="527856" cy="198118"/>
            </a:xfrm>
            <a:prstGeom prst="line">
              <a:avLst/>
            </a:prstGeom>
            <a:ln w="38100">
              <a:solidFill>
                <a:srgbClr val="0068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C79FA386-2356-D294-49A6-78B6608EF4F9}"/>
                </a:ext>
              </a:extLst>
            </p:cNvPr>
            <p:cNvGrpSpPr/>
            <p:nvPr/>
          </p:nvGrpSpPr>
          <p:grpSpPr>
            <a:xfrm flipH="1">
              <a:off x="2949" y="5073048"/>
              <a:ext cx="3759553" cy="227838"/>
              <a:chOff x="8430768" y="5481066"/>
              <a:chExt cx="3759553" cy="227838"/>
            </a:xfrm>
            <a:solidFill>
              <a:srgbClr val="D7294A"/>
            </a:solidFill>
          </p:grpSpPr>
          <p:sp>
            <p:nvSpPr>
              <p:cNvPr id="10" name="Obdĺžnik 9">
                <a:extLst>
                  <a:ext uri="{FF2B5EF4-FFF2-40B4-BE49-F238E27FC236}">
                    <a16:creationId xmlns:a16="http://schemas.microsoft.com/office/drawing/2014/main" id="{34EEF949-FA8F-4628-F06C-92CF00B48EDD}"/>
                  </a:ext>
                </a:extLst>
              </p:cNvPr>
              <p:cNvSpPr/>
              <p:nvPr/>
            </p:nvSpPr>
            <p:spPr>
              <a:xfrm>
                <a:off x="9786621" y="5481066"/>
                <a:ext cx="2403700" cy="2278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>
                  <a:solidFill>
                    <a:srgbClr val="BD0033"/>
                  </a:solidFill>
                </a:endParaRPr>
              </a:p>
            </p:txBody>
          </p:sp>
          <p:sp>
            <p:nvSpPr>
              <p:cNvPr id="9" name="Lichobežník 8">
                <a:extLst>
                  <a:ext uri="{FF2B5EF4-FFF2-40B4-BE49-F238E27FC236}">
                    <a16:creationId xmlns:a16="http://schemas.microsoft.com/office/drawing/2014/main" id="{5DE41886-8CBC-7FFB-5607-0D3B1132B109}"/>
                  </a:ext>
                </a:extLst>
              </p:cNvPr>
              <p:cNvSpPr/>
              <p:nvPr/>
            </p:nvSpPr>
            <p:spPr>
              <a:xfrm>
                <a:off x="8430768" y="5481066"/>
                <a:ext cx="3145536" cy="227838"/>
              </a:xfrm>
              <a:prstGeom prst="trapezoid">
                <a:avLst>
                  <a:gd name="adj" fmla="val 27081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dirty="0">
                  <a:solidFill>
                    <a:srgbClr val="BD0033"/>
                  </a:solidFill>
                </a:endParaRPr>
              </a:p>
            </p:txBody>
          </p:sp>
        </p:grpSp>
        <p:cxnSp>
          <p:nvCxnSpPr>
            <p:cNvPr id="181" name="Rovná spojnica 180">
              <a:extLst>
                <a:ext uri="{FF2B5EF4-FFF2-40B4-BE49-F238E27FC236}">
                  <a16:creationId xmlns:a16="http://schemas.microsoft.com/office/drawing/2014/main" id="{F854CCE2-7CD9-1B61-A0CB-055CD6A6DE47}"/>
                </a:ext>
              </a:extLst>
            </p:cNvPr>
            <p:cNvCxnSpPr>
              <a:cxnSpLocks/>
            </p:cNvCxnSpPr>
            <p:nvPr/>
          </p:nvCxnSpPr>
          <p:spPr>
            <a:xfrm>
              <a:off x="827109" y="5028742"/>
              <a:ext cx="792532" cy="298838"/>
            </a:xfrm>
            <a:prstGeom prst="line">
              <a:avLst/>
            </a:prstGeom>
            <a:ln w="38100">
              <a:solidFill>
                <a:srgbClr val="BD0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0789E8CA-0D05-E6F9-381B-B1DFF52E97D9}"/>
                </a:ext>
              </a:extLst>
            </p:cNvPr>
            <p:cNvGrpSpPr/>
            <p:nvPr/>
          </p:nvGrpSpPr>
          <p:grpSpPr>
            <a:xfrm flipH="1">
              <a:off x="1516453" y="4081856"/>
              <a:ext cx="1629083" cy="227838"/>
              <a:chOff x="8430768" y="5481066"/>
              <a:chExt cx="3145536" cy="227838"/>
            </a:xfrm>
            <a:solidFill>
              <a:srgbClr val="4965B5"/>
            </a:solidFill>
          </p:grpSpPr>
          <p:sp>
            <p:nvSpPr>
              <p:cNvPr id="31" name="Obdĺžnik 30">
                <a:extLst>
                  <a:ext uri="{FF2B5EF4-FFF2-40B4-BE49-F238E27FC236}">
                    <a16:creationId xmlns:a16="http://schemas.microsoft.com/office/drawing/2014/main" id="{3C16D076-BF98-AFD2-3F7A-2CAFD196A3DA}"/>
                  </a:ext>
                </a:extLst>
              </p:cNvPr>
              <p:cNvSpPr/>
              <p:nvPr/>
            </p:nvSpPr>
            <p:spPr>
              <a:xfrm>
                <a:off x="9786620" y="5481066"/>
                <a:ext cx="1788414" cy="2278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32" name="Lichobežník 31">
                <a:extLst>
                  <a:ext uri="{FF2B5EF4-FFF2-40B4-BE49-F238E27FC236}">
                    <a16:creationId xmlns:a16="http://schemas.microsoft.com/office/drawing/2014/main" id="{A53D298F-42E4-56F5-7267-7327172883AC}"/>
                  </a:ext>
                </a:extLst>
              </p:cNvPr>
              <p:cNvSpPr/>
              <p:nvPr/>
            </p:nvSpPr>
            <p:spPr>
              <a:xfrm>
                <a:off x="8430768" y="5481066"/>
                <a:ext cx="3145536" cy="227838"/>
              </a:xfrm>
              <a:prstGeom prst="trapezoid">
                <a:avLst>
                  <a:gd name="adj" fmla="val 2716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dirty="0"/>
              </a:p>
            </p:txBody>
          </p:sp>
        </p:grpSp>
        <p:sp>
          <p:nvSpPr>
            <p:cNvPr id="130" name="Lichobežník 129">
              <a:extLst>
                <a:ext uri="{FF2B5EF4-FFF2-40B4-BE49-F238E27FC236}">
                  <a16:creationId xmlns:a16="http://schemas.microsoft.com/office/drawing/2014/main" id="{D33EEEB6-CDE9-BD91-F880-6961690ED95D}"/>
                </a:ext>
              </a:extLst>
            </p:cNvPr>
            <p:cNvSpPr/>
            <p:nvPr/>
          </p:nvSpPr>
          <p:spPr>
            <a:xfrm rot="10800000" flipH="1">
              <a:off x="2949" y="4081855"/>
              <a:ext cx="2404568" cy="227838"/>
            </a:xfrm>
            <a:prstGeom prst="trapezoid">
              <a:avLst>
                <a:gd name="adj" fmla="val 0"/>
              </a:avLst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cxnSp>
          <p:nvCxnSpPr>
            <p:cNvPr id="175" name="Rovná spojnica 174">
              <a:extLst>
                <a:ext uri="{FF2B5EF4-FFF2-40B4-BE49-F238E27FC236}">
                  <a16:creationId xmlns:a16="http://schemas.microsoft.com/office/drawing/2014/main" id="{B8C8B782-7FD7-A8B2-FF75-4949A8AA8E41}"/>
                </a:ext>
              </a:extLst>
            </p:cNvPr>
            <p:cNvCxnSpPr>
              <a:cxnSpLocks/>
            </p:cNvCxnSpPr>
            <p:nvPr/>
          </p:nvCxnSpPr>
          <p:spPr>
            <a:xfrm>
              <a:off x="208813" y="4033291"/>
              <a:ext cx="792532" cy="298838"/>
            </a:xfrm>
            <a:prstGeom prst="line">
              <a:avLst/>
            </a:prstGeom>
            <a:ln w="38100">
              <a:solidFill>
                <a:srgbClr val="3042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ĺžnik 3">
              <a:extLst>
                <a:ext uri="{FF2B5EF4-FFF2-40B4-BE49-F238E27FC236}">
                  <a16:creationId xmlns:a16="http://schemas.microsoft.com/office/drawing/2014/main" id="{D14A6520-3CCB-6E91-104C-5EEA1A5E5F71}"/>
                </a:ext>
              </a:extLst>
            </p:cNvPr>
            <p:cNvSpPr/>
            <p:nvPr/>
          </p:nvSpPr>
          <p:spPr>
            <a:xfrm flipH="1">
              <a:off x="1270" y="5300886"/>
              <a:ext cx="3761232" cy="856488"/>
            </a:xfrm>
            <a:prstGeom prst="rect">
              <a:avLst/>
            </a:prstGeom>
            <a:solidFill>
              <a:srgbClr val="BD00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solidFill>
                  <a:srgbClr val="BD0033"/>
                </a:solidFill>
              </a:endParaRPr>
            </a:p>
          </p:txBody>
        </p:sp>
        <p:sp>
          <p:nvSpPr>
            <p:cNvPr id="5" name="Obdĺžnik 4">
              <a:extLst>
                <a:ext uri="{FF2B5EF4-FFF2-40B4-BE49-F238E27FC236}">
                  <a16:creationId xmlns:a16="http://schemas.microsoft.com/office/drawing/2014/main" id="{49EC3E18-FDA3-2AD2-F1F6-79294412A135}"/>
                </a:ext>
              </a:extLst>
            </p:cNvPr>
            <p:cNvSpPr/>
            <p:nvPr/>
          </p:nvSpPr>
          <p:spPr>
            <a:xfrm flipH="1">
              <a:off x="2950" y="4309694"/>
              <a:ext cx="3143853" cy="856488"/>
            </a:xfrm>
            <a:prstGeom prst="rect">
              <a:avLst/>
            </a:prstGeom>
            <a:solidFill>
              <a:srgbClr val="30427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" name="Obdĺžnik 5">
              <a:extLst>
                <a:ext uri="{FF2B5EF4-FFF2-40B4-BE49-F238E27FC236}">
                  <a16:creationId xmlns:a16="http://schemas.microsoft.com/office/drawing/2014/main" id="{6623DB4B-C0A3-83F6-7F99-D2FFC075C579}"/>
                </a:ext>
              </a:extLst>
            </p:cNvPr>
            <p:cNvSpPr/>
            <p:nvPr/>
          </p:nvSpPr>
          <p:spPr>
            <a:xfrm flipH="1">
              <a:off x="-3" y="3335438"/>
              <a:ext cx="2528573" cy="856488"/>
            </a:xfrm>
            <a:prstGeom prst="rect">
              <a:avLst/>
            </a:prstGeom>
            <a:solidFill>
              <a:srgbClr val="0068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87" name="Obrázok 86">
              <a:extLst>
                <a:ext uri="{FF2B5EF4-FFF2-40B4-BE49-F238E27FC236}">
                  <a16:creationId xmlns:a16="http://schemas.microsoft.com/office/drawing/2014/main" id="{EF437C8F-30F5-B7CD-D332-AA1845E0F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579" y="4510681"/>
              <a:ext cx="511816" cy="511816"/>
            </a:xfrm>
            <a:prstGeom prst="rect">
              <a:avLst/>
            </a:prstGeom>
          </p:spPr>
        </p:pic>
        <p:pic>
          <p:nvPicPr>
            <p:cNvPr id="89" name="Obrázok 88">
              <a:extLst>
                <a:ext uri="{FF2B5EF4-FFF2-40B4-BE49-F238E27FC236}">
                  <a16:creationId xmlns:a16="http://schemas.microsoft.com/office/drawing/2014/main" id="{B3B64D98-6508-8641-C5E3-0743A37F0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9804" y="5504313"/>
              <a:ext cx="513882" cy="513882"/>
            </a:xfrm>
            <a:prstGeom prst="rect">
              <a:avLst/>
            </a:prstGeom>
          </p:spPr>
        </p:pic>
        <p:sp>
          <p:nvSpPr>
            <p:cNvPr id="104" name="Obdĺžnik 103">
              <a:extLst>
                <a:ext uri="{FF2B5EF4-FFF2-40B4-BE49-F238E27FC236}">
                  <a16:creationId xmlns:a16="http://schemas.microsoft.com/office/drawing/2014/main" id="{846FE85E-315B-E3F5-0163-26401D8FBDE0}"/>
                </a:ext>
              </a:extLst>
            </p:cNvPr>
            <p:cNvSpPr/>
            <p:nvPr/>
          </p:nvSpPr>
          <p:spPr>
            <a:xfrm>
              <a:off x="45657" y="3381018"/>
              <a:ext cx="45719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5" name="Obdĺžnik 104">
              <a:extLst>
                <a:ext uri="{FF2B5EF4-FFF2-40B4-BE49-F238E27FC236}">
                  <a16:creationId xmlns:a16="http://schemas.microsoft.com/office/drawing/2014/main" id="{BF0BE8FC-19E6-8557-56FA-CD23657819BA}"/>
                </a:ext>
              </a:extLst>
            </p:cNvPr>
            <p:cNvSpPr/>
            <p:nvPr/>
          </p:nvSpPr>
          <p:spPr>
            <a:xfrm>
              <a:off x="175881" y="3381018"/>
              <a:ext cx="48061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6" name="Obdĺžnik 105">
              <a:extLst>
                <a:ext uri="{FF2B5EF4-FFF2-40B4-BE49-F238E27FC236}">
                  <a16:creationId xmlns:a16="http://schemas.microsoft.com/office/drawing/2014/main" id="{C806CD55-04E2-95B1-D692-6B2D1D376D59}"/>
                </a:ext>
              </a:extLst>
            </p:cNvPr>
            <p:cNvSpPr/>
            <p:nvPr/>
          </p:nvSpPr>
          <p:spPr>
            <a:xfrm>
              <a:off x="325379" y="3381018"/>
              <a:ext cx="45719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8" name="Obdĺžnik 107">
              <a:extLst>
                <a:ext uri="{FF2B5EF4-FFF2-40B4-BE49-F238E27FC236}">
                  <a16:creationId xmlns:a16="http://schemas.microsoft.com/office/drawing/2014/main" id="{AE68E159-5DF7-073A-7C15-1456AB29D28B}"/>
                </a:ext>
              </a:extLst>
            </p:cNvPr>
            <p:cNvSpPr/>
            <p:nvPr/>
          </p:nvSpPr>
          <p:spPr>
            <a:xfrm>
              <a:off x="1046185" y="3381018"/>
              <a:ext cx="45719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9" name="Obdĺžnik 108">
              <a:extLst>
                <a:ext uri="{FF2B5EF4-FFF2-40B4-BE49-F238E27FC236}">
                  <a16:creationId xmlns:a16="http://schemas.microsoft.com/office/drawing/2014/main" id="{8F7E481B-61C2-670B-662D-9C1F7D640ED8}"/>
                </a:ext>
              </a:extLst>
            </p:cNvPr>
            <p:cNvSpPr/>
            <p:nvPr/>
          </p:nvSpPr>
          <p:spPr>
            <a:xfrm rot="5400000">
              <a:off x="183781" y="3189048"/>
              <a:ext cx="47410" cy="414977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11" name="Obdĺžnik 110">
              <a:extLst>
                <a:ext uri="{FF2B5EF4-FFF2-40B4-BE49-F238E27FC236}">
                  <a16:creationId xmlns:a16="http://schemas.microsoft.com/office/drawing/2014/main" id="{6771F291-A065-5F5D-F395-8CC6D75FB662}"/>
                </a:ext>
              </a:extLst>
            </p:cNvPr>
            <p:cNvSpPr/>
            <p:nvPr/>
          </p:nvSpPr>
          <p:spPr>
            <a:xfrm>
              <a:off x="583936" y="3381018"/>
              <a:ext cx="48061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2" name="Obdĺžnik 111">
              <a:extLst>
                <a:ext uri="{FF2B5EF4-FFF2-40B4-BE49-F238E27FC236}">
                  <a16:creationId xmlns:a16="http://schemas.microsoft.com/office/drawing/2014/main" id="{5FD32752-68DA-5CB1-39F1-FF4A29835288}"/>
                </a:ext>
              </a:extLst>
            </p:cNvPr>
            <p:cNvSpPr/>
            <p:nvPr/>
          </p:nvSpPr>
          <p:spPr>
            <a:xfrm>
              <a:off x="738019" y="3381018"/>
              <a:ext cx="48061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3" name="Obdĺžnik 112">
              <a:extLst>
                <a:ext uri="{FF2B5EF4-FFF2-40B4-BE49-F238E27FC236}">
                  <a16:creationId xmlns:a16="http://schemas.microsoft.com/office/drawing/2014/main" id="{63292281-94C3-1C1A-F666-A94C6A374183}"/>
                </a:ext>
              </a:extLst>
            </p:cNvPr>
            <p:cNvSpPr/>
            <p:nvPr/>
          </p:nvSpPr>
          <p:spPr>
            <a:xfrm>
              <a:off x="892102" y="3381018"/>
              <a:ext cx="48061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4" name="Obdĺžnik 113">
              <a:extLst>
                <a:ext uri="{FF2B5EF4-FFF2-40B4-BE49-F238E27FC236}">
                  <a16:creationId xmlns:a16="http://schemas.microsoft.com/office/drawing/2014/main" id="{8C9D1C93-F208-DDCD-7471-F21127B55B78}"/>
                </a:ext>
              </a:extLst>
            </p:cNvPr>
            <p:cNvSpPr/>
            <p:nvPr/>
          </p:nvSpPr>
          <p:spPr>
            <a:xfrm>
              <a:off x="1804890" y="3381018"/>
              <a:ext cx="45719" cy="215783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5" name="Obdĺžnik 114">
              <a:extLst>
                <a:ext uri="{FF2B5EF4-FFF2-40B4-BE49-F238E27FC236}">
                  <a16:creationId xmlns:a16="http://schemas.microsoft.com/office/drawing/2014/main" id="{97479745-980E-1C0B-F574-80BB13945A2A}"/>
                </a:ext>
              </a:extLst>
            </p:cNvPr>
            <p:cNvSpPr/>
            <p:nvPr/>
          </p:nvSpPr>
          <p:spPr>
            <a:xfrm>
              <a:off x="1197926" y="3381018"/>
              <a:ext cx="45719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6" name="Obdĺžnik 115">
              <a:extLst>
                <a:ext uri="{FF2B5EF4-FFF2-40B4-BE49-F238E27FC236}">
                  <a16:creationId xmlns:a16="http://schemas.microsoft.com/office/drawing/2014/main" id="{865FF759-90EA-78C5-7778-D9F6466EAC7D}"/>
                </a:ext>
              </a:extLst>
            </p:cNvPr>
            <p:cNvSpPr/>
            <p:nvPr/>
          </p:nvSpPr>
          <p:spPr>
            <a:xfrm>
              <a:off x="1349667" y="3381018"/>
              <a:ext cx="45719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7" name="Obdĺžnik 116">
              <a:extLst>
                <a:ext uri="{FF2B5EF4-FFF2-40B4-BE49-F238E27FC236}">
                  <a16:creationId xmlns:a16="http://schemas.microsoft.com/office/drawing/2014/main" id="{0F44FA83-352B-D69D-BA89-E2F4B02D39FF}"/>
                </a:ext>
              </a:extLst>
            </p:cNvPr>
            <p:cNvSpPr/>
            <p:nvPr/>
          </p:nvSpPr>
          <p:spPr>
            <a:xfrm>
              <a:off x="1501408" y="3381018"/>
              <a:ext cx="45719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8" name="Obdĺžnik 117">
              <a:extLst>
                <a:ext uri="{FF2B5EF4-FFF2-40B4-BE49-F238E27FC236}">
                  <a16:creationId xmlns:a16="http://schemas.microsoft.com/office/drawing/2014/main" id="{7A2610FA-F591-67D0-E103-A1AAE95B03BE}"/>
                </a:ext>
              </a:extLst>
            </p:cNvPr>
            <p:cNvSpPr/>
            <p:nvPr/>
          </p:nvSpPr>
          <p:spPr>
            <a:xfrm>
              <a:off x="1645341" y="3381018"/>
              <a:ext cx="53527" cy="215783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9" name="Obdĺžnik 118">
              <a:extLst>
                <a:ext uri="{FF2B5EF4-FFF2-40B4-BE49-F238E27FC236}">
                  <a16:creationId xmlns:a16="http://schemas.microsoft.com/office/drawing/2014/main" id="{50157939-CB97-27B3-A277-B926AE97C52F}"/>
                </a:ext>
              </a:extLst>
            </p:cNvPr>
            <p:cNvSpPr/>
            <p:nvPr/>
          </p:nvSpPr>
          <p:spPr>
            <a:xfrm>
              <a:off x="1956631" y="3381019"/>
              <a:ext cx="45719" cy="281698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0" name="Obdĺžnik 119">
              <a:extLst>
                <a:ext uri="{FF2B5EF4-FFF2-40B4-BE49-F238E27FC236}">
                  <a16:creationId xmlns:a16="http://schemas.microsoft.com/office/drawing/2014/main" id="{344D3085-60CE-F70B-F2C5-1344BACB6356}"/>
                </a:ext>
              </a:extLst>
            </p:cNvPr>
            <p:cNvSpPr/>
            <p:nvPr/>
          </p:nvSpPr>
          <p:spPr>
            <a:xfrm>
              <a:off x="2108372" y="3381018"/>
              <a:ext cx="45719" cy="215783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1" name="Obdĺžnik 120">
              <a:extLst>
                <a:ext uri="{FF2B5EF4-FFF2-40B4-BE49-F238E27FC236}">
                  <a16:creationId xmlns:a16="http://schemas.microsoft.com/office/drawing/2014/main" id="{0E149FAE-82D9-03D1-5C6A-03500250AFD4}"/>
                </a:ext>
              </a:extLst>
            </p:cNvPr>
            <p:cNvSpPr/>
            <p:nvPr/>
          </p:nvSpPr>
          <p:spPr>
            <a:xfrm>
              <a:off x="2260113" y="3381019"/>
              <a:ext cx="45719" cy="215782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2" name="Obdĺžnik 121">
              <a:extLst>
                <a:ext uri="{FF2B5EF4-FFF2-40B4-BE49-F238E27FC236}">
                  <a16:creationId xmlns:a16="http://schemas.microsoft.com/office/drawing/2014/main" id="{08A826F3-AC93-DE22-C8F4-DF41EF016119}"/>
                </a:ext>
              </a:extLst>
            </p:cNvPr>
            <p:cNvSpPr/>
            <p:nvPr/>
          </p:nvSpPr>
          <p:spPr>
            <a:xfrm>
              <a:off x="2411856" y="3381018"/>
              <a:ext cx="45719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3" name="Obrázok 2">
              <a:extLst>
                <a:ext uri="{FF2B5EF4-FFF2-40B4-BE49-F238E27FC236}">
                  <a16:creationId xmlns:a16="http://schemas.microsoft.com/office/drawing/2014/main" id="{CB2AF414-374E-115C-3835-B1A11D106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703" y="3480963"/>
              <a:ext cx="701730" cy="682018"/>
            </a:xfrm>
            <a:prstGeom prst="rect">
              <a:avLst/>
            </a:prstGeom>
          </p:spPr>
        </p:pic>
        <p:sp>
          <p:nvSpPr>
            <p:cNvPr id="123" name="Obdĺžnik 122">
              <a:extLst>
                <a:ext uri="{FF2B5EF4-FFF2-40B4-BE49-F238E27FC236}">
                  <a16:creationId xmlns:a16="http://schemas.microsoft.com/office/drawing/2014/main" id="{9F2616D9-3BA9-CEC7-B12C-78FC03CC0391}"/>
                </a:ext>
              </a:extLst>
            </p:cNvPr>
            <p:cNvSpPr/>
            <p:nvPr/>
          </p:nvSpPr>
          <p:spPr>
            <a:xfrm>
              <a:off x="1804136" y="4041398"/>
              <a:ext cx="45719" cy="93617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4" name="Obdĺžnik 123">
              <a:extLst>
                <a:ext uri="{FF2B5EF4-FFF2-40B4-BE49-F238E27FC236}">
                  <a16:creationId xmlns:a16="http://schemas.microsoft.com/office/drawing/2014/main" id="{7C5876E8-692D-F702-E08C-2BAEB9CC435B}"/>
                </a:ext>
              </a:extLst>
            </p:cNvPr>
            <p:cNvSpPr/>
            <p:nvPr/>
          </p:nvSpPr>
          <p:spPr>
            <a:xfrm>
              <a:off x="1650177" y="3961039"/>
              <a:ext cx="45719" cy="164568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5" name="Obdĺžnik 124">
              <a:extLst>
                <a:ext uri="{FF2B5EF4-FFF2-40B4-BE49-F238E27FC236}">
                  <a16:creationId xmlns:a16="http://schemas.microsoft.com/office/drawing/2014/main" id="{C9A77C90-B16D-1DA0-3BD8-11FEBDAFA24C}"/>
                </a:ext>
              </a:extLst>
            </p:cNvPr>
            <p:cNvSpPr/>
            <p:nvPr/>
          </p:nvSpPr>
          <p:spPr>
            <a:xfrm>
              <a:off x="1956631" y="4049604"/>
              <a:ext cx="45719" cy="76241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6" name="Obdĺžnik 125">
              <a:extLst>
                <a:ext uri="{FF2B5EF4-FFF2-40B4-BE49-F238E27FC236}">
                  <a16:creationId xmlns:a16="http://schemas.microsoft.com/office/drawing/2014/main" id="{1902BA02-0F5C-7F2F-0F79-3D49F2260CC7}"/>
                </a:ext>
              </a:extLst>
            </p:cNvPr>
            <p:cNvSpPr/>
            <p:nvPr/>
          </p:nvSpPr>
          <p:spPr>
            <a:xfrm>
              <a:off x="2107721" y="4052092"/>
              <a:ext cx="45719" cy="93617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7" name="Obdĺžnik 126">
              <a:extLst>
                <a:ext uri="{FF2B5EF4-FFF2-40B4-BE49-F238E27FC236}">
                  <a16:creationId xmlns:a16="http://schemas.microsoft.com/office/drawing/2014/main" id="{B2A337B4-4443-01B1-E78F-866126903941}"/>
                </a:ext>
              </a:extLst>
            </p:cNvPr>
            <p:cNvSpPr/>
            <p:nvPr/>
          </p:nvSpPr>
          <p:spPr>
            <a:xfrm>
              <a:off x="2259390" y="3962979"/>
              <a:ext cx="45719" cy="164567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7" name="Obdĺžnik 136">
              <a:extLst>
                <a:ext uri="{FF2B5EF4-FFF2-40B4-BE49-F238E27FC236}">
                  <a16:creationId xmlns:a16="http://schemas.microsoft.com/office/drawing/2014/main" id="{0A642EB3-FFD2-035E-BF42-D7EAF9D4E3C6}"/>
                </a:ext>
              </a:extLst>
            </p:cNvPr>
            <p:cNvSpPr/>
            <p:nvPr/>
          </p:nvSpPr>
          <p:spPr>
            <a:xfrm>
              <a:off x="1609882" y="4359180"/>
              <a:ext cx="48061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8" name="Obdĺžnik 137">
              <a:extLst>
                <a:ext uri="{FF2B5EF4-FFF2-40B4-BE49-F238E27FC236}">
                  <a16:creationId xmlns:a16="http://schemas.microsoft.com/office/drawing/2014/main" id="{A3FBB5B1-7546-44D4-70D7-0B90C96FE371}"/>
                </a:ext>
              </a:extLst>
            </p:cNvPr>
            <p:cNvSpPr/>
            <p:nvPr/>
          </p:nvSpPr>
          <p:spPr>
            <a:xfrm>
              <a:off x="1753215" y="4359180"/>
              <a:ext cx="45719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9" name="Obdĺžnik 138">
              <a:extLst>
                <a:ext uri="{FF2B5EF4-FFF2-40B4-BE49-F238E27FC236}">
                  <a16:creationId xmlns:a16="http://schemas.microsoft.com/office/drawing/2014/main" id="{8CB3E822-4289-5FFC-B58A-4A4F9C157603}"/>
                </a:ext>
              </a:extLst>
            </p:cNvPr>
            <p:cNvSpPr/>
            <p:nvPr/>
          </p:nvSpPr>
          <p:spPr>
            <a:xfrm>
              <a:off x="1894206" y="4359180"/>
              <a:ext cx="48061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3" name="Obdĺžnik 142">
              <a:extLst>
                <a:ext uri="{FF2B5EF4-FFF2-40B4-BE49-F238E27FC236}">
                  <a16:creationId xmlns:a16="http://schemas.microsoft.com/office/drawing/2014/main" id="{1DBFA126-2657-EE9C-F8A2-0EA5EC9184B4}"/>
                </a:ext>
              </a:extLst>
            </p:cNvPr>
            <p:cNvSpPr/>
            <p:nvPr/>
          </p:nvSpPr>
          <p:spPr>
            <a:xfrm>
              <a:off x="2467538" y="4359180"/>
              <a:ext cx="45719" cy="191081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5" name="Obdĺžnik 144">
              <a:extLst>
                <a:ext uri="{FF2B5EF4-FFF2-40B4-BE49-F238E27FC236}">
                  <a16:creationId xmlns:a16="http://schemas.microsoft.com/office/drawing/2014/main" id="{4358DFF4-6EE9-F15E-777B-4D776C483F73}"/>
                </a:ext>
              </a:extLst>
            </p:cNvPr>
            <p:cNvSpPr/>
            <p:nvPr/>
          </p:nvSpPr>
          <p:spPr>
            <a:xfrm rot="5400000">
              <a:off x="420446" y="3932768"/>
              <a:ext cx="47863" cy="88285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6" name="Obdĺžnik 145">
              <a:extLst>
                <a:ext uri="{FF2B5EF4-FFF2-40B4-BE49-F238E27FC236}">
                  <a16:creationId xmlns:a16="http://schemas.microsoft.com/office/drawing/2014/main" id="{C78A7607-127A-2EFC-C609-82392956C31B}"/>
                </a:ext>
              </a:extLst>
            </p:cNvPr>
            <p:cNvSpPr/>
            <p:nvPr/>
          </p:nvSpPr>
          <p:spPr>
            <a:xfrm rot="5400000">
              <a:off x="422211" y="4666897"/>
              <a:ext cx="48414" cy="886940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7" name="Obdĺžnik 146">
              <a:extLst>
                <a:ext uri="{FF2B5EF4-FFF2-40B4-BE49-F238E27FC236}">
                  <a16:creationId xmlns:a16="http://schemas.microsoft.com/office/drawing/2014/main" id="{C715EF7B-9D0F-55A7-97AB-A3404C729511}"/>
                </a:ext>
              </a:extLst>
            </p:cNvPr>
            <p:cNvSpPr/>
            <p:nvPr/>
          </p:nvSpPr>
          <p:spPr>
            <a:xfrm>
              <a:off x="2608529" y="4359180"/>
              <a:ext cx="45719" cy="135761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8" name="Obdĺžnik 147">
              <a:extLst>
                <a:ext uri="{FF2B5EF4-FFF2-40B4-BE49-F238E27FC236}">
                  <a16:creationId xmlns:a16="http://schemas.microsoft.com/office/drawing/2014/main" id="{39B2C7AE-EF1B-BA46-7821-5C471FA9746C}"/>
                </a:ext>
              </a:extLst>
            </p:cNvPr>
            <p:cNvSpPr/>
            <p:nvPr/>
          </p:nvSpPr>
          <p:spPr>
            <a:xfrm>
              <a:off x="2037539" y="4359180"/>
              <a:ext cx="48061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9" name="Obdĺžnik 148">
              <a:extLst>
                <a:ext uri="{FF2B5EF4-FFF2-40B4-BE49-F238E27FC236}">
                  <a16:creationId xmlns:a16="http://schemas.microsoft.com/office/drawing/2014/main" id="{881D9564-0699-52B1-70CA-3D5D1F127DBA}"/>
                </a:ext>
              </a:extLst>
            </p:cNvPr>
            <p:cNvSpPr/>
            <p:nvPr/>
          </p:nvSpPr>
          <p:spPr>
            <a:xfrm>
              <a:off x="2180872" y="4359180"/>
              <a:ext cx="48061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0" name="Obdĺžnik 149">
              <a:extLst>
                <a:ext uri="{FF2B5EF4-FFF2-40B4-BE49-F238E27FC236}">
                  <a16:creationId xmlns:a16="http://schemas.microsoft.com/office/drawing/2014/main" id="{79304058-97D9-FEB7-C338-F4ABED97E3E4}"/>
                </a:ext>
              </a:extLst>
            </p:cNvPr>
            <p:cNvSpPr/>
            <p:nvPr/>
          </p:nvSpPr>
          <p:spPr>
            <a:xfrm>
              <a:off x="2324205" y="4359180"/>
              <a:ext cx="48061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1" name="Obdĺžnik 150">
              <a:extLst>
                <a:ext uri="{FF2B5EF4-FFF2-40B4-BE49-F238E27FC236}">
                  <a16:creationId xmlns:a16="http://schemas.microsoft.com/office/drawing/2014/main" id="{9066807A-2BDA-A691-CCCF-B7EF243E4522}"/>
                </a:ext>
              </a:extLst>
            </p:cNvPr>
            <p:cNvSpPr/>
            <p:nvPr/>
          </p:nvSpPr>
          <p:spPr>
            <a:xfrm>
              <a:off x="2749520" y="4359180"/>
              <a:ext cx="45719" cy="135761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2" name="Obdĺžnik 151">
              <a:extLst>
                <a:ext uri="{FF2B5EF4-FFF2-40B4-BE49-F238E27FC236}">
                  <a16:creationId xmlns:a16="http://schemas.microsoft.com/office/drawing/2014/main" id="{A20D36F7-1545-87DE-71E6-FA5880E7ED7E}"/>
                </a:ext>
              </a:extLst>
            </p:cNvPr>
            <p:cNvSpPr/>
            <p:nvPr/>
          </p:nvSpPr>
          <p:spPr>
            <a:xfrm>
              <a:off x="2890511" y="4359180"/>
              <a:ext cx="45719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3" name="Obdĺžnik 152">
              <a:extLst>
                <a:ext uri="{FF2B5EF4-FFF2-40B4-BE49-F238E27FC236}">
                  <a16:creationId xmlns:a16="http://schemas.microsoft.com/office/drawing/2014/main" id="{91EDDB57-DCE4-51EE-D2DF-FC07BE57F7AA}"/>
                </a:ext>
              </a:extLst>
            </p:cNvPr>
            <p:cNvSpPr/>
            <p:nvPr/>
          </p:nvSpPr>
          <p:spPr>
            <a:xfrm>
              <a:off x="3031497" y="4359180"/>
              <a:ext cx="45719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4" name="Obdĺžnik 153">
              <a:extLst>
                <a:ext uri="{FF2B5EF4-FFF2-40B4-BE49-F238E27FC236}">
                  <a16:creationId xmlns:a16="http://schemas.microsoft.com/office/drawing/2014/main" id="{47141CDB-5829-2726-6EAD-1C6DE11B2B0A}"/>
                </a:ext>
              </a:extLst>
            </p:cNvPr>
            <p:cNvSpPr/>
            <p:nvPr/>
          </p:nvSpPr>
          <p:spPr>
            <a:xfrm>
              <a:off x="2465944" y="5022744"/>
              <a:ext cx="45719" cy="90262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5" name="Obdĺžnik 154">
              <a:extLst>
                <a:ext uri="{FF2B5EF4-FFF2-40B4-BE49-F238E27FC236}">
                  <a16:creationId xmlns:a16="http://schemas.microsoft.com/office/drawing/2014/main" id="{8BC07E8E-26F9-37B8-B0E6-9445908068E1}"/>
                </a:ext>
              </a:extLst>
            </p:cNvPr>
            <p:cNvSpPr/>
            <p:nvPr/>
          </p:nvSpPr>
          <p:spPr>
            <a:xfrm>
              <a:off x="2607545" y="5025913"/>
              <a:ext cx="45719" cy="79766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6" name="Obdĺžnik 155">
              <a:extLst>
                <a:ext uri="{FF2B5EF4-FFF2-40B4-BE49-F238E27FC236}">
                  <a16:creationId xmlns:a16="http://schemas.microsoft.com/office/drawing/2014/main" id="{04CC801F-B1CD-652A-DE61-D9554B4AE79E}"/>
                </a:ext>
              </a:extLst>
            </p:cNvPr>
            <p:cNvSpPr/>
            <p:nvPr/>
          </p:nvSpPr>
          <p:spPr>
            <a:xfrm>
              <a:off x="2749074" y="5025913"/>
              <a:ext cx="45719" cy="79766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7" name="Obdĺžnik 156">
              <a:extLst>
                <a:ext uri="{FF2B5EF4-FFF2-40B4-BE49-F238E27FC236}">
                  <a16:creationId xmlns:a16="http://schemas.microsoft.com/office/drawing/2014/main" id="{1BC341F7-1ED6-548C-79CE-50D633BE717D}"/>
                </a:ext>
              </a:extLst>
            </p:cNvPr>
            <p:cNvSpPr/>
            <p:nvPr/>
          </p:nvSpPr>
          <p:spPr>
            <a:xfrm>
              <a:off x="47271" y="4359180"/>
              <a:ext cx="45719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8" name="Obdĺžnik 157">
              <a:extLst>
                <a:ext uri="{FF2B5EF4-FFF2-40B4-BE49-F238E27FC236}">
                  <a16:creationId xmlns:a16="http://schemas.microsoft.com/office/drawing/2014/main" id="{4325257B-3CED-36E4-3004-95ED6F8EE8B5}"/>
                </a:ext>
              </a:extLst>
            </p:cNvPr>
            <p:cNvSpPr/>
            <p:nvPr/>
          </p:nvSpPr>
          <p:spPr>
            <a:xfrm>
              <a:off x="194104" y="4359180"/>
              <a:ext cx="48061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9" name="Obdĺžnik 158">
              <a:extLst>
                <a:ext uri="{FF2B5EF4-FFF2-40B4-BE49-F238E27FC236}">
                  <a16:creationId xmlns:a16="http://schemas.microsoft.com/office/drawing/2014/main" id="{5F413662-0F0F-3D8C-C1B3-32F86CDC3A6E}"/>
                </a:ext>
              </a:extLst>
            </p:cNvPr>
            <p:cNvSpPr/>
            <p:nvPr/>
          </p:nvSpPr>
          <p:spPr>
            <a:xfrm>
              <a:off x="343279" y="4359180"/>
              <a:ext cx="45719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0" name="Obdĺžnik 159">
              <a:extLst>
                <a:ext uri="{FF2B5EF4-FFF2-40B4-BE49-F238E27FC236}">
                  <a16:creationId xmlns:a16="http://schemas.microsoft.com/office/drawing/2014/main" id="{14C6DA65-11BF-FEE7-BD80-E82E28EDC72D}"/>
                </a:ext>
              </a:extLst>
            </p:cNvPr>
            <p:cNvSpPr/>
            <p:nvPr/>
          </p:nvSpPr>
          <p:spPr>
            <a:xfrm>
              <a:off x="490112" y="4359180"/>
              <a:ext cx="48061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1" name="Obdĺžnik 160">
              <a:extLst>
                <a:ext uri="{FF2B5EF4-FFF2-40B4-BE49-F238E27FC236}">
                  <a16:creationId xmlns:a16="http://schemas.microsoft.com/office/drawing/2014/main" id="{5CF4D2B9-CB86-339F-22C8-9A3919F8F5AE}"/>
                </a:ext>
              </a:extLst>
            </p:cNvPr>
            <p:cNvSpPr/>
            <p:nvPr/>
          </p:nvSpPr>
          <p:spPr>
            <a:xfrm>
              <a:off x="1036393" y="4359180"/>
              <a:ext cx="45719" cy="727761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4" name="Obdĺžnik 163">
              <a:extLst>
                <a:ext uri="{FF2B5EF4-FFF2-40B4-BE49-F238E27FC236}">
                  <a16:creationId xmlns:a16="http://schemas.microsoft.com/office/drawing/2014/main" id="{1D0FC515-1E28-2C47-6CAD-B250D2CD6EF9}"/>
                </a:ext>
              </a:extLst>
            </p:cNvPr>
            <p:cNvSpPr/>
            <p:nvPr/>
          </p:nvSpPr>
          <p:spPr>
            <a:xfrm>
              <a:off x="1186909" y="4359180"/>
              <a:ext cx="45719" cy="753826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5" name="Obdĺžnik 164">
              <a:extLst>
                <a:ext uri="{FF2B5EF4-FFF2-40B4-BE49-F238E27FC236}">
                  <a16:creationId xmlns:a16="http://schemas.microsoft.com/office/drawing/2014/main" id="{3736EEBB-1ED4-2F1C-F74A-7A80E20F47C4}"/>
                </a:ext>
              </a:extLst>
            </p:cNvPr>
            <p:cNvSpPr/>
            <p:nvPr/>
          </p:nvSpPr>
          <p:spPr>
            <a:xfrm>
              <a:off x="639287" y="4359180"/>
              <a:ext cx="48061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6" name="Obdĺžnik 165">
              <a:extLst>
                <a:ext uri="{FF2B5EF4-FFF2-40B4-BE49-F238E27FC236}">
                  <a16:creationId xmlns:a16="http://schemas.microsoft.com/office/drawing/2014/main" id="{94C6CF14-4A79-FF43-1FF9-6F959CB9A8AB}"/>
                </a:ext>
              </a:extLst>
            </p:cNvPr>
            <p:cNvSpPr/>
            <p:nvPr/>
          </p:nvSpPr>
          <p:spPr>
            <a:xfrm>
              <a:off x="788462" y="4360414"/>
              <a:ext cx="48061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71" name="Obdĺžnik 170">
              <a:extLst>
                <a:ext uri="{FF2B5EF4-FFF2-40B4-BE49-F238E27FC236}">
                  <a16:creationId xmlns:a16="http://schemas.microsoft.com/office/drawing/2014/main" id="{C7FAAAAE-8619-EF82-13BA-D91083A44C08}"/>
                </a:ext>
              </a:extLst>
            </p:cNvPr>
            <p:cNvSpPr/>
            <p:nvPr/>
          </p:nvSpPr>
          <p:spPr>
            <a:xfrm>
              <a:off x="1327900" y="4359180"/>
              <a:ext cx="45719" cy="753826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72" name="Obdĺžnik 171">
              <a:extLst>
                <a:ext uri="{FF2B5EF4-FFF2-40B4-BE49-F238E27FC236}">
                  <a16:creationId xmlns:a16="http://schemas.microsoft.com/office/drawing/2014/main" id="{3F782E15-D55A-427D-C438-72AF35B45E36}"/>
                </a:ext>
              </a:extLst>
            </p:cNvPr>
            <p:cNvSpPr/>
            <p:nvPr/>
          </p:nvSpPr>
          <p:spPr>
            <a:xfrm>
              <a:off x="1468891" y="4359180"/>
              <a:ext cx="45719" cy="753826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" name="Obdĺžnik 6">
              <a:extLst>
                <a:ext uri="{FF2B5EF4-FFF2-40B4-BE49-F238E27FC236}">
                  <a16:creationId xmlns:a16="http://schemas.microsoft.com/office/drawing/2014/main" id="{C5A6569D-415D-FEAB-A2F9-028813FADC23}"/>
                </a:ext>
              </a:extLst>
            </p:cNvPr>
            <p:cNvSpPr/>
            <p:nvPr/>
          </p:nvSpPr>
          <p:spPr>
            <a:xfrm flipH="1">
              <a:off x="1270" y="2359484"/>
              <a:ext cx="1910080" cy="856488"/>
            </a:xfrm>
            <a:prstGeom prst="rect">
              <a:avLst/>
            </a:prstGeom>
            <a:solidFill>
              <a:srgbClr val="00AF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8BF7615E-E5A9-B434-D9E4-278D5A04EA67}"/>
                </a:ext>
              </a:extLst>
            </p:cNvPr>
            <p:cNvGrpSpPr/>
            <p:nvPr/>
          </p:nvGrpSpPr>
          <p:grpSpPr>
            <a:xfrm flipH="1">
              <a:off x="1270" y="2131646"/>
              <a:ext cx="1910080" cy="227838"/>
              <a:chOff x="8430768" y="5481066"/>
              <a:chExt cx="1910080" cy="227838"/>
            </a:xfrm>
            <a:solidFill>
              <a:srgbClr val="37D9FF"/>
            </a:solidFill>
          </p:grpSpPr>
          <p:sp>
            <p:nvSpPr>
              <p:cNvPr id="25" name="Obdĺžnik 24">
                <a:extLst>
                  <a:ext uri="{FF2B5EF4-FFF2-40B4-BE49-F238E27FC236}">
                    <a16:creationId xmlns:a16="http://schemas.microsoft.com/office/drawing/2014/main" id="{8736884C-CD4D-7E82-A4AE-FC142BC9CCAA}"/>
                  </a:ext>
                </a:extLst>
              </p:cNvPr>
              <p:cNvSpPr/>
              <p:nvPr/>
            </p:nvSpPr>
            <p:spPr>
              <a:xfrm>
                <a:off x="9332468" y="5481066"/>
                <a:ext cx="1008380" cy="2278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dirty="0"/>
              </a:p>
            </p:txBody>
          </p:sp>
          <p:sp>
            <p:nvSpPr>
              <p:cNvPr id="26" name="Lichobežník 25">
                <a:extLst>
                  <a:ext uri="{FF2B5EF4-FFF2-40B4-BE49-F238E27FC236}">
                    <a16:creationId xmlns:a16="http://schemas.microsoft.com/office/drawing/2014/main" id="{C346D515-1848-6E88-25E8-628A9CEB8C98}"/>
                  </a:ext>
                </a:extLst>
              </p:cNvPr>
              <p:cNvSpPr/>
              <p:nvPr/>
            </p:nvSpPr>
            <p:spPr>
              <a:xfrm>
                <a:off x="8430768" y="5481066"/>
                <a:ext cx="1838960" cy="227838"/>
              </a:xfrm>
              <a:prstGeom prst="trapezoid">
                <a:avLst>
                  <a:gd name="adj" fmla="val 27081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dirty="0"/>
              </a:p>
            </p:txBody>
          </p:sp>
        </p:grpSp>
        <p:sp>
          <p:nvSpPr>
            <p:cNvPr id="54" name="Obdĺžnik 53">
              <a:extLst>
                <a:ext uri="{FF2B5EF4-FFF2-40B4-BE49-F238E27FC236}">
                  <a16:creationId xmlns:a16="http://schemas.microsoft.com/office/drawing/2014/main" id="{DBEA1673-5C3D-591F-EA5F-151533DE4918}"/>
                </a:ext>
              </a:extLst>
            </p:cNvPr>
            <p:cNvSpPr/>
            <p:nvPr/>
          </p:nvSpPr>
          <p:spPr>
            <a:xfrm>
              <a:off x="51943" y="2408288"/>
              <a:ext cx="45719" cy="744589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5" name="Obdĺžnik 54">
              <a:extLst>
                <a:ext uri="{FF2B5EF4-FFF2-40B4-BE49-F238E27FC236}">
                  <a16:creationId xmlns:a16="http://schemas.microsoft.com/office/drawing/2014/main" id="{12AC972A-6446-D25B-DD75-627DF53D018A}"/>
                </a:ext>
              </a:extLst>
            </p:cNvPr>
            <p:cNvSpPr/>
            <p:nvPr/>
          </p:nvSpPr>
          <p:spPr>
            <a:xfrm>
              <a:off x="197350" y="2408288"/>
              <a:ext cx="48061" cy="744589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6" name="Obdĺžnik 55">
              <a:extLst>
                <a:ext uri="{FF2B5EF4-FFF2-40B4-BE49-F238E27FC236}">
                  <a16:creationId xmlns:a16="http://schemas.microsoft.com/office/drawing/2014/main" id="{988458B3-4704-8F66-614E-E5498575248E}"/>
                </a:ext>
              </a:extLst>
            </p:cNvPr>
            <p:cNvSpPr/>
            <p:nvPr/>
          </p:nvSpPr>
          <p:spPr>
            <a:xfrm>
              <a:off x="345099" y="2408288"/>
              <a:ext cx="45719" cy="744589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7" name="Obdĺžnik 56">
              <a:extLst>
                <a:ext uri="{FF2B5EF4-FFF2-40B4-BE49-F238E27FC236}">
                  <a16:creationId xmlns:a16="http://schemas.microsoft.com/office/drawing/2014/main" id="{83741F95-BF80-CC4C-7F21-A8B434B45128}"/>
                </a:ext>
              </a:extLst>
            </p:cNvPr>
            <p:cNvSpPr/>
            <p:nvPr/>
          </p:nvSpPr>
          <p:spPr>
            <a:xfrm>
              <a:off x="490506" y="2408288"/>
              <a:ext cx="48061" cy="744589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3" name="Obdĺžnik 82">
              <a:extLst>
                <a:ext uri="{FF2B5EF4-FFF2-40B4-BE49-F238E27FC236}">
                  <a16:creationId xmlns:a16="http://schemas.microsoft.com/office/drawing/2014/main" id="{58884382-7F14-122D-59ED-C268E87A0CA4}"/>
                </a:ext>
              </a:extLst>
            </p:cNvPr>
            <p:cNvSpPr/>
            <p:nvPr/>
          </p:nvSpPr>
          <p:spPr>
            <a:xfrm>
              <a:off x="1081502" y="2408288"/>
              <a:ext cx="45719" cy="744589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0" name="Obdĺžnik 89">
              <a:extLst>
                <a:ext uri="{FF2B5EF4-FFF2-40B4-BE49-F238E27FC236}">
                  <a16:creationId xmlns:a16="http://schemas.microsoft.com/office/drawing/2014/main" id="{33B79206-A839-8CD8-AE49-D6E2707544AA}"/>
                </a:ext>
              </a:extLst>
            </p:cNvPr>
            <p:cNvSpPr/>
            <p:nvPr/>
          </p:nvSpPr>
          <p:spPr>
            <a:xfrm rot="5400000">
              <a:off x="932811" y="1468932"/>
              <a:ext cx="47079" cy="1910078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1" name="Obdĺžnik 90">
              <a:extLst>
                <a:ext uri="{FF2B5EF4-FFF2-40B4-BE49-F238E27FC236}">
                  <a16:creationId xmlns:a16="http://schemas.microsoft.com/office/drawing/2014/main" id="{0C36A5FA-2DC5-FFC0-A57E-FD0E8ACD7A43}"/>
                </a:ext>
              </a:extLst>
            </p:cNvPr>
            <p:cNvSpPr/>
            <p:nvPr/>
          </p:nvSpPr>
          <p:spPr>
            <a:xfrm rot="5400000">
              <a:off x="933490" y="2203869"/>
              <a:ext cx="45719" cy="1910077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2" name="Obdĺžnik 91">
              <a:extLst>
                <a:ext uri="{FF2B5EF4-FFF2-40B4-BE49-F238E27FC236}">
                  <a16:creationId xmlns:a16="http://schemas.microsoft.com/office/drawing/2014/main" id="{877EABED-41B8-A57B-F668-F292C0C4F2CD}"/>
                </a:ext>
              </a:extLst>
            </p:cNvPr>
            <p:cNvSpPr/>
            <p:nvPr/>
          </p:nvSpPr>
          <p:spPr>
            <a:xfrm>
              <a:off x="1226909" y="2408289"/>
              <a:ext cx="45719" cy="295706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3" name="Obdĺžnik 92">
              <a:extLst>
                <a:ext uri="{FF2B5EF4-FFF2-40B4-BE49-F238E27FC236}">
                  <a16:creationId xmlns:a16="http://schemas.microsoft.com/office/drawing/2014/main" id="{EA635173-E3FC-B79C-E349-0DA15A9CC79C}"/>
                </a:ext>
              </a:extLst>
            </p:cNvPr>
            <p:cNvSpPr/>
            <p:nvPr/>
          </p:nvSpPr>
          <p:spPr>
            <a:xfrm>
              <a:off x="638255" y="2408288"/>
              <a:ext cx="48061" cy="744589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4" name="Obdĺžnik 93">
              <a:extLst>
                <a:ext uri="{FF2B5EF4-FFF2-40B4-BE49-F238E27FC236}">
                  <a16:creationId xmlns:a16="http://schemas.microsoft.com/office/drawing/2014/main" id="{0BFBC1B7-47CF-2826-6778-958ACBF4E278}"/>
                </a:ext>
              </a:extLst>
            </p:cNvPr>
            <p:cNvSpPr/>
            <p:nvPr/>
          </p:nvSpPr>
          <p:spPr>
            <a:xfrm>
              <a:off x="786004" y="2408288"/>
              <a:ext cx="48061" cy="744589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5" name="Obdĺžnik 94">
              <a:extLst>
                <a:ext uri="{FF2B5EF4-FFF2-40B4-BE49-F238E27FC236}">
                  <a16:creationId xmlns:a16="http://schemas.microsoft.com/office/drawing/2014/main" id="{52FEFEEE-B977-C269-129D-42C9653CE950}"/>
                </a:ext>
              </a:extLst>
            </p:cNvPr>
            <p:cNvSpPr/>
            <p:nvPr/>
          </p:nvSpPr>
          <p:spPr>
            <a:xfrm>
              <a:off x="933753" y="2408288"/>
              <a:ext cx="48061" cy="744589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6" name="Obdĺžnik 95">
              <a:extLst>
                <a:ext uri="{FF2B5EF4-FFF2-40B4-BE49-F238E27FC236}">
                  <a16:creationId xmlns:a16="http://schemas.microsoft.com/office/drawing/2014/main" id="{76E33CEF-B806-8593-04EF-EACED0941038}"/>
                </a:ext>
              </a:extLst>
            </p:cNvPr>
            <p:cNvSpPr/>
            <p:nvPr/>
          </p:nvSpPr>
          <p:spPr>
            <a:xfrm>
              <a:off x="1372316" y="2408289"/>
              <a:ext cx="45719" cy="134400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7" name="Obdĺžnik 96">
              <a:extLst>
                <a:ext uri="{FF2B5EF4-FFF2-40B4-BE49-F238E27FC236}">
                  <a16:creationId xmlns:a16="http://schemas.microsoft.com/office/drawing/2014/main" id="{20066CE1-D2FF-AE84-7AF4-703F4F22B977}"/>
                </a:ext>
              </a:extLst>
            </p:cNvPr>
            <p:cNvSpPr/>
            <p:nvPr/>
          </p:nvSpPr>
          <p:spPr>
            <a:xfrm>
              <a:off x="1517723" y="2408289"/>
              <a:ext cx="45719" cy="134400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8" name="Obdĺžnik 97">
              <a:extLst>
                <a:ext uri="{FF2B5EF4-FFF2-40B4-BE49-F238E27FC236}">
                  <a16:creationId xmlns:a16="http://schemas.microsoft.com/office/drawing/2014/main" id="{FF7135DF-F921-8359-6BA3-B987429BB358}"/>
                </a:ext>
              </a:extLst>
            </p:cNvPr>
            <p:cNvSpPr/>
            <p:nvPr/>
          </p:nvSpPr>
          <p:spPr>
            <a:xfrm>
              <a:off x="1663130" y="2408289"/>
              <a:ext cx="45719" cy="295706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9" name="Obdĺžnik 98">
              <a:extLst>
                <a:ext uri="{FF2B5EF4-FFF2-40B4-BE49-F238E27FC236}">
                  <a16:creationId xmlns:a16="http://schemas.microsoft.com/office/drawing/2014/main" id="{BFAD87FF-A558-5446-B928-EE5B07CBD1FC}"/>
                </a:ext>
              </a:extLst>
            </p:cNvPr>
            <p:cNvSpPr/>
            <p:nvPr/>
          </p:nvSpPr>
          <p:spPr>
            <a:xfrm>
              <a:off x="1808542" y="2408288"/>
              <a:ext cx="45719" cy="744589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79" name="Obrázok 78">
              <a:extLst>
                <a:ext uri="{FF2B5EF4-FFF2-40B4-BE49-F238E27FC236}">
                  <a16:creationId xmlns:a16="http://schemas.microsoft.com/office/drawing/2014/main" id="{9710EA8A-ADEB-1851-4B82-9433782F0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8430" y="2464865"/>
              <a:ext cx="706686" cy="706686"/>
            </a:xfrm>
            <a:prstGeom prst="rect">
              <a:avLst/>
            </a:prstGeom>
          </p:spPr>
        </p:pic>
        <p:sp>
          <p:nvSpPr>
            <p:cNvPr id="100" name="Obdĺžnik 99">
              <a:extLst>
                <a:ext uri="{FF2B5EF4-FFF2-40B4-BE49-F238E27FC236}">
                  <a16:creationId xmlns:a16="http://schemas.microsoft.com/office/drawing/2014/main" id="{31B1644A-1614-880E-8557-BF093283C138}"/>
                </a:ext>
              </a:extLst>
            </p:cNvPr>
            <p:cNvSpPr/>
            <p:nvPr/>
          </p:nvSpPr>
          <p:spPr>
            <a:xfrm>
              <a:off x="1225559" y="2952843"/>
              <a:ext cx="45719" cy="224216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1" name="Obdĺžnik 100">
              <a:extLst>
                <a:ext uri="{FF2B5EF4-FFF2-40B4-BE49-F238E27FC236}">
                  <a16:creationId xmlns:a16="http://schemas.microsoft.com/office/drawing/2014/main" id="{6ED0BEDC-50EE-B812-1012-CCF793743AED}"/>
                </a:ext>
              </a:extLst>
            </p:cNvPr>
            <p:cNvSpPr/>
            <p:nvPr/>
          </p:nvSpPr>
          <p:spPr>
            <a:xfrm>
              <a:off x="1372332" y="3073111"/>
              <a:ext cx="45719" cy="103547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2" name="Obdĺžnik 101">
              <a:extLst>
                <a:ext uri="{FF2B5EF4-FFF2-40B4-BE49-F238E27FC236}">
                  <a16:creationId xmlns:a16="http://schemas.microsoft.com/office/drawing/2014/main" id="{6867A44C-5F60-8C32-DAA5-8525B84B408E}"/>
                </a:ext>
              </a:extLst>
            </p:cNvPr>
            <p:cNvSpPr/>
            <p:nvPr/>
          </p:nvSpPr>
          <p:spPr>
            <a:xfrm>
              <a:off x="1517739" y="3073111"/>
              <a:ext cx="45719" cy="103548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3" name="Obdĺžnik 102">
              <a:extLst>
                <a:ext uri="{FF2B5EF4-FFF2-40B4-BE49-F238E27FC236}">
                  <a16:creationId xmlns:a16="http://schemas.microsoft.com/office/drawing/2014/main" id="{316B7C2C-FA94-6DA7-C035-AFFBCAF06DC8}"/>
                </a:ext>
              </a:extLst>
            </p:cNvPr>
            <p:cNvSpPr/>
            <p:nvPr/>
          </p:nvSpPr>
          <p:spPr>
            <a:xfrm>
              <a:off x="1661780" y="2949657"/>
              <a:ext cx="45719" cy="227401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Obdĺžnik 7">
              <a:extLst>
                <a:ext uri="{FF2B5EF4-FFF2-40B4-BE49-F238E27FC236}">
                  <a16:creationId xmlns:a16="http://schemas.microsoft.com/office/drawing/2014/main" id="{4F58ECFD-7BC2-BD60-C46E-A72940175F56}"/>
                </a:ext>
              </a:extLst>
            </p:cNvPr>
            <p:cNvSpPr/>
            <p:nvPr/>
          </p:nvSpPr>
          <p:spPr>
            <a:xfrm flipH="1">
              <a:off x="1270" y="1402157"/>
              <a:ext cx="1292860" cy="856488"/>
            </a:xfrm>
            <a:prstGeom prst="rect">
              <a:avLst/>
            </a:prstGeom>
            <a:solidFill>
              <a:srgbClr val="71DBD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33" name="Skupina 32">
              <a:extLst>
                <a:ext uri="{FF2B5EF4-FFF2-40B4-BE49-F238E27FC236}">
                  <a16:creationId xmlns:a16="http://schemas.microsoft.com/office/drawing/2014/main" id="{BEDAE2AE-1787-5DDD-B788-19D30A117581}"/>
                </a:ext>
              </a:extLst>
            </p:cNvPr>
            <p:cNvGrpSpPr/>
            <p:nvPr/>
          </p:nvGrpSpPr>
          <p:grpSpPr>
            <a:xfrm flipH="1">
              <a:off x="1270" y="1174319"/>
              <a:ext cx="1292860" cy="227838"/>
              <a:chOff x="8430768" y="5481066"/>
              <a:chExt cx="1292860" cy="227838"/>
            </a:xfrm>
            <a:solidFill>
              <a:srgbClr val="B9EDE9"/>
            </a:solidFill>
          </p:grpSpPr>
          <p:sp>
            <p:nvSpPr>
              <p:cNvPr id="34" name="Obdĺžnik 33">
                <a:extLst>
                  <a:ext uri="{FF2B5EF4-FFF2-40B4-BE49-F238E27FC236}">
                    <a16:creationId xmlns:a16="http://schemas.microsoft.com/office/drawing/2014/main" id="{7D99B424-82C4-EEB5-B779-A35ECD52E947}"/>
                  </a:ext>
                </a:extLst>
              </p:cNvPr>
              <p:cNvSpPr/>
              <p:nvPr/>
            </p:nvSpPr>
            <p:spPr>
              <a:xfrm>
                <a:off x="9086088" y="5481066"/>
                <a:ext cx="637540" cy="2278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dirty="0"/>
              </a:p>
            </p:txBody>
          </p:sp>
          <p:sp>
            <p:nvSpPr>
              <p:cNvPr id="35" name="Lichobežník 34">
                <a:extLst>
                  <a:ext uri="{FF2B5EF4-FFF2-40B4-BE49-F238E27FC236}">
                    <a16:creationId xmlns:a16="http://schemas.microsoft.com/office/drawing/2014/main" id="{3F301B9E-9197-D657-EF32-60F7838AF000}"/>
                  </a:ext>
                </a:extLst>
              </p:cNvPr>
              <p:cNvSpPr/>
              <p:nvPr/>
            </p:nvSpPr>
            <p:spPr>
              <a:xfrm>
                <a:off x="8430768" y="5481066"/>
                <a:ext cx="1292860" cy="227838"/>
              </a:xfrm>
              <a:prstGeom prst="trapezoid">
                <a:avLst>
                  <a:gd name="adj" fmla="val 27081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dirty="0"/>
              </a:p>
            </p:txBody>
          </p:sp>
        </p:grpSp>
        <p:sp>
          <p:nvSpPr>
            <p:cNvPr id="2" name="Obdĺžnik 1">
              <a:extLst>
                <a:ext uri="{FF2B5EF4-FFF2-40B4-BE49-F238E27FC236}">
                  <a16:creationId xmlns:a16="http://schemas.microsoft.com/office/drawing/2014/main" id="{538BA903-4470-6002-6242-B554508F1957}"/>
                </a:ext>
              </a:extLst>
            </p:cNvPr>
            <p:cNvSpPr/>
            <p:nvPr/>
          </p:nvSpPr>
          <p:spPr>
            <a:xfrm>
              <a:off x="52580" y="1446578"/>
              <a:ext cx="45719" cy="744589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" name="Obdĺžnik 11">
              <a:extLst>
                <a:ext uri="{FF2B5EF4-FFF2-40B4-BE49-F238E27FC236}">
                  <a16:creationId xmlns:a16="http://schemas.microsoft.com/office/drawing/2014/main" id="{E08F894A-04C7-7BCF-4068-3ADE7D13113F}"/>
                </a:ext>
              </a:extLst>
            </p:cNvPr>
            <p:cNvSpPr/>
            <p:nvPr/>
          </p:nvSpPr>
          <p:spPr>
            <a:xfrm>
              <a:off x="179075" y="1446578"/>
              <a:ext cx="48061" cy="744589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Obdĺžnik 12">
              <a:extLst>
                <a:ext uri="{FF2B5EF4-FFF2-40B4-BE49-F238E27FC236}">
                  <a16:creationId xmlns:a16="http://schemas.microsoft.com/office/drawing/2014/main" id="{799EFDDA-7E60-5475-F702-6B43DF440413}"/>
                </a:ext>
              </a:extLst>
            </p:cNvPr>
            <p:cNvSpPr/>
            <p:nvPr/>
          </p:nvSpPr>
          <p:spPr>
            <a:xfrm>
              <a:off x="307912" y="1446578"/>
              <a:ext cx="45719" cy="744589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" name="Obdĺžnik 13">
              <a:extLst>
                <a:ext uri="{FF2B5EF4-FFF2-40B4-BE49-F238E27FC236}">
                  <a16:creationId xmlns:a16="http://schemas.microsoft.com/office/drawing/2014/main" id="{0D029248-7D83-2DE6-6220-DC3973043F26}"/>
                </a:ext>
              </a:extLst>
            </p:cNvPr>
            <p:cNvSpPr/>
            <p:nvPr/>
          </p:nvSpPr>
          <p:spPr>
            <a:xfrm>
              <a:off x="434407" y="1446578"/>
              <a:ext cx="48061" cy="744589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" name="Obdĺžnik 14">
              <a:extLst>
                <a:ext uri="{FF2B5EF4-FFF2-40B4-BE49-F238E27FC236}">
                  <a16:creationId xmlns:a16="http://schemas.microsoft.com/office/drawing/2014/main" id="{F0D6781F-C732-767C-51F2-57F03DB0C069}"/>
                </a:ext>
              </a:extLst>
            </p:cNvPr>
            <p:cNvSpPr/>
            <p:nvPr/>
          </p:nvSpPr>
          <p:spPr>
            <a:xfrm>
              <a:off x="563244" y="1485299"/>
              <a:ext cx="45719" cy="341292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" name="Obdĺžnik 15">
              <a:extLst>
                <a:ext uri="{FF2B5EF4-FFF2-40B4-BE49-F238E27FC236}">
                  <a16:creationId xmlns:a16="http://schemas.microsoft.com/office/drawing/2014/main" id="{B6ADDB4E-A3BD-7793-F82A-27DB12529D15}"/>
                </a:ext>
              </a:extLst>
            </p:cNvPr>
            <p:cNvSpPr/>
            <p:nvPr/>
          </p:nvSpPr>
          <p:spPr>
            <a:xfrm>
              <a:off x="689739" y="1479847"/>
              <a:ext cx="47651" cy="101191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7" name="Obdĺžnik 16">
              <a:extLst>
                <a:ext uri="{FF2B5EF4-FFF2-40B4-BE49-F238E27FC236}">
                  <a16:creationId xmlns:a16="http://schemas.microsoft.com/office/drawing/2014/main" id="{292FCBA9-387A-CA84-C30E-AC996A67CCA9}"/>
                </a:ext>
              </a:extLst>
            </p:cNvPr>
            <p:cNvSpPr/>
            <p:nvPr/>
          </p:nvSpPr>
          <p:spPr>
            <a:xfrm>
              <a:off x="818166" y="1479847"/>
              <a:ext cx="47651" cy="101191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" name="Obdĺžnik 17">
              <a:extLst>
                <a:ext uri="{FF2B5EF4-FFF2-40B4-BE49-F238E27FC236}">
                  <a16:creationId xmlns:a16="http://schemas.microsoft.com/office/drawing/2014/main" id="{5354A769-8DC4-A352-0957-1E5E76ED83C8}"/>
                </a:ext>
              </a:extLst>
            </p:cNvPr>
            <p:cNvSpPr/>
            <p:nvPr/>
          </p:nvSpPr>
          <p:spPr>
            <a:xfrm>
              <a:off x="946593" y="1479847"/>
              <a:ext cx="45719" cy="398076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" name="Obdĺžnik 18">
              <a:extLst>
                <a:ext uri="{FF2B5EF4-FFF2-40B4-BE49-F238E27FC236}">
                  <a16:creationId xmlns:a16="http://schemas.microsoft.com/office/drawing/2014/main" id="{FCFC1BFD-847E-680E-5068-27E9C3709D01}"/>
                </a:ext>
              </a:extLst>
            </p:cNvPr>
            <p:cNvSpPr/>
            <p:nvPr/>
          </p:nvSpPr>
          <p:spPr>
            <a:xfrm>
              <a:off x="1073088" y="1446578"/>
              <a:ext cx="45719" cy="744589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81" name="Obrázok 80">
              <a:extLst>
                <a:ext uri="{FF2B5EF4-FFF2-40B4-BE49-F238E27FC236}">
                  <a16:creationId xmlns:a16="http://schemas.microsoft.com/office/drawing/2014/main" id="{744C1693-2F89-A416-A371-08E97B7B0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53" y="1574065"/>
              <a:ext cx="543868" cy="543868"/>
            </a:xfrm>
            <a:prstGeom prst="rect">
              <a:avLst/>
            </a:prstGeom>
          </p:spPr>
        </p:pic>
        <p:sp>
          <p:nvSpPr>
            <p:cNvPr id="20" name="Obdĺžnik 19">
              <a:extLst>
                <a:ext uri="{FF2B5EF4-FFF2-40B4-BE49-F238E27FC236}">
                  <a16:creationId xmlns:a16="http://schemas.microsoft.com/office/drawing/2014/main" id="{E25043E2-4091-9842-6305-3C8ABACD8163}"/>
                </a:ext>
              </a:extLst>
            </p:cNvPr>
            <p:cNvSpPr/>
            <p:nvPr/>
          </p:nvSpPr>
          <p:spPr>
            <a:xfrm>
              <a:off x="589255" y="2145073"/>
              <a:ext cx="45719" cy="45719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1" name="Obdĺžnik 20">
              <a:extLst>
                <a:ext uri="{FF2B5EF4-FFF2-40B4-BE49-F238E27FC236}">
                  <a16:creationId xmlns:a16="http://schemas.microsoft.com/office/drawing/2014/main" id="{D368CBBF-C6AD-3E54-48D3-79DC1F4BB643}"/>
                </a:ext>
              </a:extLst>
            </p:cNvPr>
            <p:cNvSpPr/>
            <p:nvPr/>
          </p:nvSpPr>
          <p:spPr>
            <a:xfrm>
              <a:off x="715130" y="2143666"/>
              <a:ext cx="45719" cy="45719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2" name="Obdĺžnik 21">
              <a:extLst>
                <a:ext uri="{FF2B5EF4-FFF2-40B4-BE49-F238E27FC236}">
                  <a16:creationId xmlns:a16="http://schemas.microsoft.com/office/drawing/2014/main" id="{F1381833-3BA9-5426-BE26-50DA0F4C6396}"/>
                </a:ext>
              </a:extLst>
            </p:cNvPr>
            <p:cNvSpPr/>
            <p:nvPr/>
          </p:nvSpPr>
          <p:spPr>
            <a:xfrm>
              <a:off x="844170" y="2143078"/>
              <a:ext cx="45719" cy="45719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3" name="Obdĺžnik 22">
              <a:extLst>
                <a:ext uri="{FF2B5EF4-FFF2-40B4-BE49-F238E27FC236}">
                  <a16:creationId xmlns:a16="http://schemas.microsoft.com/office/drawing/2014/main" id="{E5FDE438-8FC7-9919-68F8-0F63D70F3FA4}"/>
                </a:ext>
              </a:extLst>
            </p:cNvPr>
            <p:cNvSpPr/>
            <p:nvPr/>
          </p:nvSpPr>
          <p:spPr>
            <a:xfrm>
              <a:off x="972800" y="2143078"/>
              <a:ext cx="45719" cy="45720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0" name="Obdĺžnik 49">
              <a:extLst>
                <a:ext uri="{FF2B5EF4-FFF2-40B4-BE49-F238E27FC236}">
                  <a16:creationId xmlns:a16="http://schemas.microsoft.com/office/drawing/2014/main" id="{BDA8FD69-14CA-386C-E056-26B73669443C}"/>
                </a:ext>
              </a:extLst>
            </p:cNvPr>
            <p:cNvSpPr/>
            <p:nvPr/>
          </p:nvSpPr>
          <p:spPr>
            <a:xfrm rot="5400000">
              <a:off x="623571" y="816509"/>
              <a:ext cx="45719" cy="1292861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1" name="Obdĺžnik 50">
              <a:extLst>
                <a:ext uri="{FF2B5EF4-FFF2-40B4-BE49-F238E27FC236}">
                  <a16:creationId xmlns:a16="http://schemas.microsoft.com/office/drawing/2014/main" id="{E28251DA-AC37-9703-2488-41E4AC2B0C1C}"/>
                </a:ext>
              </a:extLst>
            </p:cNvPr>
            <p:cNvSpPr/>
            <p:nvPr/>
          </p:nvSpPr>
          <p:spPr>
            <a:xfrm rot="5400000">
              <a:off x="623570" y="1550767"/>
              <a:ext cx="45719" cy="1292861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3" name="Obdĺžnik 52">
              <a:extLst>
                <a:ext uri="{FF2B5EF4-FFF2-40B4-BE49-F238E27FC236}">
                  <a16:creationId xmlns:a16="http://schemas.microsoft.com/office/drawing/2014/main" id="{6834650B-9CC4-1387-C21E-E23A11953626}"/>
                </a:ext>
              </a:extLst>
            </p:cNvPr>
            <p:cNvSpPr/>
            <p:nvPr/>
          </p:nvSpPr>
          <p:spPr>
            <a:xfrm>
              <a:off x="1199579" y="1470712"/>
              <a:ext cx="45719" cy="744589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79" name="Obdĺžnik 178">
              <a:extLst>
                <a:ext uri="{FF2B5EF4-FFF2-40B4-BE49-F238E27FC236}">
                  <a16:creationId xmlns:a16="http://schemas.microsoft.com/office/drawing/2014/main" id="{89878B3C-DE0D-E94D-9476-C7253B81453B}"/>
                </a:ext>
              </a:extLst>
            </p:cNvPr>
            <p:cNvSpPr/>
            <p:nvPr/>
          </p:nvSpPr>
          <p:spPr>
            <a:xfrm rot="5400000">
              <a:off x="2044822" y="3297417"/>
              <a:ext cx="45719" cy="2155705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0" name="Obdĺžnik 179">
              <a:extLst>
                <a:ext uri="{FF2B5EF4-FFF2-40B4-BE49-F238E27FC236}">
                  <a16:creationId xmlns:a16="http://schemas.microsoft.com/office/drawing/2014/main" id="{BBF20509-2CB5-4327-070E-35577ABF9583}"/>
                </a:ext>
              </a:extLst>
            </p:cNvPr>
            <p:cNvSpPr/>
            <p:nvPr/>
          </p:nvSpPr>
          <p:spPr>
            <a:xfrm rot="5400000">
              <a:off x="2043850" y="4033640"/>
              <a:ext cx="45719" cy="215131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3" name="Obdĺžnik 182">
              <a:extLst>
                <a:ext uri="{FF2B5EF4-FFF2-40B4-BE49-F238E27FC236}">
                  <a16:creationId xmlns:a16="http://schemas.microsoft.com/office/drawing/2014/main" id="{D179C566-D226-E7D9-B9ED-3888D7B28071}"/>
                </a:ext>
              </a:extLst>
            </p:cNvPr>
            <p:cNvSpPr/>
            <p:nvPr/>
          </p:nvSpPr>
          <p:spPr>
            <a:xfrm>
              <a:off x="2228178" y="5354631"/>
              <a:ext cx="48061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4" name="Obdĺžnik 183">
              <a:extLst>
                <a:ext uri="{FF2B5EF4-FFF2-40B4-BE49-F238E27FC236}">
                  <a16:creationId xmlns:a16="http://schemas.microsoft.com/office/drawing/2014/main" id="{A638A7E7-B72D-50DC-7ABC-EF099B02111D}"/>
                </a:ext>
              </a:extLst>
            </p:cNvPr>
            <p:cNvSpPr/>
            <p:nvPr/>
          </p:nvSpPr>
          <p:spPr>
            <a:xfrm>
              <a:off x="2371511" y="5354631"/>
              <a:ext cx="45719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5" name="Obdĺžnik 184">
              <a:extLst>
                <a:ext uri="{FF2B5EF4-FFF2-40B4-BE49-F238E27FC236}">
                  <a16:creationId xmlns:a16="http://schemas.microsoft.com/office/drawing/2014/main" id="{8784FFD1-242E-8999-2BE9-29CA243DB0B4}"/>
                </a:ext>
              </a:extLst>
            </p:cNvPr>
            <p:cNvSpPr/>
            <p:nvPr/>
          </p:nvSpPr>
          <p:spPr>
            <a:xfrm>
              <a:off x="2512502" y="5354631"/>
              <a:ext cx="48061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6" name="Obdĺžnik 185">
              <a:extLst>
                <a:ext uri="{FF2B5EF4-FFF2-40B4-BE49-F238E27FC236}">
                  <a16:creationId xmlns:a16="http://schemas.microsoft.com/office/drawing/2014/main" id="{E35135DE-0A50-9F4A-D81C-47ECFC32F96C}"/>
                </a:ext>
              </a:extLst>
            </p:cNvPr>
            <p:cNvSpPr/>
            <p:nvPr/>
          </p:nvSpPr>
          <p:spPr>
            <a:xfrm>
              <a:off x="3085834" y="5354631"/>
              <a:ext cx="45719" cy="132645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7" name="Obdĺžnik 186">
              <a:extLst>
                <a:ext uri="{FF2B5EF4-FFF2-40B4-BE49-F238E27FC236}">
                  <a16:creationId xmlns:a16="http://schemas.microsoft.com/office/drawing/2014/main" id="{10A110D2-F70B-B944-C149-00393FEF0B73}"/>
                </a:ext>
              </a:extLst>
            </p:cNvPr>
            <p:cNvSpPr/>
            <p:nvPr/>
          </p:nvSpPr>
          <p:spPr>
            <a:xfrm rot="5400000">
              <a:off x="728510" y="4617989"/>
              <a:ext cx="47078" cy="1504107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8" name="Obdĺžnik 187">
              <a:extLst>
                <a:ext uri="{FF2B5EF4-FFF2-40B4-BE49-F238E27FC236}">
                  <a16:creationId xmlns:a16="http://schemas.microsoft.com/office/drawing/2014/main" id="{826999A2-E92A-3318-BD1D-9433BBD4DC6F}"/>
                </a:ext>
              </a:extLst>
            </p:cNvPr>
            <p:cNvSpPr/>
            <p:nvPr/>
          </p:nvSpPr>
          <p:spPr>
            <a:xfrm rot="5400000">
              <a:off x="730023" y="5351862"/>
              <a:ext cx="48133" cy="15081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9" name="Obdĺžnik 188">
              <a:extLst>
                <a:ext uri="{FF2B5EF4-FFF2-40B4-BE49-F238E27FC236}">
                  <a16:creationId xmlns:a16="http://schemas.microsoft.com/office/drawing/2014/main" id="{E69618AD-5DF6-E407-7DCB-91BD1FADC860}"/>
                </a:ext>
              </a:extLst>
            </p:cNvPr>
            <p:cNvSpPr/>
            <p:nvPr/>
          </p:nvSpPr>
          <p:spPr>
            <a:xfrm>
              <a:off x="3226825" y="5354631"/>
              <a:ext cx="45719" cy="135761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0" name="Obdĺžnik 189">
              <a:extLst>
                <a:ext uri="{FF2B5EF4-FFF2-40B4-BE49-F238E27FC236}">
                  <a16:creationId xmlns:a16="http://schemas.microsoft.com/office/drawing/2014/main" id="{30DD0765-C91C-0231-8473-3C709015C319}"/>
                </a:ext>
              </a:extLst>
            </p:cNvPr>
            <p:cNvSpPr/>
            <p:nvPr/>
          </p:nvSpPr>
          <p:spPr>
            <a:xfrm>
              <a:off x="2655835" y="5354631"/>
              <a:ext cx="48061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1" name="Obdĺžnik 190">
              <a:extLst>
                <a:ext uri="{FF2B5EF4-FFF2-40B4-BE49-F238E27FC236}">
                  <a16:creationId xmlns:a16="http://schemas.microsoft.com/office/drawing/2014/main" id="{428F0578-408E-A13D-99CF-6F2E6B1926F8}"/>
                </a:ext>
              </a:extLst>
            </p:cNvPr>
            <p:cNvSpPr/>
            <p:nvPr/>
          </p:nvSpPr>
          <p:spPr>
            <a:xfrm>
              <a:off x="2799168" y="5354631"/>
              <a:ext cx="48061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2" name="Obdĺžnik 191">
              <a:extLst>
                <a:ext uri="{FF2B5EF4-FFF2-40B4-BE49-F238E27FC236}">
                  <a16:creationId xmlns:a16="http://schemas.microsoft.com/office/drawing/2014/main" id="{A2A4A4C0-AE00-8AA1-6720-C065A357962D}"/>
                </a:ext>
              </a:extLst>
            </p:cNvPr>
            <p:cNvSpPr/>
            <p:nvPr/>
          </p:nvSpPr>
          <p:spPr>
            <a:xfrm>
              <a:off x="2942501" y="5354631"/>
              <a:ext cx="48061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3" name="Obdĺžnik 192">
              <a:extLst>
                <a:ext uri="{FF2B5EF4-FFF2-40B4-BE49-F238E27FC236}">
                  <a16:creationId xmlns:a16="http://schemas.microsoft.com/office/drawing/2014/main" id="{C67BB34D-6E9B-C2D9-1401-D2ACD1105F50}"/>
                </a:ext>
              </a:extLst>
            </p:cNvPr>
            <p:cNvSpPr/>
            <p:nvPr/>
          </p:nvSpPr>
          <p:spPr>
            <a:xfrm>
              <a:off x="3367816" y="5354631"/>
              <a:ext cx="45719" cy="135761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4" name="Obdĺžnik 193">
              <a:extLst>
                <a:ext uri="{FF2B5EF4-FFF2-40B4-BE49-F238E27FC236}">
                  <a16:creationId xmlns:a16="http://schemas.microsoft.com/office/drawing/2014/main" id="{C8288722-9FA3-0D4A-76F6-44C823F4243D}"/>
                </a:ext>
              </a:extLst>
            </p:cNvPr>
            <p:cNvSpPr/>
            <p:nvPr/>
          </p:nvSpPr>
          <p:spPr>
            <a:xfrm>
              <a:off x="3508807" y="5354631"/>
              <a:ext cx="45719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5" name="Obdĺžnik 194">
              <a:extLst>
                <a:ext uri="{FF2B5EF4-FFF2-40B4-BE49-F238E27FC236}">
                  <a16:creationId xmlns:a16="http://schemas.microsoft.com/office/drawing/2014/main" id="{7BB26858-532D-C716-8519-3327F30B0F56}"/>
                </a:ext>
              </a:extLst>
            </p:cNvPr>
            <p:cNvSpPr/>
            <p:nvPr/>
          </p:nvSpPr>
          <p:spPr>
            <a:xfrm>
              <a:off x="3649793" y="5354631"/>
              <a:ext cx="45719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6" name="Obdĺžnik 195">
              <a:extLst>
                <a:ext uri="{FF2B5EF4-FFF2-40B4-BE49-F238E27FC236}">
                  <a16:creationId xmlns:a16="http://schemas.microsoft.com/office/drawing/2014/main" id="{2B162C89-86B6-1548-D0F4-42142B522B29}"/>
                </a:ext>
              </a:extLst>
            </p:cNvPr>
            <p:cNvSpPr/>
            <p:nvPr/>
          </p:nvSpPr>
          <p:spPr>
            <a:xfrm>
              <a:off x="3084240" y="6018195"/>
              <a:ext cx="45719" cy="90262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7" name="Obdĺžnik 196">
              <a:extLst>
                <a:ext uri="{FF2B5EF4-FFF2-40B4-BE49-F238E27FC236}">
                  <a16:creationId xmlns:a16="http://schemas.microsoft.com/office/drawing/2014/main" id="{F85C420A-70C1-6854-FDC3-9FD922F073BC}"/>
                </a:ext>
              </a:extLst>
            </p:cNvPr>
            <p:cNvSpPr/>
            <p:nvPr/>
          </p:nvSpPr>
          <p:spPr>
            <a:xfrm>
              <a:off x="3225841" y="6021364"/>
              <a:ext cx="45719" cy="79766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8" name="Obdĺžnik 197">
              <a:extLst>
                <a:ext uri="{FF2B5EF4-FFF2-40B4-BE49-F238E27FC236}">
                  <a16:creationId xmlns:a16="http://schemas.microsoft.com/office/drawing/2014/main" id="{C1FF95C2-B3FC-A4B6-365D-2EF5B7043A64}"/>
                </a:ext>
              </a:extLst>
            </p:cNvPr>
            <p:cNvSpPr/>
            <p:nvPr/>
          </p:nvSpPr>
          <p:spPr>
            <a:xfrm>
              <a:off x="3367370" y="6021364"/>
              <a:ext cx="45719" cy="79766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9" name="Obdĺžnik 198">
              <a:extLst>
                <a:ext uri="{FF2B5EF4-FFF2-40B4-BE49-F238E27FC236}">
                  <a16:creationId xmlns:a16="http://schemas.microsoft.com/office/drawing/2014/main" id="{C4D7C898-783F-7D43-4058-79F47FEBC4B1}"/>
                </a:ext>
              </a:extLst>
            </p:cNvPr>
            <p:cNvSpPr/>
            <p:nvPr/>
          </p:nvSpPr>
          <p:spPr>
            <a:xfrm>
              <a:off x="651315" y="5354631"/>
              <a:ext cx="45719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0" name="Obdĺžnik 199">
              <a:extLst>
                <a:ext uri="{FF2B5EF4-FFF2-40B4-BE49-F238E27FC236}">
                  <a16:creationId xmlns:a16="http://schemas.microsoft.com/office/drawing/2014/main" id="{783C5EE9-8FB4-9AE6-1C92-1F5F782E4E67}"/>
                </a:ext>
              </a:extLst>
            </p:cNvPr>
            <p:cNvSpPr/>
            <p:nvPr/>
          </p:nvSpPr>
          <p:spPr>
            <a:xfrm>
              <a:off x="800999" y="5354631"/>
              <a:ext cx="48061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1" name="Obdĺžnik 200">
              <a:extLst>
                <a:ext uri="{FF2B5EF4-FFF2-40B4-BE49-F238E27FC236}">
                  <a16:creationId xmlns:a16="http://schemas.microsoft.com/office/drawing/2014/main" id="{5F2BE63C-4E8A-E313-D5F4-6DB6CD7B4CF8}"/>
                </a:ext>
              </a:extLst>
            </p:cNvPr>
            <p:cNvSpPr/>
            <p:nvPr/>
          </p:nvSpPr>
          <p:spPr>
            <a:xfrm>
              <a:off x="953025" y="5354631"/>
              <a:ext cx="45719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2" name="Obdĺžnik 201">
              <a:extLst>
                <a:ext uri="{FF2B5EF4-FFF2-40B4-BE49-F238E27FC236}">
                  <a16:creationId xmlns:a16="http://schemas.microsoft.com/office/drawing/2014/main" id="{FC7DF6D7-D4C3-D6D7-2E91-5345C7DD98C7}"/>
                </a:ext>
              </a:extLst>
            </p:cNvPr>
            <p:cNvSpPr/>
            <p:nvPr/>
          </p:nvSpPr>
          <p:spPr>
            <a:xfrm>
              <a:off x="1102709" y="5354631"/>
              <a:ext cx="48061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3" name="Obdĺžnik 202">
              <a:extLst>
                <a:ext uri="{FF2B5EF4-FFF2-40B4-BE49-F238E27FC236}">
                  <a16:creationId xmlns:a16="http://schemas.microsoft.com/office/drawing/2014/main" id="{904582A0-F6F5-B3DB-91B7-5B76EB321400}"/>
                </a:ext>
              </a:extLst>
            </p:cNvPr>
            <p:cNvSpPr/>
            <p:nvPr/>
          </p:nvSpPr>
          <p:spPr>
            <a:xfrm>
              <a:off x="1654689" y="5354631"/>
              <a:ext cx="45719" cy="727761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4" name="Obdĺžnik 203">
              <a:extLst>
                <a:ext uri="{FF2B5EF4-FFF2-40B4-BE49-F238E27FC236}">
                  <a16:creationId xmlns:a16="http://schemas.microsoft.com/office/drawing/2014/main" id="{486A207C-9045-5B49-5D41-6FCD1D6CEB14}"/>
                </a:ext>
              </a:extLst>
            </p:cNvPr>
            <p:cNvSpPr/>
            <p:nvPr/>
          </p:nvSpPr>
          <p:spPr>
            <a:xfrm>
              <a:off x="1805205" y="5354631"/>
              <a:ext cx="45719" cy="753826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5" name="Obdĺžnik 204">
              <a:extLst>
                <a:ext uri="{FF2B5EF4-FFF2-40B4-BE49-F238E27FC236}">
                  <a16:creationId xmlns:a16="http://schemas.microsoft.com/office/drawing/2014/main" id="{F140D0FF-9CE0-0A5E-E7D6-5E6018062877}"/>
                </a:ext>
              </a:extLst>
            </p:cNvPr>
            <p:cNvSpPr/>
            <p:nvPr/>
          </p:nvSpPr>
          <p:spPr>
            <a:xfrm>
              <a:off x="1254735" y="5354631"/>
              <a:ext cx="48061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6" name="Obdĺžnik 205">
              <a:extLst>
                <a:ext uri="{FF2B5EF4-FFF2-40B4-BE49-F238E27FC236}">
                  <a16:creationId xmlns:a16="http://schemas.microsoft.com/office/drawing/2014/main" id="{5A4DA417-0A2C-DDDD-86D8-1DF23C585EFD}"/>
                </a:ext>
              </a:extLst>
            </p:cNvPr>
            <p:cNvSpPr/>
            <p:nvPr/>
          </p:nvSpPr>
          <p:spPr>
            <a:xfrm>
              <a:off x="1406758" y="5354631"/>
              <a:ext cx="48061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7" name="Obdĺžnik 206">
              <a:extLst>
                <a:ext uri="{FF2B5EF4-FFF2-40B4-BE49-F238E27FC236}">
                  <a16:creationId xmlns:a16="http://schemas.microsoft.com/office/drawing/2014/main" id="{ACE88573-FF38-DEDE-F9A1-B4956C35D128}"/>
                </a:ext>
              </a:extLst>
            </p:cNvPr>
            <p:cNvSpPr/>
            <p:nvPr/>
          </p:nvSpPr>
          <p:spPr>
            <a:xfrm>
              <a:off x="1946196" y="5354631"/>
              <a:ext cx="45719" cy="753826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8" name="Obdĺžnik 207">
              <a:extLst>
                <a:ext uri="{FF2B5EF4-FFF2-40B4-BE49-F238E27FC236}">
                  <a16:creationId xmlns:a16="http://schemas.microsoft.com/office/drawing/2014/main" id="{EF82C36F-B3D1-F10C-8B4A-9507A296ED26}"/>
                </a:ext>
              </a:extLst>
            </p:cNvPr>
            <p:cNvSpPr/>
            <p:nvPr/>
          </p:nvSpPr>
          <p:spPr>
            <a:xfrm>
              <a:off x="2087187" y="5354631"/>
              <a:ext cx="45719" cy="753826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9" name="Obdĺžnik 208">
              <a:extLst>
                <a:ext uri="{FF2B5EF4-FFF2-40B4-BE49-F238E27FC236}">
                  <a16:creationId xmlns:a16="http://schemas.microsoft.com/office/drawing/2014/main" id="{F9BA0867-95DF-884C-8714-E733FF894799}"/>
                </a:ext>
              </a:extLst>
            </p:cNvPr>
            <p:cNvSpPr/>
            <p:nvPr/>
          </p:nvSpPr>
          <p:spPr>
            <a:xfrm rot="5400000">
              <a:off x="2660924" y="4295062"/>
              <a:ext cx="45719" cy="2151318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10" name="Obdĺžnik 209">
              <a:extLst>
                <a:ext uri="{FF2B5EF4-FFF2-40B4-BE49-F238E27FC236}">
                  <a16:creationId xmlns:a16="http://schemas.microsoft.com/office/drawing/2014/main" id="{230547B7-3993-35C9-4B9B-7E346B3BBE39}"/>
                </a:ext>
              </a:extLst>
            </p:cNvPr>
            <p:cNvSpPr/>
            <p:nvPr/>
          </p:nvSpPr>
          <p:spPr>
            <a:xfrm rot="5400000">
              <a:off x="2662146" y="5029091"/>
              <a:ext cx="45719" cy="215131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11" name="Obdĺžnik 210">
              <a:extLst>
                <a:ext uri="{FF2B5EF4-FFF2-40B4-BE49-F238E27FC236}">
                  <a16:creationId xmlns:a16="http://schemas.microsoft.com/office/drawing/2014/main" id="{4A6DC9AF-0732-7A92-052F-EB89E233EF32}"/>
                </a:ext>
              </a:extLst>
            </p:cNvPr>
            <p:cNvSpPr/>
            <p:nvPr/>
          </p:nvSpPr>
          <p:spPr>
            <a:xfrm>
              <a:off x="52579" y="5354631"/>
              <a:ext cx="45719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12" name="Obdĺžnik 211">
              <a:extLst>
                <a:ext uri="{FF2B5EF4-FFF2-40B4-BE49-F238E27FC236}">
                  <a16:creationId xmlns:a16="http://schemas.microsoft.com/office/drawing/2014/main" id="{268A5351-9763-E776-8AFE-991B3FB02B64}"/>
                </a:ext>
              </a:extLst>
            </p:cNvPr>
            <p:cNvSpPr/>
            <p:nvPr/>
          </p:nvSpPr>
          <p:spPr>
            <a:xfrm>
              <a:off x="202263" y="5354631"/>
              <a:ext cx="45719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13" name="Obdĺžnik 212">
              <a:extLst>
                <a:ext uri="{FF2B5EF4-FFF2-40B4-BE49-F238E27FC236}">
                  <a16:creationId xmlns:a16="http://schemas.microsoft.com/office/drawing/2014/main" id="{3C46FCC6-9A78-85B2-F7D7-10E39EC434DF}"/>
                </a:ext>
              </a:extLst>
            </p:cNvPr>
            <p:cNvSpPr/>
            <p:nvPr/>
          </p:nvSpPr>
          <p:spPr>
            <a:xfrm>
              <a:off x="351947" y="5354631"/>
              <a:ext cx="45719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14" name="Obdĺžnik 213">
              <a:extLst>
                <a:ext uri="{FF2B5EF4-FFF2-40B4-BE49-F238E27FC236}">
                  <a16:creationId xmlns:a16="http://schemas.microsoft.com/office/drawing/2014/main" id="{F184E555-EE2A-98A3-39FC-32BA2A4E9D89}"/>
                </a:ext>
              </a:extLst>
            </p:cNvPr>
            <p:cNvSpPr/>
            <p:nvPr/>
          </p:nvSpPr>
          <p:spPr>
            <a:xfrm>
              <a:off x="501631" y="5354631"/>
              <a:ext cx="45719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24" name="Obdĺžnik 223">
              <a:extLst>
                <a:ext uri="{FF2B5EF4-FFF2-40B4-BE49-F238E27FC236}">
                  <a16:creationId xmlns:a16="http://schemas.microsoft.com/office/drawing/2014/main" id="{2C950438-E2F8-9D3E-D8D0-CA221946E166}"/>
                </a:ext>
              </a:extLst>
            </p:cNvPr>
            <p:cNvSpPr/>
            <p:nvPr/>
          </p:nvSpPr>
          <p:spPr>
            <a:xfrm rot="5400000">
              <a:off x="1505997" y="2401302"/>
              <a:ext cx="49973" cy="1995171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25" name="Obdĺžnik 224">
              <a:extLst>
                <a:ext uri="{FF2B5EF4-FFF2-40B4-BE49-F238E27FC236}">
                  <a16:creationId xmlns:a16="http://schemas.microsoft.com/office/drawing/2014/main" id="{ED52E6C4-8876-CD26-DCB1-AB7FDBE6B98F}"/>
                </a:ext>
              </a:extLst>
            </p:cNvPr>
            <p:cNvSpPr/>
            <p:nvPr/>
          </p:nvSpPr>
          <p:spPr>
            <a:xfrm rot="5400000">
              <a:off x="187864" y="3926241"/>
              <a:ext cx="46340" cy="418838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26" name="Obdĺžnik 225">
              <a:extLst>
                <a:ext uri="{FF2B5EF4-FFF2-40B4-BE49-F238E27FC236}">
                  <a16:creationId xmlns:a16="http://schemas.microsoft.com/office/drawing/2014/main" id="{FD8819A5-ECF3-0EB5-9E1C-64987401594F}"/>
                </a:ext>
              </a:extLst>
            </p:cNvPr>
            <p:cNvSpPr/>
            <p:nvPr/>
          </p:nvSpPr>
          <p:spPr>
            <a:xfrm rot="5400000">
              <a:off x="1511473" y="3139890"/>
              <a:ext cx="49973" cy="1995171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227" name="TextBox 12">
            <a:extLst>
              <a:ext uri="{FF2B5EF4-FFF2-40B4-BE49-F238E27FC236}">
                <a16:creationId xmlns:a16="http://schemas.microsoft.com/office/drawing/2014/main" id="{F9C42913-8461-9C04-2170-46184E0312D3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630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nebo, exteriér, oblak, koleso&#10;&#10;Automaticky generovaný popis">
            <a:extLst>
              <a:ext uri="{FF2B5EF4-FFF2-40B4-BE49-F238E27FC236}">
                <a16:creationId xmlns:a16="http://schemas.microsoft.com/office/drawing/2014/main" id="{30A19B20-061C-E3EE-5BDD-B7C58B453C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95" b="62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F072FBF9-2F4E-56F2-C2F6-80CBFCF9C8C7}"/>
              </a:ext>
            </a:extLst>
          </p:cNvPr>
          <p:cNvSpPr txBox="1"/>
          <p:nvPr/>
        </p:nvSpPr>
        <p:spPr>
          <a:xfrm>
            <a:off x="1938392" y="1459665"/>
            <a:ext cx="2720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VIELEN </a:t>
            </a:r>
          </a:p>
          <a:p>
            <a:r>
              <a:rPr lang="en-US" sz="40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DANK!</a:t>
            </a:r>
            <a:endParaRPr lang="de-DE" sz="40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48400859-1D82-66C0-ED37-37136897FA88}"/>
              </a:ext>
            </a:extLst>
          </p:cNvPr>
          <p:cNvSpPr txBox="1"/>
          <p:nvPr/>
        </p:nvSpPr>
        <p:spPr>
          <a:xfrm>
            <a:off x="641100" y="2909956"/>
            <a:ext cx="4662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Finde</a:t>
            </a:r>
            <a:r>
              <a:rPr lang="sk-SK" sz="2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 </a:t>
            </a:r>
            <a:r>
              <a:rPr lang="sk-SK" sz="20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Sie</a:t>
            </a:r>
            <a:r>
              <a:rPr lang="de-DE" sz="2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uns auf </a:t>
            </a:r>
            <a:r>
              <a:rPr lang="sk-SK" sz="2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metrans.eu </a:t>
            </a:r>
            <a:r>
              <a:rPr lang="de-DE" sz="2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</a:t>
            </a:r>
            <a:r>
              <a:rPr lang="sk-SK" sz="20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nd</a:t>
            </a:r>
            <a:r>
              <a:rPr lang="sk-SK" sz="2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de-DE" sz="20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25E1E655-7DF3-CC5D-9834-C50D72268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77" y="1606044"/>
            <a:ext cx="1029674" cy="102967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DF912FA8-66DB-984A-0D3A-9B353DF26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77" y="644149"/>
            <a:ext cx="3405966" cy="541278"/>
          </a:xfrm>
          <a:prstGeom prst="rect">
            <a:avLst/>
          </a:prstGeom>
        </p:spPr>
      </p:pic>
      <p:pic>
        <p:nvPicPr>
          <p:cNvPr id="9" name="Obrázok 20">
            <a:hlinkClick r:id="rId5"/>
            <a:extLst>
              <a:ext uri="{FF2B5EF4-FFF2-40B4-BE49-F238E27FC236}">
                <a16:creationId xmlns:a16="http://schemas.microsoft.com/office/drawing/2014/main" id="{0D3D90C0-1868-AB9C-66BA-095A4E4009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77" y="3358952"/>
            <a:ext cx="338555" cy="338555"/>
          </a:xfrm>
          <a:prstGeom prst="rect">
            <a:avLst/>
          </a:prstGeom>
        </p:spPr>
      </p:pic>
      <p:pic>
        <p:nvPicPr>
          <p:cNvPr id="10" name="Obrázok 24">
            <a:hlinkClick r:id="rId7"/>
            <a:extLst>
              <a:ext uri="{FF2B5EF4-FFF2-40B4-BE49-F238E27FC236}">
                <a16:creationId xmlns:a16="http://schemas.microsoft.com/office/drawing/2014/main" id="{66F19B8C-A809-7C3E-C643-8EC5560996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6592" y="3334716"/>
            <a:ext cx="388723" cy="388723"/>
          </a:xfrm>
          <a:prstGeom prst="rect">
            <a:avLst/>
          </a:prstGeom>
        </p:spPr>
      </p:pic>
      <p:pic>
        <p:nvPicPr>
          <p:cNvPr id="11" name="Obrázok 29">
            <a:hlinkClick r:id="rId9"/>
            <a:extLst>
              <a:ext uri="{FF2B5EF4-FFF2-40B4-BE49-F238E27FC236}">
                <a16:creationId xmlns:a16="http://schemas.microsoft.com/office/drawing/2014/main" id="{65444158-CC0A-F7DE-A831-D1120565A2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0155" y="3366216"/>
            <a:ext cx="336217" cy="3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49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FABC7FD5-8C99-C357-A171-1D3B0E8547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72" r="27672"/>
          <a:stretch/>
        </p:blipFill>
        <p:spPr>
          <a:xfrm>
            <a:off x="3124713" y="0"/>
            <a:ext cx="4618242" cy="6880860"/>
          </a:xfrm>
          <a:prstGeom prst="rect">
            <a:avLst/>
          </a:prstGeom>
        </p:spPr>
      </p:pic>
      <p:sp>
        <p:nvSpPr>
          <p:cNvPr id="15" name="Rectangle 28">
            <a:extLst>
              <a:ext uri="{FF2B5EF4-FFF2-40B4-BE49-F238E27FC236}">
                <a16:creationId xmlns:a16="http://schemas.microsoft.com/office/drawing/2014/main" id="{DC8551A3-C92F-D1D6-4734-AB1CBBB167C7}"/>
              </a:ext>
            </a:extLst>
          </p:cNvPr>
          <p:cNvSpPr/>
          <p:nvPr/>
        </p:nvSpPr>
        <p:spPr>
          <a:xfrm>
            <a:off x="7742954" y="0"/>
            <a:ext cx="81430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2862"/>
              </a:solidFill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95908FCB-E9A7-F51F-6125-D53CC6DAA2AD}"/>
              </a:ext>
            </a:extLst>
          </p:cNvPr>
          <p:cNvSpPr txBox="1"/>
          <p:nvPr/>
        </p:nvSpPr>
        <p:spPr>
          <a:xfrm>
            <a:off x="8768176" y="3012588"/>
            <a:ext cx="2592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</a:t>
            </a:r>
            <a:r>
              <a:rPr lang="en-US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sk-SK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2023 </a:t>
            </a:r>
            <a:r>
              <a:rPr lang="de-LI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Kennzahlen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15E23AC5-DE18-9918-10CE-F3383CA41DAE}"/>
              </a:ext>
            </a:extLst>
          </p:cNvPr>
          <p:cNvGrpSpPr/>
          <p:nvPr/>
        </p:nvGrpSpPr>
        <p:grpSpPr>
          <a:xfrm>
            <a:off x="551479" y="5571373"/>
            <a:ext cx="4044949" cy="906544"/>
            <a:chOff x="551479" y="5468343"/>
            <a:chExt cx="4044949" cy="906544"/>
          </a:xfrm>
        </p:grpSpPr>
        <p:sp>
          <p:nvSpPr>
            <p:cNvPr id="47" name="Obdĺžnik: zaoblené rohy 46">
              <a:extLst>
                <a:ext uri="{FF2B5EF4-FFF2-40B4-BE49-F238E27FC236}">
                  <a16:creationId xmlns:a16="http://schemas.microsoft.com/office/drawing/2014/main" id="{818DC71E-FE4D-89B8-57FB-BCA6EF59A0FC}"/>
                </a:ext>
              </a:extLst>
            </p:cNvPr>
            <p:cNvSpPr/>
            <p:nvPr/>
          </p:nvSpPr>
          <p:spPr>
            <a:xfrm>
              <a:off x="787844" y="5658595"/>
              <a:ext cx="2927712" cy="716292"/>
            </a:xfrm>
            <a:prstGeom prst="roundRect">
              <a:avLst>
                <a:gd name="adj" fmla="val 19300"/>
              </a:avLst>
            </a:prstGeom>
            <a:solidFill>
              <a:schemeClr val="bg1"/>
            </a:solidFill>
            <a:ln>
              <a:noFill/>
            </a:ln>
            <a:effectLst>
              <a:outerShdw blurRad="177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A03CBD98-A8FF-262D-7B49-4106042A2661}"/>
                </a:ext>
              </a:extLst>
            </p:cNvPr>
            <p:cNvSpPr txBox="1"/>
            <p:nvPr/>
          </p:nvSpPr>
          <p:spPr>
            <a:xfrm>
              <a:off x="1233868" y="5756495"/>
              <a:ext cx="33625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0000"/>
                </a:buClr>
                <a:defRPr/>
              </a:pPr>
              <a:r>
                <a:rPr lang="en-GB" sz="1600" b="1" spc="-1" dirty="0">
                  <a:solidFill>
                    <a:srgbClr val="122862"/>
                  </a:solidFill>
                  <a:latin typeface="Arial Black" panose="020B0A04020102020204" pitchFamily="34" charset="0"/>
                </a:rPr>
                <a:t>MITARBEITER</a:t>
              </a:r>
            </a:p>
            <a:p>
              <a:pPr lvl="0">
                <a:buClr>
                  <a:srgbClr val="000000"/>
                </a:buClr>
                <a:defRPr/>
              </a:pPr>
              <a:r>
                <a:rPr lang="sk-SK" sz="1400" spc="-1" dirty="0">
                  <a:solidFill>
                    <a:srgbClr val="122862"/>
                  </a:solidFill>
                  <a:latin typeface="Arial"/>
                </a:rPr>
                <a:t>2</a:t>
              </a:r>
              <a:r>
                <a:rPr lang="de-DE" sz="1400" spc="-1" dirty="0">
                  <a:solidFill>
                    <a:srgbClr val="122862"/>
                  </a:solidFill>
                  <a:latin typeface="Arial"/>
                </a:rPr>
                <a:t>.</a:t>
              </a:r>
              <a:r>
                <a:rPr lang="sk-SK" sz="1400" spc="-1" dirty="0">
                  <a:solidFill>
                    <a:srgbClr val="122862"/>
                  </a:solidFill>
                  <a:latin typeface="Arial"/>
                </a:rPr>
                <a:t>650</a:t>
              </a:r>
              <a:endParaRPr lang="en-GB" sz="1400" b="1" spc="-1" dirty="0">
                <a:solidFill>
                  <a:srgbClr val="122862"/>
                </a:solidFill>
                <a:latin typeface="Arial"/>
              </a:endParaRPr>
            </a:p>
          </p:txBody>
        </p:sp>
        <p:sp>
          <p:nvSpPr>
            <p:cNvPr id="25" name="Obdĺžnik: zaoblené rohy 24">
              <a:extLst>
                <a:ext uri="{FF2B5EF4-FFF2-40B4-BE49-F238E27FC236}">
                  <a16:creationId xmlns:a16="http://schemas.microsoft.com/office/drawing/2014/main" id="{4B542E0D-E3C9-F9A4-38C9-B50B8D30838A}"/>
                </a:ext>
              </a:extLst>
            </p:cNvPr>
            <p:cNvSpPr/>
            <p:nvPr/>
          </p:nvSpPr>
          <p:spPr>
            <a:xfrm>
              <a:off x="551479" y="5468343"/>
              <a:ext cx="604862" cy="596350"/>
            </a:xfrm>
            <a:prstGeom prst="roundRect">
              <a:avLst/>
            </a:prstGeom>
            <a:solidFill>
              <a:srgbClr val="BE0739"/>
            </a:solidFill>
            <a:ln>
              <a:noFill/>
            </a:ln>
            <a:effectLst>
              <a:outerShdw blurRad="177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37" name="Obrázok 36">
              <a:extLst>
                <a:ext uri="{FF2B5EF4-FFF2-40B4-BE49-F238E27FC236}">
                  <a16:creationId xmlns:a16="http://schemas.microsoft.com/office/drawing/2014/main" id="{61924800-E506-18C8-6E4D-2ADF0E5D9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006" y="5550013"/>
              <a:ext cx="448819" cy="448819"/>
            </a:xfrm>
            <a:prstGeom prst="rect">
              <a:avLst/>
            </a:prstGeom>
          </p:spPr>
        </p:pic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0B1A2C7E-2B83-C192-F255-608581EF9BB5}"/>
              </a:ext>
            </a:extLst>
          </p:cNvPr>
          <p:cNvGrpSpPr/>
          <p:nvPr/>
        </p:nvGrpSpPr>
        <p:grpSpPr>
          <a:xfrm>
            <a:off x="551480" y="445979"/>
            <a:ext cx="3164076" cy="1344419"/>
            <a:chOff x="551479" y="510370"/>
            <a:chExt cx="3176957" cy="1344419"/>
          </a:xfrm>
        </p:grpSpPr>
        <p:sp>
          <p:nvSpPr>
            <p:cNvPr id="38" name="Obdĺžnik: zaoblené rohy 37">
              <a:extLst>
                <a:ext uri="{FF2B5EF4-FFF2-40B4-BE49-F238E27FC236}">
                  <a16:creationId xmlns:a16="http://schemas.microsoft.com/office/drawing/2014/main" id="{B77BE148-D5E1-F5C2-54BC-06565445F7B0}"/>
                </a:ext>
              </a:extLst>
            </p:cNvPr>
            <p:cNvSpPr/>
            <p:nvPr/>
          </p:nvSpPr>
          <p:spPr>
            <a:xfrm>
              <a:off x="787844" y="700663"/>
              <a:ext cx="2927711" cy="1154126"/>
            </a:xfrm>
            <a:prstGeom prst="roundRect">
              <a:avLst>
                <a:gd name="adj" fmla="val 17586"/>
              </a:avLst>
            </a:prstGeom>
            <a:solidFill>
              <a:schemeClr val="bg1"/>
            </a:solidFill>
            <a:ln>
              <a:noFill/>
            </a:ln>
            <a:effectLst>
              <a:outerShdw blurRad="177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" name="Obdĺžnik: zaoblené rohy 17">
              <a:extLst>
                <a:ext uri="{FF2B5EF4-FFF2-40B4-BE49-F238E27FC236}">
                  <a16:creationId xmlns:a16="http://schemas.microsoft.com/office/drawing/2014/main" id="{C7E97843-4AD3-2A74-950C-250276E8CB2F}"/>
                </a:ext>
              </a:extLst>
            </p:cNvPr>
            <p:cNvSpPr/>
            <p:nvPr/>
          </p:nvSpPr>
          <p:spPr>
            <a:xfrm>
              <a:off x="551479" y="510370"/>
              <a:ext cx="604862" cy="596350"/>
            </a:xfrm>
            <a:prstGeom prst="roundRect">
              <a:avLst/>
            </a:prstGeom>
            <a:solidFill>
              <a:srgbClr val="BE0739"/>
            </a:solidFill>
            <a:ln>
              <a:noFill/>
            </a:ln>
            <a:effectLst>
              <a:outerShdw blurRad="177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27" name="Obrázok 26">
              <a:extLst>
                <a:ext uri="{FF2B5EF4-FFF2-40B4-BE49-F238E27FC236}">
                  <a16:creationId xmlns:a16="http://schemas.microsoft.com/office/drawing/2014/main" id="{749731B9-3A80-829D-ADD2-0DD64A8A6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884" y="625949"/>
              <a:ext cx="383255" cy="383255"/>
            </a:xfrm>
            <a:prstGeom prst="rect">
              <a:avLst/>
            </a:prstGeom>
          </p:spPr>
        </p:pic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766C3AC5-BBEA-33F6-3D75-3A97413C0F1E}"/>
                </a:ext>
              </a:extLst>
            </p:cNvPr>
            <p:cNvSpPr txBox="1"/>
            <p:nvPr/>
          </p:nvSpPr>
          <p:spPr>
            <a:xfrm>
              <a:off x="1268236" y="768910"/>
              <a:ext cx="2460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0000"/>
                </a:buClr>
                <a:defRPr/>
              </a:pPr>
              <a:r>
                <a:rPr lang="en-GB" sz="1600" b="1" spc="-1" dirty="0">
                  <a:solidFill>
                    <a:srgbClr val="122862"/>
                  </a:solidFill>
                  <a:latin typeface="Arial Black" panose="020B0A04020102020204" pitchFamily="34" charset="0"/>
                </a:rPr>
                <a:t>ALLGEMEINE INFORMATIONEN </a:t>
              </a:r>
              <a:r>
                <a:rPr lang="sk-SK" sz="1400" spc="-1" dirty="0">
                  <a:solidFill>
                    <a:srgbClr val="122862"/>
                  </a:solidFill>
                  <a:latin typeface="Arial"/>
                </a:rPr>
                <a:t>Ge</a:t>
              </a:r>
              <a:r>
                <a:rPr lang="de-DE" sz="1400" spc="-1" dirty="0">
                  <a:solidFill>
                    <a:srgbClr val="122862"/>
                  </a:solidFill>
                  <a:latin typeface="Arial"/>
                </a:rPr>
                <a:t>gründet in 1991, </a:t>
              </a:r>
              <a:endParaRPr lang="sk-SK" sz="1400" spc="-1" dirty="0">
                <a:solidFill>
                  <a:srgbClr val="122862"/>
                </a:solidFill>
                <a:latin typeface="Arial"/>
              </a:endParaRPr>
            </a:p>
            <a:p>
              <a:pPr lvl="0">
                <a:buClr>
                  <a:srgbClr val="000000"/>
                </a:buClr>
                <a:defRPr/>
              </a:pPr>
              <a:r>
                <a:rPr lang="de-DE" sz="1400" spc="-1" dirty="0">
                  <a:solidFill>
                    <a:srgbClr val="122862"/>
                  </a:solidFill>
                  <a:latin typeface="Arial"/>
                </a:rPr>
                <a:t>100% HHLA</a:t>
              </a:r>
              <a:endParaRPr lang="sk-SK" sz="1400" spc="-1" dirty="0">
                <a:solidFill>
                  <a:srgbClr val="122862"/>
                </a:solidFill>
                <a:latin typeface="Arial"/>
              </a:endParaRPr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5944D337-15AE-9D76-BECA-788A40CD6B38}"/>
              </a:ext>
            </a:extLst>
          </p:cNvPr>
          <p:cNvGrpSpPr/>
          <p:nvPr/>
        </p:nvGrpSpPr>
        <p:grpSpPr>
          <a:xfrm>
            <a:off x="556575" y="2037366"/>
            <a:ext cx="4074222" cy="884804"/>
            <a:chOff x="556575" y="1988927"/>
            <a:chExt cx="4074222" cy="884804"/>
          </a:xfrm>
        </p:grpSpPr>
        <p:sp>
          <p:nvSpPr>
            <p:cNvPr id="44" name="Obdĺžnik: zaoblené rohy 43">
              <a:extLst>
                <a:ext uri="{FF2B5EF4-FFF2-40B4-BE49-F238E27FC236}">
                  <a16:creationId xmlns:a16="http://schemas.microsoft.com/office/drawing/2014/main" id="{FF609493-6EB3-6B21-6E81-EFD477F23F38}"/>
                </a:ext>
              </a:extLst>
            </p:cNvPr>
            <p:cNvSpPr/>
            <p:nvPr/>
          </p:nvSpPr>
          <p:spPr>
            <a:xfrm>
              <a:off x="787844" y="2157439"/>
              <a:ext cx="2927712" cy="716292"/>
            </a:xfrm>
            <a:prstGeom prst="roundRect">
              <a:avLst>
                <a:gd name="adj" fmla="val 19300"/>
              </a:avLst>
            </a:prstGeom>
            <a:solidFill>
              <a:schemeClr val="bg1"/>
            </a:solidFill>
            <a:ln>
              <a:noFill/>
            </a:ln>
            <a:effectLst>
              <a:outerShdw blurRad="177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2" name="Obdĺžnik: zaoblené rohy 21">
              <a:extLst>
                <a:ext uri="{FF2B5EF4-FFF2-40B4-BE49-F238E27FC236}">
                  <a16:creationId xmlns:a16="http://schemas.microsoft.com/office/drawing/2014/main" id="{BEAA6FD3-7FEC-6376-E774-833685CFECA8}"/>
                </a:ext>
              </a:extLst>
            </p:cNvPr>
            <p:cNvSpPr/>
            <p:nvPr/>
          </p:nvSpPr>
          <p:spPr>
            <a:xfrm>
              <a:off x="556575" y="1988927"/>
              <a:ext cx="604862" cy="596350"/>
            </a:xfrm>
            <a:prstGeom prst="roundRect">
              <a:avLst/>
            </a:prstGeom>
            <a:solidFill>
              <a:srgbClr val="BE0739"/>
            </a:solidFill>
            <a:ln>
              <a:noFill/>
            </a:ln>
            <a:effectLst>
              <a:outerShdw blurRad="177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29" name="Obrázok 28">
              <a:extLst>
                <a:ext uri="{FF2B5EF4-FFF2-40B4-BE49-F238E27FC236}">
                  <a16:creationId xmlns:a16="http://schemas.microsoft.com/office/drawing/2014/main" id="{6B7323EF-84F7-0F5A-4FA5-03F4B5458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4458" y="2056390"/>
              <a:ext cx="475062" cy="474301"/>
            </a:xfrm>
            <a:prstGeom prst="rect">
              <a:avLst/>
            </a:prstGeom>
          </p:spPr>
        </p:pic>
        <p:sp>
          <p:nvSpPr>
            <p:cNvPr id="48" name="TextBox 12">
              <a:extLst>
                <a:ext uri="{FF2B5EF4-FFF2-40B4-BE49-F238E27FC236}">
                  <a16:creationId xmlns:a16="http://schemas.microsoft.com/office/drawing/2014/main" id="{C900F588-C5DF-271C-296B-20B515D8582F}"/>
                </a:ext>
              </a:extLst>
            </p:cNvPr>
            <p:cNvSpPr txBox="1"/>
            <p:nvPr/>
          </p:nvSpPr>
          <p:spPr>
            <a:xfrm>
              <a:off x="1268237" y="2253307"/>
              <a:ext cx="33625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0000"/>
                </a:buClr>
                <a:defRPr/>
              </a:pPr>
              <a:r>
                <a:rPr lang="en-GB" sz="1600" b="1" spc="-1" dirty="0">
                  <a:solidFill>
                    <a:srgbClr val="122862"/>
                  </a:solidFill>
                  <a:latin typeface="Arial Black" panose="020B0A04020102020204" pitchFamily="34" charset="0"/>
                </a:rPr>
                <a:t>UMSATZ </a:t>
              </a:r>
              <a:endParaRPr lang="sk-SK" sz="1600" b="1" spc="-1" dirty="0">
                <a:solidFill>
                  <a:srgbClr val="122862"/>
                </a:solidFill>
                <a:latin typeface="Arial Black" panose="020B0A04020102020204" pitchFamily="34" charset="0"/>
              </a:endParaRPr>
            </a:p>
            <a:p>
              <a:pPr lvl="0">
                <a:buClr>
                  <a:srgbClr val="000000"/>
                </a:buClr>
                <a:defRPr/>
              </a:pPr>
              <a:r>
                <a:rPr lang="de-AT" sz="1400" spc="-1" dirty="0">
                  <a:solidFill>
                    <a:srgbClr val="122862"/>
                  </a:solidFill>
                  <a:latin typeface="Arial"/>
                </a:rPr>
                <a:t>Über 5</a:t>
              </a:r>
              <a:r>
                <a:rPr lang="sk-SK" sz="1400" spc="-1" dirty="0">
                  <a:solidFill>
                    <a:srgbClr val="122862"/>
                  </a:solidFill>
                  <a:latin typeface="Arial"/>
                </a:rPr>
                <a:t>90</a:t>
              </a:r>
              <a:r>
                <a:rPr lang="de-AT" sz="1400" spc="-1" dirty="0">
                  <a:solidFill>
                    <a:srgbClr val="122862"/>
                  </a:solidFill>
                  <a:latin typeface="Arial"/>
                </a:rPr>
                <a:t> Millionen </a:t>
              </a:r>
              <a:r>
                <a:rPr lang="sk-SK" sz="1400" spc="-1" dirty="0">
                  <a:solidFill>
                    <a:srgbClr val="122862"/>
                  </a:solidFill>
                  <a:latin typeface="Arial"/>
                </a:rPr>
                <a:t>EUR</a:t>
              </a:r>
              <a:endParaRPr lang="en-GB" sz="1400" spc="-1" dirty="0">
                <a:solidFill>
                  <a:srgbClr val="122862"/>
                </a:solidFill>
                <a:latin typeface="Arial"/>
              </a:endParaRP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849D4B8A-1060-9AE6-7B08-21C87E67C872}"/>
              </a:ext>
            </a:extLst>
          </p:cNvPr>
          <p:cNvGrpSpPr/>
          <p:nvPr/>
        </p:nvGrpSpPr>
        <p:grpSpPr>
          <a:xfrm>
            <a:off x="551695" y="3194894"/>
            <a:ext cx="4079102" cy="906565"/>
            <a:chOff x="551695" y="3153185"/>
            <a:chExt cx="4079102" cy="906565"/>
          </a:xfrm>
        </p:grpSpPr>
        <p:sp>
          <p:nvSpPr>
            <p:cNvPr id="45" name="Obdĺžnik: zaoblené rohy 44">
              <a:extLst>
                <a:ext uri="{FF2B5EF4-FFF2-40B4-BE49-F238E27FC236}">
                  <a16:creationId xmlns:a16="http://schemas.microsoft.com/office/drawing/2014/main" id="{4E0CF988-04BE-E3F4-6800-BD94A2E224EC}"/>
                </a:ext>
              </a:extLst>
            </p:cNvPr>
            <p:cNvSpPr/>
            <p:nvPr/>
          </p:nvSpPr>
          <p:spPr>
            <a:xfrm>
              <a:off x="787844" y="3343458"/>
              <a:ext cx="2927712" cy="716292"/>
            </a:xfrm>
            <a:prstGeom prst="roundRect">
              <a:avLst>
                <a:gd name="adj" fmla="val 19300"/>
              </a:avLst>
            </a:prstGeom>
            <a:solidFill>
              <a:schemeClr val="bg1"/>
            </a:solidFill>
            <a:ln>
              <a:noFill/>
            </a:ln>
            <a:effectLst>
              <a:outerShdw blurRad="177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3" name="Obdĺžnik: zaoblené rohy 22">
              <a:extLst>
                <a:ext uri="{FF2B5EF4-FFF2-40B4-BE49-F238E27FC236}">
                  <a16:creationId xmlns:a16="http://schemas.microsoft.com/office/drawing/2014/main" id="{7EF86D8D-17F5-5F81-9A0B-9E3D5821DD75}"/>
                </a:ext>
              </a:extLst>
            </p:cNvPr>
            <p:cNvSpPr/>
            <p:nvPr/>
          </p:nvSpPr>
          <p:spPr>
            <a:xfrm>
              <a:off x="551695" y="3153185"/>
              <a:ext cx="604862" cy="596350"/>
            </a:xfrm>
            <a:prstGeom prst="roundRect">
              <a:avLst/>
            </a:prstGeom>
            <a:solidFill>
              <a:srgbClr val="BE0739"/>
            </a:solidFill>
            <a:ln>
              <a:noFill/>
            </a:ln>
            <a:effectLst>
              <a:outerShdw blurRad="177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35" name="Obrázok 34">
              <a:extLst>
                <a:ext uri="{FF2B5EF4-FFF2-40B4-BE49-F238E27FC236}">
                  <a16:creationId xmlns:a16="http://schemas.microsoft.com/office/drawing/2014/main" id="{7B2DA62E-4D90-6DD9-0A9A-0E9F2445A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5539" y="3234614"/>
              <a:ext cx="436995" cy="478266"/>
            </a:xfrm>
            <a:prstGeom prst="rect">
              <a:avLst/>
            </a:prstGeom>
          </p:spPr>
        </p:pic>
        <p:sp>
          <p:nvSpPr>
            <p:cNvPr id="49" name="TextBox 12">
              <a:extLst>
                <a:ext uri="{FF2B5EF4-FFF2-40B4-BE49-F238E27FC236}">
                  <a16:creationId xmlns:a16="http://schemas.microsoft.com/office/drawing/2014/main" id="{61FBF8EB-7A87-AFFD-4175-C916B0582DCB}"/>
                </a:ext>
              </a:extLst>
            </p:cNvPr>
            <p:cNvSpPr txBox="1"/>
            <p:nvPr/>
          </p:nvSpPr>
          <p:spPr>
            <a:xfrm>
              <a:off x="1268237" y="3433788"/>
              <a:ext cx="33625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0000"/>
                </a:buClr>
                <a:defRPr/>
              </a:pPr>
              <a:r>
                <a:rPr lang="en-GB" sz="1600" b="1" spc="-1" dirty="0">
                  <a:solidFill>
                    <a:srgbClr val="122862"/>
                  </a:solidFill>
                  <a:latin typeface="Arial Black" panose="020B0A04020102020204" pitchFamily="34" charset="0"/>
                </a:rPr>
                <a:t>INTERMODAL</a:t>
              </a:r>
            </a:p>
            <a:p>
              <a:pPr lvl="0">
                <a:buClr>
                  <a:srgbClr val="000000"/>
                </a:buClr>
                <a:defRPr/>
              </a:pPr>
              <a:r>
                <a:rPr lang="de-DE" sz="1400" spc="-1" dirty="0">
                  <a:solidFill>
                    <a:srgbClr val="122862"/>
                  </a:solidFill>
                  <a:latin typeface="Arial"/>
                </a:rPr>
                <a:t>Über 1,</a:t>
              </a:r>
              <a:r>
                <a:rPr lang="sk-SK" sz="1400" spc="-1" dirty="0">
                  <a:solidFill>
                    <a:srgbClr val="122862"/>
                  </a:solidFill>
                  <a:latin typeface="Arial"/>
                </a:rPr>
                <a:t>35</a:t>
              </a:r>
              <a:r>
                <a:rPr lang="de-DE" sz="1400" spc="-1" dirty="0">
                  <a:solidFill>
                    <a:srgbClr val="122862"/>
                  </a:solidFill>
                  <a:latin typeface="Arial"/>
                </a:rPr>
                <a:t> Millionen </a:t>
              </a:r>
              <a:r>
                <a:rPr lang="sk-SK" sz="1400" spc="-1" dirty="0">
                  <a:solidFill>
                    <a:srgbClr val="122862"/>
                  </a:solidFill>
                  <a:latin typeface="Arial"/>
                </a:rPr>
                <a:t>TEU</a:t>
              </a:r>
              <a:endParaRPr lang="en-GB" sz="1400" spc="-1" dirty="0">
                <a:solidFill>
                  <a:srgbClr val="122862"/>
                </a:solidFill>
                <a:latin typeface="Arial"/>
              </a:endParaRPr>
            </a:p>
          </p:txBody>
        </p:sp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9B1A42F8-7968-792F-C025-A8080A1BCFA4}"/>
              </a:ext>
            </a:extLst>
          </p:cNvPr>
          <p:cNvGrpSpPr/>
          <p:nvPr/>
        </p:nvGrpSpPr>
        <p:grpSpPr>
          <a:xfrm>
            <a:off x="551479" y="4374183"/>
            <a:ext cx="4079318" cy="924466"/>
            <a:chOff x="551479" y="4264402"/>
            <a:chExt cx="4079318" cy="924466"/>
          </a:xfrm>
        </p:grpSpPr>
        <p:sp>
          <p:nvSpPr>
            <p:cNvPr id="46" name="Obdĺžnik: zaoblené rohy 45">
              <a:extLst>
                <a:ext uri="{FF2B5EF4-FFF2-40B4-BE49-F238E27FC236}">
                  <a16:creationId xmlns:a16="http://schemas.microsoft.com/office/drawing/2014/main" id="{4817C0B3-64FD-4B0F-F0F3-0760B91CB649}"/>
                </a:ext>
              </a:extLst>
            </p:cNvPr>
            <p:cNvSpPr/>
            <p:nvPr/>
          </p:nvSpPr>
          <p:spPr>
            <a:xfrm>
              <a:off x="787844" y="4472576"/>
              <a:ext cx="2927712" cy="716292"/>
            </a:xfrm>
            <a:prstGeom prst="roundRect">
              <a:avLst>
                <a:gd name="adj" fmla="val 18442"/>
              </a:avLst>
            </a:prstGeom>
            <a:solidFill>
              <a:schemeClr val="bg1"/>
            </a:solidFill>
            <a:ln>
              <a:noFill/>
            </a:ln>
            <a:effectLst>
              <a:outerShdw blurRad="177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4" name="Obdĺžnik: zaoblené rohy 23">
              <a:extLst>
                <a:ext uri="{FF2B5EF4-FFF2-40B4-BE49-F238E27FC236}">
                  <a16:creationId xmlns:a16="http://schemas.microsoft.com/office/drawing/2014/main" id="{CF89638C-7199-C5A5-83C9-C2448FCF6A15}"/>
                </a:ext>
              </a:extLst>
            </p:cNvPr>
            <p:cNvSpPr/>
            <p:nvPr/>
          </p:nvSpPr>
          <p:spPr>
            <a:xfrm>
              <a:off x="551479" y="4264402"/>
              <a:ext cx="604862" cy="596350"/>
            </a:xfrm>
            <a:prstGeom prst="roundRect">
              <a:avLst/>
            </a:prstGeom>
            <a:solidFill>
              <a:srgbClr val="BE0739"/>
            </a:solidFill>
            <a:ln>
              <a:noFill/>
            </a:ln>
            <a:effectLst>
              <a:outerShdw blurRad="177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solidFill>
                  <a:srgbClr val="41477E"/>
                </a:solidFill>
              </a:endParaRPr>
            </a:p>
          </p:txBody>
        </p:sp>
        <p:pic>
          <p:nvPicPr>
            <p:cNvPr id="31" name="Obrázok 30">
              <a:extLst>
                <a:ext uri="{FF2B5EF4-FFF2-40B4-BE49-F238E27FC236}">
                  <a16:creationId xmlns:a16="http://schemas.microsoft.com/office/drawing/2014/main" id="{55740AC2-FE34-BCDD-7FBF-69E85CE09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3766" y="4332418"/>
              <a:ext cx="483109" cy="483884"/>
            </a:xfrm>
            <a:prstGeom prst="rect">
              <a:avLst/>
            </a:prstGeom>
          </p:spPr>
        </p:pic>
        <p:sp>
          <p:nvSpPr>
            <p:cNvPr id="50" name="TextBox 12">
              <a:extLst>
                <a:ext uri="{FF2B5EF4-FFF2-40B4-BE49-F238E27FC236}">
                  <a16:creationId xmlns:a16="http://schemas.microsoft.com/office/drawing/2014/main" id="{D7372E78-B16B-B8DE-382B-3549F45D2F7A}"/>
                </a:ext>
              </a:extLst>
            </p:cNvPr>
            <p:cNvSpPr txBox="1"/>
            <p:nvPr/>
          </p:nvSpPr>
          <p:spPr>
            <a:xfrm>
              <a:off x="1268237" y="4560139"/>
              <a:ext cx="33625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0000"/>
                </a:buClr>
                <a:defRPr/>
              </a:pPr>
              <a:r>
                <a:rPr lang="en-GB" sz="1600" b="1" spc="-1" dirty="0">
                  <a:solidFill>
                    <a:srgbClr val="122862"/>
                  </a:solidFill>
                  <a:latin typeface="Arial Black" panose="020B0A04020102020204" pitchFamily="34" charset="0"/>
                </a:rPr>
                <a:t>DEPOTS</a:t>
              </a:r>
            </a:p>
            <a:p>
              <a:pPr lvl="0">
                <a:buClr>
                  <a:srgbClr val="000000"/>
                </a:buClr>
                <a:defRPr/>
              </a:pPr>
              <a:r>
                <a:rPr lang="de-LI" sz="1400" spc="-1" dirty="0">
                  <a:solidFill>
                    <a:srgbClr val="122862"/>
                  </a:solidFill>
                  <a:latin typeface="Arial"/>
                </a:rPr>
                <a:t>Über 1,2 Millionen </a:t>
              </a:r>
              <a:r>
                <a:rPr lang="sk-SK" sz="1400" spc="-1" dirty="0">
                  <a:solidFill>
                    <a:srgbClr val="122862"/>
                  </a:solidFill>
                  <a:latin typeface="Arial"/>
                </a:rPr>
                <a:t>TEU</a:t>
              </a:r>
              <a:endParaRPr lang="en-GB" sz="1400" spc="-1" dirty="0">
                <a:solidFill>
                  <a:srgbClr val="122862"/>
                </a:solidFill>
                <a:latin typeface="Arial"/>
              </a:endParaRPr>
            </a:p>
          </p:txBody>
        </p:sp>
      </p:grpSp>
      <p:cxnSp>
        <p:nvCxnSpPr>
          <p:cNvPr id="54" name="Rovná spojnica 53">
            <a:extLst>
              <a:ext uri="{FF2B5EF4-FFF2-40B4-BE49-F238E27FC236}">
                <a16:creationId xmlns:a16="http://schemas.microsoft.com/office/drawing/2014/main" id="{78CED38F-3921-7AE9-7303-E636B117F4F1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Obrázok 55">
            <a:extLst>
              <a:ext uri="{FF2B5EF4-FFF2-40B4-BE49-F238E27FC236}">
                <a16:creationId xmlns:a16="http://schemas.microsoft.com/office/drawing/2014/main" id="{70079DD1-C814-0B7E-B46B-15EF991357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9CE2F9D2-FDED-8738-BD3B-539DCA8D05ED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75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ovná spojnica 3">
            <a:extLst>
              <a:ext uri="{FF2B5EF4-FFF2-40B4-BE49-F238E27FC236}">
                <a16:creationId xmlns:a16="http://schemas.microsoft.com/office/drawing/2014/main" id="{D777FA76-CD27-2ED8-0B55-EB50123887B6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ok 7">
            <a:extLst>
              <a:ext uri="{FF2B5EF4-FFF2-40B4-BE49-F238E27FC236}">
                <a16:creationId xmlns:a16="http://schemas.microsoft.com/office/drawing/2014/main" id="{81BDF59C-5157-93F7-D38C-B5C9BD444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2D681A52-2129-EE29-D791-A39B9E0E9A21}"/>
              </a:ext>
            </a:extLst>
          </p:cNvPr>
          <p:cNvSpPr txBox="1"/>
          <p:nvPr/>
        </p:nvSpPr>
        <p:spPr>
          <a:xfrm>
            <a:off x="673122" y="577426"/>
            <a:ext cx="779954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PROFIL DER METRANS GRUPPE</a:t>
            </a:r>
            <a:endParaRPr lang="sk-SK" sz="2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de-DE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Terminals, Lokomotiven, Wagen und Reparaturwerkstätten</a:t>
            </a:r>
            <a:endParaRPr lang="sk-SK" sz="16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28">
            <a:extLst>
              <a:ext uri="{FF2B5EF4-FFF2-40B4-BE49-F238E27FC236}">
                <a16:creationId xmlns:a16="http://schemas.microsoft.com/office/drawing/2014/main" id="{1A2791B9-9880-B6D2-09D9-A8FE3EFC6C0F}"/>
              </a:ext>
            </a:extLst>
          </p:cNvPr>
          <p:cNvSpPr/>
          <p:nvPr/>
        </p:nvSpPr>
        <p:spPr>
          <a:xfrm>
            <a:off x="7674650" y="0"/>
            <a:ext cx="2651028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22862"/>
              </a:solidFill>
            </a:endParaRPr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5587D1E1-3171-2FD0-0682-01A9FE6AC9C5}"/>
              </a:ext>
            </a:extLst>
          </p:cNvPr>
          <p:cNvSpPr/>
          <p:nvPr/>
        </p:nvSpPr>
        <p:spPr>
          <a:xfrm>
            <a:off x="747135" y="3062819"/>
            <a:ext cx="4517589" cy="917062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ECB19640-3AF2-85DC-FBCF-55D50C9BDFF6}"/>
              </a:ext>
            </a:extLst>
          </p:cNvPr>
          <p:cNvSpPr/>
          <p:nvPr/>
        </p:nvSpPr>
        <p:spPr>
          <a:xfrm>
            <a:off x="626284" y="2971248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5E29580-31CA-6323-B287-19F8A4203B41}"/>
              </a:ext>
            </a:extLst>
          </p:cNvPr>
          <p:cNvSpPr txBox="1"/>
          <p:nvPr/>
        </p:nvSpPr>
        <p:spPr>
          <a:xfrm>
            <a:off x="1233117" y="3196692"/>
            <a:ext cx="40260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</a:t>
            </a: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ZIEL-</a:t>
            </a: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TERMINALS &amp; DEPOTS</a:t>
            </a:r>
          </a:p>
          <a:p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Deutschland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de-LI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Polen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Rumänien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Serbien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</a:t>
            </a:r>
            <a:r>
              <a:rPr lang="de-LI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Slowakei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</a:t>
            </a:r>
            <a:r>
              <a:rPr lang="de-LI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Tschechien 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7" name="Obdĺžnik: zaoblené rohy 26">
            <a:extLst>
              <a:ext uri="{FF2B5EF4-FFF2-40B4-BE49-F238E27FC236}">
                <a16:creationId xmlns:a16="http://schemas.microsoft.com/office/drawing/2014/main" id="{C1AE2E5A-8BDE-A614-DADC-B9923CA1AF45}"/>
              </a:ext>
            </a:extLst>
          </p:cNvPr>
          <p:cNvSpPr/>
          <p:nvPr/>
        </p:nvSpPr>
        <p:spPr>
          <a:xfrm>
            <a:off x="753122" y="1964472"/>
            <a:ext cx="4512070" cy="78331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Obdĺžnik: zaoblené rohy 27">
            <a:extLst>
              <a:ext uri="{FF2B5EF4-FFF2-40B4-BE49-F238E27FC236}">
                <a16:creationId xmlns:a16="http://schemas.microsoft.com/office/drawing/2014/main" id="{FAC37C3E-27B1-933E-F47B-4BBE29973693}"/>
              </a:ext>
            </a:extLst>
          </p:cNvPr>
          <p:cNvSpPr/>
          <p:nvPr/>
        </p:nvSpPr>
        <p:spPr>
          <a:xfrm>
            <a:off x="632271" y="1872900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F4E98C5F-01CC-FCCF-65AB-275661498FFC}"/>
              </a:ext>
            </a:extLst>
          </p:cNvPr>
          <p:cNvSpPr txBox="1"/>
          <p:nvPr/>
        </p:nvSpPr>
        <p:spPr>
          <a:xfrm>
            <a:off x="1233117" y="2106272"/>
            <a:ext cx="40260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</a:t>
            </a: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HUB TERMINALS &amp; DEPOTS</a:t>
            </a:r>
          </a:p>
          <a:p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Österreich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Polen, Slowakei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Tschechien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</a:t>
            </a:r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Ungarn </a:t>
            </a:r>
            <a:endParaRPr lang="en-GB" sz="14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0" name="Obdĺžnik: zaoblené rohy 29">
            <a:extLst>
              <a:ext uri="{FF2B5EF4-FFF2-40B4-BE49-F238E27FC236}">
                <a16:creationId xmlns:a16="http://schemas.microsoft.com/office/drawing/2014/main" id="{282EDD43-2035-D9F3-A8B4-06FD2FDE268A}"/>
              </a:ext>
            </a:extLst>
          </p:cNvPr>
          <p:cNvSpPr/>
          <p:nvPr/>
        </p:nvSpPr>
        <p:spPr>
          <a:xfrm>
            <a:off x="753122" y="4285818"/>
            <a:ext cx="4512070" cy="78331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Obdĺžnik: zaoblené rohy 30">
            <a:extLst>
              <a:ext uri="{FF2B5EF4-FFF2-40B4-BE49-F238E27FC236}">
                <a16:creationId xmlns:a16="http://schemas.microsoft.com/office/drawing/2014/main" id="{70D0126F-38A8-7C23-5D0D-8E56D3697633}"/>
              </a:ext>
            </a:extLst>
          </p:cNvPr>
          <p:cNvSpPr/>
          <p:nvPr/>
        </p:nvSpPr>
        <p:spPr>
          <a:xfrm>
            <a:off x="632271" y="4194246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1B079409-CE72-7746-A946-30074DF71432}"/>
              </a:ext>
            </a:extLst>
          </p:cNvPr>
          <p:cNvSpPr txBox="1"/>
          <p:nvPr/>
        </p:nvSpPr>
        <p:spPr>
          <a:xfrm>
            <a:off x="1233117" y="4451531"/>
            <a:ext cx="40260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DEPOT- &amp; TERMINALFLÄCHE </a:t>
            </a:r>
            <a:endParaRPr lang="sk-SK" sz="14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,6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de-LI" sz="1200" spc="-1" dirty="0">
                <a:solidFill>
                  <a:srgbClr val="122862"/>
                </a:solidFill>
                <a:latin typeface="Arial"/>
              </a:rPr>
              <a:t>Millionen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m²</a:t>
            </a:r>
          </a:p>
        </p:txBody>
      </p:sp>
      <p:sp>
        <p:nvSpPr>
          <p:cNvPr id="33" name="Obdĺžnik: zaoblené rohy 32">
            <a:extLst>
              <a:ext uri="{FF2B5EF4-FFF2-40B4-BE49-F238E27FC236}">
                <a16:creationId xmlns:a16="http://schemas.microsoft.com/office/drawing/2014/main" id="{C02D4E15-1DD7-9481-DF2C-AF9EBC88809F}"/>
              </a:ext>
            </a:extLst>
          </p:cNvPr>
          <p:cNvSpPr/>
          <p:nvPr/>
        </p:nvSpPr>
        <p:spPr>
          <a:xfrm>
            <a:off x="5680188" y="1964472"/>
            <a:ext cx="5373083" cy="78331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Obdĺžnik: zaoblené rohy 33">
            <a:extLst>
              <a:ext uri="{FF2B5EF4-FFF2-40B4-BE49-F238E27FC236}">
                <a16:creationId xmlns:a16="http://schemas.microsoft.com/office/drawing/2014/main" id="{E157BD94-8D82-3806-99B8-D4107510D988}"/>
              </a:ext>
            </a:extLst>
          </p:cNvPr>
          <p:cNvSpPr/>
          <p:nvPr/>
        </p:nvSpPr>
        <p:spPr>
          <a:xfrm>
            <a:off x="5559339" y="1872900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78F3442C-62E6-2302-7375-5D4420150F1F}"/>
              </a:ext>
            </a:extLst>
          </p:cNvPr>
          <p:cNvSpPr txBox="1"/>
          <p:nvPr/>
        </p:nvSpPr>
        <p:spPr>
          <a:xfrm>
            <a:off x="6266959" y="2198604"/>
            <a:ext cx="3158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MEHR ALS 130 LOKOMOTIVEN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6" name="Obdĺžnik: zaoblené rohy 35">
            <a:extLst>
              <a:ext uri="{FF2B5EF4-FFF2-40B4-BE49-F238E27FC236}">
                <a16:creationId xmlns:a16="http://schemas.microsoft.com/office/drawing/2014/main" id="{353CEF37-6392-B312-C2B2-99C129FA2AE3}"/>
              </a:ext>
            </a:extLst>
          </p:cNvPr>
          <p:cNvSpPr/>
          <p:nvPr/>
        </p:nvSpPr>
        <p:spPr>
          <a:xfrm>
            <a:off x="5680188" y="2978999"/>
            <a:ext cx="5373078" cy="788823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7" name="Obdĺžnik: zaoblené rohy 36">
            <a:extLst>
              <a:ext uri="{FF2B5EF4-FFF2-40B4-BE49-F238E27FC236}">
                <a16:creationId xmlns:a16="http://schemas.microsoft.com/office/drawing/2014/main" id="{1835F0DF-89C5-ED18-508E-46EBE5670346}"/>
              </a:ext>
            </a:extLst>
          </p:cNvPr>
          <p:cNvSpPr/>
          <p:nvPr/>
        </p:nvSpPr>
        <p:spPr>
          <a:xfrm>
            <a:off x="5559339" y="2882213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F21DFC77-B485-42DD-E1FD-30FF047E8FC1}"/>
              </a:ext>
            </a:extLst>
          </p:cNvPr>
          <p:cNvSpPr txBox="1"/>
          <p:nvPr/>
        </p:nvSpPr>
        <p:spPr>
          <a:xfrm>
            <a:off x="6218011" y="3218082"/>
            <a:ext cx="3004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MEHR ALS 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</a:t>
            </a:r>
            <a:r>
              <a:rPr lang="de-DE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0</a:t>
            </a:r>
            <a:r>
              <a:rPr lang="de-DE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00 WAGEN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9" name="Obdĺžnik: zaoblené rohy 38">
            <a:extLst>
              <a:ext uri="{FF2B5EF4-FFF2-40B4-BE49-F238E27FC236}">
                <a16:creationId xmlns:a16="http://schemas.microsoft.com/office/drawing/2014/main" id="{F0A1F5CF-D591-E936-05F3-44196BF79E48}"/>
              </a:ext>
            </a:extLst>
          </p:cNvPr>
          <p:cNvSpPr/>
          <p:nvPr/>
        </p:nvSpPr>
        <p:spPr>
          <a:xfrm>
            <a:off x="5680188" y="3987019"/>
            <a:ext cx="5373085" cy="884413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0" name="Obdĺžnik: zaoblené rohy 39">
            <a:extLst>
              <a:ext uri="{FF2B5EF4-FFF2-40B4-BE49-F238E27FC236}">
                <a16:creationId xmlns:a16="http://schemas.microsoft.com/office/drawing/2014/main" id="{02F51ED3-5F74-C554-6859-A72A3A9131BA}"/>
              </a:ext>
            </a:extLst>
          </p:cNvPr>
          <p:cNvSpPr/>
          <p:nvPr/>
        </p:nvSpPr>
        <p:spPr>
          <a:xfrm>
            <a:off x="5559339" y="3895448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23512090-AE02-D565-E8B4-5B45981EB2E2}"/>
              </a:ext>
            </a:extLst>
          </p:cNvPr>
          <p:cNvSpPr txBox="1"/>
          <p:nvPr/>
        </p:nvSpPr>
        <p:spPr>
          <a:xfrm>
            <a:off x="6218010" y="4082038"/>
            <a:ext cx="4686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 REPARATURWERKSTÄTTEN FÜR LOKOMOTIVEN &amp; WAGEN</a:t>
            </a:r>
            <a:endParaRPr lang="sk-SK" sz="14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Kolin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(CZ) &amp; </a:t>
            </a:r>
            <a:r>
              <a:rPr lang="sk-SK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Dunajska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Streda (SK)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2" name="Obdĺžnik: zaoblené rohy 41">
            <a:extLst>
              <a:ext uri="{FF2B5EF4-FFF2-40B4-BE49-F238E27FC236}">
                <a16:creationId xmlns:a16="http://schemas.microsoft.com/office/drawing/2014/main" id="{DB971BD9-C5B7-2A03-9420-8D2D411818A2}"/>
              </a:ext>
            </a:extLst>
          </p:cNvPr>
          <p:cNvSpPr/>
          <p:nvPr/>
        </p:nvSpPr>
        <p:spPr>
          <a:xfrm>
            <a:off x="747135" y="5404056"/>
            <a:ext cx="4512070" cy="78331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3" name="Obdĺžnik: zaoblené rohy 42">
            <a:extLst>
              <a:ext uri="{FF2B5EF4-FFF2-40B4-BE49-F238E27FC236}">
                <a16:creationId xmlns:a16="http://schemas.microsoft.com/office/drawing/2014/main" id="{00F68103-4CCE-360A-0779-CBAA5570381B}"/>
              </a:ext>
            </a:extLst>
          </p:cNvPr>
          <p:cNvSpPr/>
          <p:nvPr/>
        </p:nvSpPr>
        <p:spPr>
          <a:xfrm>
            <a:off x="626284" y="5257750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4" name="TextBox 12">
            <a:extLst>
              <a:ext uri="{FF2B5EF4-FFF2-40B4-BE49-F238E27FC236}">
                <a16:creationId xmlns:a16="http://schemas.microsoft.com/office/drawing/2014/main" id="{9BB37CBB-C1FB-DA8B-D683-30EB2C34BF51}"/>
              </a:ext>
            </a:extLst>
          </p:cNvPr>
          <p:cNvSpPr txBox="1"/>
          <p:nvPr/>
        </p:nvSpPr>
        <p:spPr>
          <a:xfrm>
            <a:off x="1233117" y="5549489"/>
            <a:ext cx="40260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BÜROS IN DEN HÄFEN</a:t>
            </a:r>
          </a:p>
          <a:p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Bremerhaven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Hamburg, Koper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Rijeka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9" name="Obrázok 48">
            <a:extLst>
              <a:ext uri="{FF2B5EF4-FFF2-40B4-BE49-F238E27FC236}">
                <a16:creationId xmlns:a16="http://schemas.microsoft.com/office/drawing/2014/main" id="{B20E1DD8-E592-8467-DCA2-933F0058E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04" y="1883111"/>
            <a:ext cx="501869" cy="501869"/>
          </a:xfrm>
          <a:prstGeom prst="rect">
            <a:avLst/>
          </a:prstGeom>
        </p:spPr>
      </p:pic>
      <p:pic>
        <p:nvPicPr>
          <p:cNvPr id="51" name="Obrázok 50">
            <a:extLst>
              <a:ext uri="{FF2B5EF4-FFF2-40B4-BE49-F238E27FC236}">
                <a16:creationId xmlns:a16="http://schemas.microsoft.com/office/drawing/2014/main" id="{25B8E450-7536-4609-8269-1D54BBD83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60" y="3008120"/>
            <a:ext cx="414850" cy="414850"/>
          </a:xfrm>
          <a:prstGeom prst="rect">
            <a:avLst/>
          </a:prstGeom>
        </p:spPr>
      </p:pic>
      <p:pic>
        <p:nvPicPr>
          <p:cNvPr id="53" name="Obrázok 52">
            <a:extLst>
              <a:ext uri="{FF2B5EF4-FFF2-40B4-BE49-F238E27FC236}">
                <a16:creationId xmlns:a16="http://schemas.microsoft.com/office/drawing/2014/main" id="{38BE1601-3AF2-C7D8-661F-25D9613F4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71389" y="4267358"/>
            <a:ext cx="439849" cy="382570"/>
          </a:xfrm>
          <a:prstGeom prst="rect">
            <a:avLst/>
          </a:prstGeom>
        </p:spPr>
      </p:pic>
      <p:pic>
        <p:nvPicPr>
          <p:cNvPr id="55" name="Obrázok 54">
            <a:extLst>
              <a:ext uri="{FF2B5EF4-FFF2-40B4-BE49-F238E27FC236}">
                <a16:creationId xmlns:a16="http://schemas.microsoft.com/office/drawing/2014/main" id="{2EAA8908-40F2-C0E0-8279-8A51BE1AC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908" y="5331967"/>
            <a:ext cx="533694" cy="372625"/>
          </a:xfrm>
          <a:prstGeom prst="rect">
            <a:avLst/>
          </a:prstGeom>
        </p:spPr>
      </p:pic>
      <p:pic>
        <p:nvPicPr>
          <p:cNvPr id="57" name="Obrázok 56">
            <a:extLst>
              <a:ext uri="{FF2B5EF4-FFF2-40B4-BE49-F238E27FC236}">
                <a16:creationId xmlns:a16="http://schemas.microsoft.com/office/drawing/2014/main" id="{8A1C2C6C-F403-5B20-EE23-B03865D530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0051" y="1915508"/>
            <a:ext cx="422878" cy="422878"/>
          </a:xfrm>
          <a:prstGeom prst="rect">
            <a:avLst/>
          </a:prstGeom>
        </p:spPr>
      </p:pic>
      <p:pic>
        <p:nvPicPr>
          <p:cNvPr id="59" name="Obrázok 58">
            <a:extLst>
              <a:ext uri="{FF2B5EF4-FFF2-40B4-BE49-F238E27FC236}">
                <a16:creationId xmlns:a16="http://schemas.microsoft.com/office/drawing/2014/main" id="{B474B698-006C-C4F8-09EF-970C651AF8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4260" y="2929229"/>
            <a:ext cx="406909" cy="406909"/>
          </a:xfrm>
          <a:prstGeom prst="rect">
            <a:avLst/>
          </a:prstGeom>
        </p:spPr>
      </p:pic>
      <p:pic>
        <p:nvPicPr>
          <p:cNvPr id="61" name="Obrázok 60">
            <a:extLst>
              <a:ext uri="{FF2B5EF4-FFF2-40B4-BE49-F238E27FC236}">
                <a16:creationId xmlns:a16="http://schemas.microsoft.com/office/drawing/2014/main" id="{6186DE24-6F8F-6227-8152-023A630501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632053" y="3969917"/>
            <a:ext cx="382812" cy="358868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D76689F4-698B-ED0D-C58D-F1A8F10A7E91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Obdĺžnik: zaoblené rohy 44">
            <a:extLst>
              <a:ext uri="{FF2B5EF4-FFF2-40B4-BE49-F238E27FC236}">
                <a16:creationId xmlns:a16="http://schemas.microsoft.com/office/drawing/2014/main" id="{41AA1CE5-9AA0-29F2-B7A2-6874ED276D18}"/>
              </a:ext>
            </a:extLst>
          </p:cNvPr>
          <p:cNvSpPr/>
          <p:nvPr/>
        </p:nvSpPr>
        <p:spPr>
          <a:xfrm>
            <a:off x="5680189" y="5041994"/>
            <a:ext cx="3486671" cy="1511206"/>
          </a:xfrm>
          <a:prstGeom prst="roundRect">
            <a:avLst>
              <a:gd name="adj" fmla="val 12115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89DCCA2-0AC5-745C-7352-8323FFD11411}"/>
              </a:ext>
            </a:extLst>
          </p:cNvPr>
          <p:cNvSpPr txBox="1"/>
          <p:nvPr/>
        </p:nvSpPr>
        <p:spPr>
          <a:xfrm>
            <a:off x="5776468" y="5143027"/>
            <a:ext cx="3291332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NEU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BETRIEBSZEIT 24/7 BELGRADE (INDJIJA)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NEUE METRANS-VERTRETUNG </a:t>
            </a:r>
            <a:b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ISTANBUL &amp; ROTTERDAM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NEUER SERVICE DIE GASMESSUNG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WEITERENTWICKLUNG DER HHLA PURE – CO</a:t>
            </a:r>
            <a:r>
              <a:rPr lang="de-DE" sz="1150" b="1" baseline="-250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de-DE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NEUTRAL TRANSPORT</a:t>
            </a:r>
            <a:endParaRPr lang="sk-SK" sz="115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3" name="Obdĺžnik: zaoblené rohy 12">
            <a:extLst>
              <a:ext uri="{FF2B5EF4-FFF2-40B4-BE49-F238E27FC236}">
                <a16:creationId xmlns:a16="http://schemas.microsoft.com/office/drawing/2014/main" id="{5F468792-01D7-58D3-FC63-C89ED9061B54}"/>
              </a:ext>
            </a:extLst>
          </p:cNvPr>
          <p:cNvSpPr/>
          <p:nvPr/>
        </p:nvSpPr>
        <p:spPr>
          <a:xfrm>
            <a:off x="9333552" y="5046219"/>
            <a:ext cx="1719723" cy="1506982"/>
          </a:xfrm>
          <a:prstGeom prst="roundRect">
            <a:avLst>
              <a:gd name="adj" fmla="val 12384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E0300A10-41DB-479B-6723-0FF10370FB70}"/>
              </a:ext>
            </a:extLst>
          </p:cNvPr>
          <p:cNvSpPr txBox="1"/>
          <p:nvPr/>
        </p:nvSpPr>
        <p:spPr>
          <a:xfrm>
            <a:off x="9387782" y="5158217"/>
            <a:ext cx="1597178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+ </a:t>
            </a:r>
            <a:r>
              <a:rPr lang="de-DE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 WEITERE TERMINALS IM BAU</a:t>
            </a:r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FÜR UNGARN</a:t>
            </a:r>
            <a:endParaRPr lang="en-GB" sz="115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/>
            <a:endParaRPr lang="sk-SK" sz="115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/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+ ENTWICKLUNG DES DERZEITIGEN NETZES</a:t>
            </a:r>
            <a:endParaRPr lang="en-GB" sz="115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673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0" name="Rovná spojnica 279">
            <a:extLst>
              <a:ext uri="{FF2B5EF4-FFF2-40B4-BE49-F238E27FC236}">
                <a16:creationId xmlns:a16="http://schemas.microsoft.com/office/drawing/2014/main" id="{496A7B55-B4B2-17B8-FB5D-40C87CCD069E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2" name="Obrázok 281">
            <a:extLst>
              <a:ext uri="{FF2B5EF4-FFF2-40B4-BE49-F238E27FC236}">
                <a16:creationId xmlns:a16="http://schemas.microsoft.com/office/drawing/2014/main" id="{C05AECD9-F1F2-53DC-24B8-87C7EEC21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285" name="TextBox 12">
            <a:extLst>
              <a:ext uri="{FF2B5EF4-FFF2-40B4-BE49-F238E27FC236}">
                <a16:creationId xmlns:a16="http://schemas.microsoft.com/office/drawing/2014/main" id="{C9B1A626-BCF8-63EF-F17B-51A9FBCB9E57}"/>
              </a:ext>
            </a:extLst>
          </p:cNvPr>
          <p:cNvSpPr txBox="1"/>
          <p:nvPr/>
        </p:nvSpPr>
        <p:spPr>
          <a:xfrm>
            <a:off x="660058" y="587218"/>
            <a:ext cx="26109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 GRUPPE </a:t>
            </a:r>
          </a:p>
          <a:p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Unternehmensstruktur</a:t>
            </a:r>
            <a:endParaRPr lang="sk-SK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FBC04EFC-9FEB-40A9-A4AE-7EC8EBD4BA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60" y="2681691"/>
            <a:ext cx="3198238" cy="1604872"/>
          </a:xfrm>
          <a:prstGeom prst="rect">
            <a:avLst/>
          </a:prstGeom>
          <a:effectLst>
            <a:outerShdw blurRad="304800" dist="101600" dir="258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4" name="Obdĺžnik: zaoblené rohy 13">
            <a:extLst>
              <a:ext uri="{FF2B5EF4-FFF2-40B4-BE49-F238E27FC236}">
                <a16:creationId xmlns:a16="http://schemas.microsoft.com/office/drawing/2014/main" id="{9D70896D-C838-00C2-0AE7-AB990C7DBFAE}"/>
              </a:ext>
            </a:extLst>
          </p:cNvPr>
          <p:cNvSpPr/>
          <p:nvPr/>
        </p:nvSpPr>
        <p:spPr>
          <a:xfrm>
            <a:off x="660057" y="4016272"/>
            <a:ext cx="2806937" cy="783311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5" name="TextBox 88">
            <a:extLst>
              <a:ext uri="{FF2B5EF4-FFF2-40B4-BE49-F238E27FC236}">
                <a16:creationId xmlns:a16="http://schemas.microsoft.com/office/drawing/2014/main" id="{997706FF-778D-D967-38DB-978794A9A2A7}"/>
              </a:ext>
            </a:extLst>
          </p:cNvPr>
          <p:cNvSpPr txBox="1"/>
          <p:nvPr/>
        </p:nvSpPr>
        <p:spPr>
          <a:xfrm>
            <a:off x="802408" y="4189613"/>
            <a:ext cx="2468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9F9F9"/>
                </a:solidFill>
                <a:latin typeface="Arial" charset="0"/>
                <a:ea typeface="Arial" charset="0"/>
                <a:cs typeface="Arial" charset="0"/>
              </a:rPr>
              <a:t>METRANS, </a:t>
            </a:r>
            <a:r>
              <a:rPr lang="en-US" sz="1200" b="1" dirty="0" err="1">
                <a:solidFill>
                  <a:srgbClr val="F9F9F9"/>
                </a:solidFill>
                <a:latin typeface="Arial" charset="0"/>
                <a:ea typeface="Arial" charset="0"/>
                <a:cs typeface="Arial" charset="0"/>
              </a:rPr>
              <a:t>a.s.</a:t>
            </a:r>
            <a:endParaRPr lang="en-US" sz="1200" b="1" dirty="0">
              <a:solidFill>
                <a:srgbClr val="F9F9F9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de-LI" sz="1200" dirty="0">
                <a:solidFill>
                  <a:srgbClr val="F9F9F9"/>
                </a:solidFill>
                <a:latin typeface="Arial" charset="0"/>
                <a:ea typeface="Arial" charset="0"/>
                <a:cs typeface="Arial" charset="0"/>
              </a:rPr>
              <a:t>Prag, Tschechien</a:t>
            </a: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64DE1E71-ACA3-6BBF-FCCC-BA03299A75D3}"/>
              </a:ext>
            </a:extLst>
          </p:cNvPr>
          <p:cNvSpPr/>
          <p:nvPr/>
        </p:nvSpPr>
        <p:spPr>
          <a:xfrm>
            <a:off x="952431" y="5316674"/>
            <a:ext cx="2194950" cy="538169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851CE80E-F2D9-AB34-2F76-B6647215F377}"/>
              </a:ext>
            </a:extLst>
          </p:cNvPr>
          <p:cNvSpPr txBox="1"/>
          <p:nvPr/>
        </p:nvSpPr>
        <p:spPr>
          <a:xfrm>
            <a:off x="1459951" y="5421449"/>
            <a:ext cx="1763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www.metrans.eu</a:t>
            </a:r>
          </a:p>
        </p:txBody>
      </p:sp>
      <p:pic>
        <p:nvPicPr>
          <p:cNvPr id="20" name="Obrázok 19">
            <a:extLst>
              <a:ext uri="{FF2B5EF4-FFF2-40B4-BE49-F238E27FC236}">
                <a16:creationId xmlns:a16="http://schemas.microsoft.com/office/drawing/2014/main" id="{CD95F0A6-F30D-49F3-70C2-170A6A2EB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899" y="5439847"/>
            <a:ext cx="307777" cy="307777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10976B7E-1AA7-16C5-CD14-809B391C2293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29" name="Straight Arrow Connector 118">
            <a:extLst>
              <a:ext uri="{FF2B5EF4-FFF2-40B4-BE49-F238E27FC236}">
                <a16:creationId xmlns:a16="http://schemas.microsoft.com/office/drawing/2014/main" id="{3728A06A-36EC-9A8F-FB61-F4615AB9C1E9}"/>
              </a:ext>
            </a:extLst>
          </p:cNvPr>
          <p:cNvCxnSpPr>
            <a:cxnSpLocks/>
            <a:endCxn id="237" idx="1"/>
          </p:cNvCxnSpPr>
          <p:nvPr/>
        </p:nvCxnSpPr>
        <p:spPr>
          <a:xfrm>
            <a:off x="7526228" y="348262"/>
            <a:ext cx="449137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Rounded Rectangle 54">
            <a:extLst>
              <a:ext uri="{FF2B5EF4-FFF2-40B4-BE49-F238E27FC236}">
                <a16:creationId xmlns:a16="http://schemas.microsoft.com/office/drawing/2014/main" id="{03BB2A97-C7BE-88A8-8431-70C70D2DE7FF}"/>
              </a:ext>
            </a:extLst>
          </p:cNvPr>
          <p:cNvSpPr/>
          <p:nvPr/>
        </p:nvSpPr>
        <p:spPr>
          <a:xfrm>
            <a:off x="8016946" y="5417181"/>
            <a:ext cx="2965703" cy="360381"/>
          </a:xfrm>
          <a:prstGeom prst="roundRect">
            <a:avLst/>
          </a:prstGeom>
          <a:noFill/>
          <a:ln>
            <a:solidFill>
              <a:srgbClr val="122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2" name="Straight Arrow Connector 107">
            <a:extLst>
              <a:ext uri="{FF2B5EF4-FFF2-40B4-BE49-F238E27FC236}">
                <a16:creationId xmlns:a16="http://schemas.microsoft.com/office/drawing/2014/main" id="{0746FBC2-5FF2-7059-2CB0-8963EFEDE695}"/>
              </a:ext>
            </a:extLst>
          </p:cNvPr>
          <p:cNvCxnSpPr>
            <a:cxnSpLocks/>
          </p:cNvCxnSpPr>
          <p:nvPr/>
        </p:nvCxnSpPr>
        <p:spPr>
          <a:xfrm>
            <a:off x="7528995" y="5192075"/>
            <a:ext cx="491724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Rounded Rectangle 1">
            <a:extLst>
              <a:ext uri="{FF2B5EF4-FFF2-40B4-BE49-F238E27FC236}">
                <a16:creationId xmlns:a16="http://schemas.microsoft.com/office/drawing/2014/main" id="{143E508E-F584-AF38-0ECD-42B0DC346112}"/>
              </a:ext>
            </a:extLst>
          </p:cNvPr>
          <p:cNvSpPr/>
          <p:nvPr/>
        </p:nvSpPr>
        <p:spPr>
          <a:xfrm>
            <a:off x="7975365" y="1312003"/>
            <a:ext cx="3011849" cy="223700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235" name="Rounded Rectangle 1">
            <a:extLst>
              <a:ext uri="{FF2B5EF4-FFF2-40B4-BE49-F238E27FC236}">
                <a16:creationId xmlns:a16="http://schemas.microsoft.com/office/drawing/2014/main" id="{D620276E-A770-BFF7-5BAE-4CBA3468A803}"/>
              </a:ext>
            </a:extLst>
          </p:cNvPr>
          <p:cNvSpPr/>
          <p:nvPr/>
        </p:nvSpPr>
        <p:spPr>
          <a:xfrm>
            <a:off x="7975365" y="947901"/>
            <a:ext cx="3011849" cy="223700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237" name="Rounded Rectangle 1">
            <a:extLst>
              <a:ext uri="{FF2B5EF4-FFF2-40B4-BE49-F238E27FC236}">
                <a16:creationId xmlns:a16="http://schemas.microsoft.com/office/drawing/2014/main" id="{93AD24C7-8741-0177-3A17-8C208B3FB435}"/>
              </a:ext>
            </a:extLst>
          </p:cNvPr>
          <p:cNvSpPr/>
          <p:nvPr/>
        </p:nvSpPr>
        <p:spPr>
          <a:xfrm>
            <a:off x="7975365" y="236412"/>
            <a:ext cx="3011849" cy="223700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238" name="Rounded Rectangle 1">
            <a:extLst>
              <a:ext uri="{FF2B5EF4-FFF2-40B4-BE49-F238E27FC236}">
                <a16:creationId xmlns:a16="http://schemas.microsoft.com/office/drawing/2014/main" id="{F1DB3CFF-15EF-BF68-14E5-3A38EF365086}"/>
              </a:ext>
            </a:extLst>
          </p:cNvPr>
          <p:cNvSpPr/>
          <p:nvPr/>
        </p:nvSpPr>
        <p:spPr>
          <a:xfrm>
            <a:off x="7977509" y="582026"/>
            <a:ext cx="3011849" cy="238249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239" name="Rounded Rectangle 1">
            <a:extLst>
              <a:ext uri="{FF2B5EF4-FFF2-40B4-BE49-F238E27FC236}">
                <a16:creationId xmlns:a16="http://schemas.microsoft.com/office/drawing/2014/main" id="{020B7749-FA23-A3ED-0AAE-329B77CBF617}"/>
              </a:ext>
            </a:extLst>
          </p:cNvPr>
          <p:cNvSpPr/>
          <p:nvPr/>
        </p:nvSpPr>
        <p:spPr>
          <a:xfrm>
            <a:off x="7975365" y="1670854"/>
            <a:ext cx="3011849" cy="223700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240" name="Rounded Rectangle 1">
            <a:extLst>
              <a:ext uri="{FF2B5EF4-FFF2-40B4-BE49-F238E27FC236}">
                <a16:creationId xmlns:a16="http://schemas.microsoft.com/office/drawing/2014/main" id="{06559E0B-9FC5-7D62-3A0C-BC4ACBAAB990}"/>
              </a:ext>
            </a:extLst>
          </p:cNvPr>
          <p:cNvSpPr/>
          <p:nvPr/>
        </p:nvSpPr>
        <p:spPr>
          <a:xfrm>
            <a:off x="7975365" y="2021116"/>
            <a:ext cx="3011849" cy="223700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241" name="TextBox 82">
            <a:extLst>
              <a:ext uri="{FF2B5EF4-FFF2-40B4-BE49-F238E27FC236}">
                <a16:creationId xmlns:a16="http://schemas.microsoft.com/office/drawing/2014/main" id="{B6962B9C-EAB3-C063-4026-F8B1AB564316}"/>
              </a:ext>
            </a:extLst>
          </p:cNvPr>
          <p:cNvSpPr txBox="1"/>
          <p:nvPr/>
        </p:nvSpPr>
        <p:spPr>
          <a:xfrm>
            <a:off x="8018574" y="239606"/>
            <a:ext cx="2956193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Danubia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Kft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sk-SK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lang="sk-SK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U</a:t>
            </a:r>
            <a:endParaRPr lang="en-US" sz="850" dirty="0">
              <a:solidFill>
                <a:srgbClr val="8F8F8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2" name="TextBox 83">
            <a:extLst>
              <a:ext uri="{FF2B5EF4-FFF2-40B4-BE49-F238E27FC236}">
                <a16:creationId xmlns:a16="http://schemas.microsoft.com/office/drawing/2014/main" id="{A590B297-0F94-8E63-3F35-985E0D14FB5E}"/>
              </a:ext>
            </a:extLst>
          </p:cNvPr>
          <p:cNvSpPr txBox="1"/>
          <p:nvPr/>
        </p:nvSpPr>
        <p:spPr>
          <a:xfrm>
            <a:off x="8020719" y="579838"/>
            <a:ext cx="2956192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Konténer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Kft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sk-SK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HU</a:t>
            </a:r>
            <a:endParaRPr lang="en-US" sz="850" dirty="0">
              <a:solidFill>
                <a:srgbClr val="8F8F8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3" name="TextBox 84">
            <a:extLst>
              <a:ext uri="{FF2B5EF4-FFF2-40B4-BE49-F238E27FC236}">
                <a16:creationId xmlns:a16="http://schemas.microsoft.com/office/drawing/2014/main" id="{82F9B338-9D74-92DB-7DC2-09BBBCA9090E}"/>
              </a:ext>
            </a:extLst>
          </p:cNvPr>
          <p:cNvSpPr txBox="1"/>
          <p:nvPr/>
        </p:nvSpPr>
        <p:spPr>
          <a:xfrm>
            <a:off x="7997096" y="955461"/>
            <a:ext cx="3005105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d.o.o.</a:t>
            </a:r>
            <a:r>
              <a:rPr lang="sk-SK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HR</a:t>
            </a:r>
            <a:endParaRPr lang="en-US" sz="850" dirty="0">
              <a:solidFill>
                <a:srgbClr val="8F8F8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4" name="TextBox 85">
            <a:extLst>
              <a:ext uri="{FF2B5EF4-FFF2-40B4-BE49-F238E27FC236}">
                <a16:creationId xmlns:a16="http://schemas.microsoft.com/office/drawing/2014/main" id="{78B64BDD-E780-112E-C781-1075E7CBC93B}"/>
              </a:ext>
            </a:extLst>
          </p:cNvPr>
          <p:cNvSpPr txBox="1"/>
          <p:nvPr/>
        </p:nvSpPr>
        <p:spPr>
          <a:xfrm>
            <a:off x="8018222" y="1318496"/>
            <a:ext cx="3005105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ADRIA d.o.o.</a:t>
            </a:r>
            <a:r>
              <a:rPr lang="sk-SK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SI</a:t>
            </a:r>
            <a:endParaRPr lang="en-US" sz="850" dirty="0">
              <a:solidFill>
                <a:srgbClr val="8F8F8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5" name="TextBox 86">
            <a:extLst>
              <a:ext uri="{FF2B5EF4-FFF2-40B4-BE49-F238E27FC236}">
                <a16:creationId xmlns:a16="http://schemas.microsoft.com/office/drawing/2014/main" id="{57DF9BEB-CF54-6C6A-8FB1-AB37CE50D23D}"/>
              </a:ext>
            </a:extLst>
          </p:cNvPr>
          <p:cNvSpPr txBox="1"/>
          <p:nvPr/>
        </p:nvSpPr>
        <p:spPr>
          <a:xfrm>
            <a:off x="8002855" y="1674610"/>
            <a:ext cx="3005105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UniverTrans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Kft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sk-SK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HU</a:t>
            </a:r>
            <a:endParaRPr lang="en-US" sz="850" dirty="0">
              <a:solidFill>
                <a:srgbClr val="8F8F8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6" name="TextBox 87">
            <a:extLst>
              <a:ext uri="{FF2B5EF4-FFF2-40B4-BE49-F238E27FC236}">
                <a16:creationId xmlns:a16="http://schemas.microsoft.com/office/drawing/2014/main" id="{DB5417A0-95B2-B187-07B7-323024419CDF}"/>
              </a:ext>
            </a:extLst>
          </p:cNvPr>
          <p:cNvSpPr txBox="1"/>
          <p:nvPr/>
        </p:nvSpPr>
        <p:spPr>
          <a:xfrm>
            <a:off x="7997096" y="2028116"/>
            <a:ext cx="3005105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TIP Žilina,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s.r.o.</a:t>
            </a:r>
            <a:r>
              <a:rPr lang="sk-SK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SK</a:t>
            </a:r>
            <a:endParaRPr lang="en-US" sz="850" dirty="0">
              <a:solidFill>
                <a:srgbClr val="8F8F8F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47" name="Straight Arrow Connector 105">
            <a:extLst>
              <a:ext uri="{FF2B5EF4-FFF2-40B4-BE49-F238E27FC236}">
                <a16:creationId xmlns:a16="http://schemas.microsoft.com/office/drawing/2014/main" id="{2D8BA88A-9692-F67E-94E7-A067DCC74B02}"/>
              </a:ext>
            </a:extLst>
          </p:cNvPr>
          <p:cNvCxnSpPr>
            <a:cxnSpLocks/>
          </p:cNvCxnSpPr>
          <p:nvPr/>
        </p:nvCxnSpPr>
        <p:spPr>
          <a:xfrm>
            <a:off x="7723509" y="1427451"/>
            <a:ext cx="254000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108">
            <a:extLst>
              <a:ext uri="{FF2B5EF4-FFF2-40B4-BE49-F238E27FC236}">
                <a16:creationId xmlns:a16="http://schemas.microsoft.com/office/drawing/2014/main" id="{FBEE3063-76D4-2645-F291-C8A788BEFE05}"/>
              </a:ext>
            </a:extLst>
          </p:cNvPr>
          <p:cNvCxnSpPr>
            <a:cxnSpLocks/>
          </p:cNvCxnSpPr>
          <p:nvPr/>
        </p:nvCxnSpPr>
        <p:spPr>
          <a:xfrm flipH="1">
            <a:off x="7721365" y="345817"/>
            <a:ext cx="7076" cy="1793868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56">
            <a:extLst>
              <a:ext uri="{FF2B5EF4-FFF2-40B4-BE49-F238E27FC236}">
                <a16:creationId xmlns:a16="http://schemas.microsoft.com/office/drawing/2014/main" id="{686B7AFD-46DD-E02D-28CD-5481B91F266A}"/>
              </a:ext>
            </a:extLst>
          </p:cNvPr>
          <p:cNvCxnSpPr>
            <a:cxnSpLocks/>
          </p:cNvCxnSpPr>
          <p:nvPr/>
        </p:nvCxnSpPr>
        <p:spPr>
          <a:xfrm>
            <a:off x="3333501" y="4391520"/>
            <a:ext cx="433754" cy="0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108">
            <a:extLst>
              <a:ext uri="{FF2B5EF4-FFF2-40B4-BE49-F238E27FC236}">
                <a16:creationId xmlns:a16="http://schemas.microsoft.com/office/drawing/2014/main" id="{E7975C8D-DF38-C60D-83F6-940084184EEB}"/>
              </a:ext>
            </a:extLst>
          </p:cNvPr>
          <p:cNvCxnSpPr>
            <a:cxnSpLocks/>
          </p:cNvCxnSpPr>
          <p:nvPr/>
        </p:nvCxnSpPr>
        <p:spPr>
          <a:xfrm>
            <a:off x="7780818" y="5195395"/>
            <a:ext cx="0" cy="401036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124">
            <a:extLst>
              <a:ext uri="{FF2B5EF4-FFF2-40B4-BE49-F238E27FC236}">
                <a16:creationId xmlns:a16="http://schemas.microsoft.com/office/drawing/2014/main" id="{2E8C217B-1E40-C6CF-6E6E-6A08CF23124C}"/>
              </a:ext>
            </a:extLst>
          </p:cNvPr>
          <p:cNvCxnSpPr>
            <a:cxnSpLocks/>
          </p:cNvCxnSpPr>
          <p:nvPr/>
        </p:nvCxnSpPr>
        <p:spPr>
          <a:xfrm>
            <a:off x="7780818" y="5596431"/>
            <a:ext cx="233911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3" name="Group 280">
            <a:extLst>
              <a:ext uri="{FF2B5EF4-FFF2-40B4-BE49-F238E27FC236}">
                <a16:creationId xmlns:a16="http://schemas.microsoft.com/office/drawing/2014/main" id="{F4A10359-D1A0-DFBC-4BEB-7034AF3EB002}"/>
              </a:ext>
            </a:extLst>
          </p:cNvPr>
          <p:cNvGrpSpPr/>
          <p:nvPr/>
        </p:nvGrpSpPr>
        <p:grpSpPr>
          <a:xfrm>
            <a:off x="7985524" y="5082164"/>
            <a:ext cx="3009464" cy="229868"/>
            <a:chOff x="8024086" y="4241006"/>
            <a:chExt cx="3009464" cy="495395"/>
          </a:xfrm>
        </p:grpSpPr>
        <p:sp>
          <p:nvSpPr>
            <p:cNvPr id="281" name="Rounded Rectangle 54">
              <a:extLst>
                <a:ext uri="{FF2B5EF4-FFF2-40B4-BE49-F238E27FC236}">
                  <a16:creationId xmlns:a16="http://schemas.microsoft.com/office/drawing/2014/main" id="{70038198-062E-4793-4075-F8CA2D4537A6}"/>
                </a:ext>
              </a:extLst>
            </p:cNvPr>
            <p:cNvSpPr/>
            <p:nvPr/>
          </p:nvSpPr>
          <p:spPr>
            <a:xfrm>
              <a:off x="8056005" y="4241006"/>
              <a:ext cx="2977545" cy="495395"/>
            </a:xfrm>
            <a:prstGeom prst="roundRect">
              <a:avLst/>
            </a:prstGeom>
            <a:noFill/>
            <a:ln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87">
              <a:extLst>
                <a:ext uri="{FF2B5EF4-FFF2-40B4-BE49-F238E27FC236}">
                  <a16:creationId xmlns:a16="http://schemas.microsoft.com/office/drawing/2014/main" id="{AA11B7AE-D48A-17B4-C348-2153835CD2FE}"/>
                </a:ext>
              </a:extLst>
            </p:cNvPr>
            <p:cNvSpPr txBox="1"/>
            <p:nvPr/>
          </p:nvSpPr>
          <p:spPr>
            <a:xfrm>
              <a:off x="8024086" y="4245594"/>
              <a:ext cx="3005105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ADRIA RAIL Operator d.o.o.</a:t>
              </a:r>
              <a:r>
                <a:rPr lang="sk-SK" sz="850" b="1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rPr>
                <a:t>HR</a:t>
              </a:r>
              <a:endParaRPr lang="en-US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36" name="TextBox 87">
            <a:extLst>
              <a:ext uri="{FF2B5EF4-FFF2-40B4-BE49-F238E27FC236}">
                <a16:creationId xmlns:a16="http://schemas.microsoft.com/office/drawing/2014/main" id="{78CD3EA1-BE3B-EE64-55E9-ADD3E3C8ED3C}"/>
              </a:ext>
            </a:extLst>
          </p:cNvPr>
          <p:cNvSpPr txBox="1"/>
          <p:nvPr/>
        </p:nvSpPr>
        <p:spPr>
          <a:xfrm>
            <a:off x="7987704" y="5417182"/>
            <a:ext cx="30051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DRUŠTVO ZA INTERMODALNI PREVOZ I USLUGE ADRIA RAIL DOO INDIJA</a:t>
            </a:r>
            <a:r>
              <a:rPr lang="sk-SK" sz="8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RS</a:t>
            </a:r>
            <a:endParaRPr lang="en-US" sz="85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5086E0B6-8746-3BAB-C8C9-38CC4009F4B7}"/>
              </a:ext>
            </a:extLst>
          </p:cNvPr>
          <p:cNvGrpSpPr/>
          <p:nvPr/>
        </p:nvGrpSpPr>
        <p:grpSpPr>
          <a:xfrm>
            <a:off x="4044368" y="236412"/>
            <a:ext cx="3477104" cy="213608"/>
            <a:chOff x="4367488" y="66193"/>
            <a:chExt cx="3011849" cy="312903"/>
          </a:xfrm>
        </p:grpSpPr>
        <p:sp>
          <p:nvSpPr>
            <p:cNvPr id="165" name="Rounded Rectangle 1">
              <a:extLst>
                <a:ext uri="{FF2B5EF4-FFF2-40B4-BE49-F238E27FC236}">
                  <a16:creationId xmlns:a16="http://schemas.microsoft.com/office/drawing/2014/main" id="{FAB8DDCE-7AED-651B-502B-1463AB67D47D}"/>
                </a:ext>
              </a:extLst>
            </p:cNvPr>
            <p:cNvSpPr/>
            <p:nvPr/>
          </p:nvSpPr>
          <p:spPr>
            <a:xfrm>
              <a:off x="4367488" y="73813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167" name="TextBox 57">
              <a:extLst>
                <a:ext uri="{FF2B5EF4-FFF2-40B4-BE49-F238E27FC236}">
                  <a16:creationId xmlns:a16="http://schemas.microsoft.com/office/drawing/2014/main" id="{9D4A2705-933C-2F38-3B93-D0AE50C7BD18}"/>
                </a:ext>
              </a:extLst>
            </p:cNvPr>
            <p:cNvSpPr txBox="1"/>
            <p:nvPr/>
          </p:nvSpPr>
          <p:spPr>
            <a:xfrm>
              <a:off x="4490768" y="66193"/>
              <a:ext cx="2769799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/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Danubia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/,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a.s.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SK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168" name="Straight Arrow Connector 96">
            <a:extLst>
              <a:ext uri="{FF2B5EF4-FFF2-40B4-BE49-F238E27FC236}">
                <a16:creationId xmlns:a16="http://schemas.microsoft.com/office/drawing/2014/main" id="{41958816-27BB-5183-E517-3F97E0CF78A2}"/>
              </a:ext>
            </a:extLst>
          </p:cNvPr>
          <p:cNvCxnSpPr>
            <a:cxnSpLocks/>
          </p:cNvCxnSpPr>
          <p:nvPr/>
        </p:nvCxnSpPr>
        <p:spPr>
          <a:xfrm>
            <a:off x="3767124" y="345817"/>
            <a:ext cx="274251" cy="0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9" name="Skupina 168">
            <a:extLst>
              <a:ext uri="{FF2B5EF4-FFF2-40B4-BE49-F238E27FC236}">
                <a16:creationId xmlns:a16="http://schemas.microsoft.com/office/drawing/2014/main" id="{B3720321-1B7F-7844-993B-F49901FB31B9}"/>
              </a:ext>
            </a:extLst>
          </p:cNvPr>
          <p:cNvGrpSpPr/>
          <p:nvPr/>
        </p:nvGrpSpPr>
        <p:grpSpPr>
          <a:xfrm>
            <a:off x="4043977" y="882858"/>
            <a:ext cx="3481316" cy="216874"/>
            <a:chOff x="4367488" y="504639"/>
            <a:chExt cx="3015498" cy="317690"/>
          </a:xfrm>
        </p:grpSpPr>
        <p:sp>
          <p:nvSpPr>
            <p:cNvPr id="170" name="TextBox 75">
              <a:extLst>
                <a:ext uri="{FF2B5EF4-FFF2-40B4-BE49-F238E27FC236}">
                  <a16:creationId xmlns:a16="http://schemas.microsoft.com/office/drawing/2014/main" id="{172FE0FB-5F35-E088-3C72-1ED1EC272982}"/>
                </a:ext>
              </a:extLst>
            </p:cNvPr>
            <p:cNvSpPr txBox="1"/>
            <p:nvPr/>
          </p:nvSpPr>
          <p:spPr>
            <a:xfrm>
              <a:off x="4377881" y="504639"/>
              <a:ext cx="3005105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/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Danubia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/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Krems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GmbH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AT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1" name="Rounded Rectangle 1">
              <a:extLst>
                <a:ext uri="{FF2B5EF4-FFF2-40B4-BE49-F238E27FC236}">
                  <a16:creationId xmlns:a16="http://schemas.microsoft.com/office/drawing/2014/main" id="{996B5255-06C1-0A4A-5F5F-1B1DBF018451}"/>
                </a:ext>
              </a:extLst>
            </p:cNvPr>
            <p:cNvSpPr/>
            <p:nvPr/>
          </p:nvSpPr>
          <p:spPr>
            <a:xfrm>
              <a:off x="4367488" y="517045"/>
              <a:ext cx="3011849" cy="305284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72" name="Skupina 171">
            <a:extLst>
              <a:ext uri="{FF2B5EF4-FFF2-40B4-BE49-F238E27FC236}">
                <a16:creationId xmlns:a16="http://schemas.microsoft.com/office/drawing/2014/main" id="{A1829A06-9FA2-F99D-C28D-E8C0C27B9F59}"/>
              </a:ext>
            </a:extLst>
          </p:cNvPr>
          <p:cNvGrpSpPr/>
          <p:nvPr/>
        </p:nvGrpSpPr>
        <p:grpSpPr>
          <a:xfrm>
            <a:off x="4044334" y="1201293"/>
            <a:ext cx="3477476" cy="217201"/>
            <a:chOff x="4367488" y="917177"/>
            <a:chExt cx="3012171" cy="318167"/>
          </a:xfrm>
        </p:grpSpPr>
        <p:sp>
          <p:nvSpPr>
            <p:cNvPr id="173" name="TextBox 76">
              <a:extLst>
                <a:ext uri="{FF2B5EF4-FFF2-40B4-BE49-F238E27FC236}">
                  <a16:creationId xmlns:a16="http://schemas.microsoft.com/office/drawing/2014/main" id="{1C5F4478-A5D7-6B85-A0F5-E6C73F089FED}"/>
                </a:ext>
              </a:extLst>
            </p:cNvPr>
            <p:cNvSpPr txBox="1"/>
            <p:nvPr/>
          </p:nvSpPr>
          <p:spPr>
            <a:xfrm>
              <a:off x="4374554" y="917177"/>
              <a:ext cx="3005105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Railprofi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Austria GmbH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AT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" name="Rounded Rectangle 1">
              <a:extLst>
                <a:ext uri="{FF2B5EF4-FFF2-40B4-BE49-F238E27FC236}">
                  <a16:creationId xmlns:a16="http://schemas.microsoft.com/office/drawing/2014/main" id="{667E3F78-DCA7-DEDC-8C6A-1716F355B595}"/>
                </a:ext>
              </a:extLst>
            </p:cNvPr>
            <p:cNvSpPr/>
            <p:nvPr/>
          </p:nvSpPr>
          <p:spPr>
            <a:xfrm>
              <a:off x="4367488" y="930061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75" name="Skupina 174">
            <a:extLst>
              <a:ext uri="{FF2B5EF4-FFF2-40B4-BE49-F238E27FC236}">
                <a16:creationId xmlns:a16="http://schemas.microsoft.com/office/drawing/2014/main" id="{72CAAFFB-9A73-BD85-94CB-DAD5AAF754D2}"/>
              </a:ext>
            </a:extLst>
          </p:cNvPr>
          <p:cNvGrpSpPr/>
          <p:nvPr/>
        </p:nvGrpSpPr>
        <p:grpSpPr>
          <a:xfrm>
            <a:off x="4041273" y="1520055"/>
            <a:ext cx="3484955" cy="227848"/>
            <a:chOff x="4367487" y="1323619"/>
            <a:chExt cx="3018650" cy="333763"/>
          </a:xfrm>
        </p:grpSpPr>
        <p:sp>
          <p:nvSpPr>
            <p:cNvPr id="176" name="TextBox 77">
              <a:extLst>
                <a:ext uri="{FF2B5EF4-FFF2-40B4-BE49-F238E27FC236}">
                  <a16:creationId xmlns:a16="http://schemas.microsoft.com/office/drawing/2014/main" id="{87BBCFBB-5D8E-BE42-D738-9F4CE6F3A3C2}"/>
                </a:ext>
              </a:extLst>
            </p:cNvPr>
            <p:cNvSpPr txBox="1"/>
            <p:nvPr/>
          </p:nvSpPr>
          <p:spPr>
            <a:xfrm>
              <a:off x="4381032" y="1323619"/>
              <a:ext cx="3005105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DYKO Rail Repair Shop,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s.r.o.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CZ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7" name="Rounded Rectangle 1">
              <a:extLst>
                <a:ext uri="{FF2B5EF4-FFF2-40B4-BE49-F238E27FC236}">
                  <a16:creationId xmlns:a16="http://schemas.microsoft.com/office/drawing/2014/main" id="{EAED19E6-7F5B-6CF0-1DB7-FB770EE8D3B7}"/>
                </a:ext>
              </a:extLst>
            </p:cNvPr>
            <p:cNvSpPr/>
            <p:nvPr/>
          </p:nvSpPr>
          <p:spPr>
            <a:xfrm>
              <a:off x="4367487" y="1352099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78" name="Skupina 177">
            <a:extLst>
              <a:ext uri="{FF2B5EF4-FFF2-40B4-BE49-F238E27FC236}">
                <a16:creationId xmlns:a16="http://schemas.microsoft.com/office/drawing/2014/main" id="{CE7D6B3D-C6B4-F90A-73B6-3737E38E8B78}"/>
              </a:ext>
            </a:extLst>
          </p:cNvPr>
          <p:cNvGrpSpPr/>
          <p:nvPr/>
        </p:nvGrpSpPr>
        <p:grpSpPr>
          <a:xfrm>
            <a:off x="4038049" y="1849464"/>
            <a:ext cx="3477099" cy="226757"/>
            <a:chOff x="4367488" y="1737681"/>
            <a:chExt cx="3011849" cy="332165"/>
          </a:xfrm>
        </p:grpSpPr>
        <p:sp>
          <p:nvSpPr>
            <p:cNvPr id="179" name="TextBox 78">
              <a:extLst>
                <a:ext uri="{FF2B5EF4-FFF2-40B4-BE49-F238E27FC236}">
                  <a16:creationId xmlns:a16="http://schemas.microsoft.com/office/drawing/2014/main" id="{20AB4299-558D-223D-0B83-E369C7D27E4B}"/>
                </a:ext>
              </a:extLst>
            </p:cNvPr>
            <p:cNvSpPr txBox="1"/>
            <p:nvPr/>
          </p:nvSpPr>
          <p:spPr>
            <a:xfrm>
              <a:off x="4372510" y="1737681"/>
              <a:ext cx="3005105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Rail,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s.r.o.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CZ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2" name="Rounded Rectangle 1">
              <a:extLst>
                <a:ext uri="{FF2B5EF4-FFF2-40B4-BE49-F238E27FC236}">
                  <a16:creationId xmlns:a16="http://schemas.microsoft.com/office/drawing/2014/main" id="{A90D9B2E-5FB6-6EF2-79EE-5C1E1DE9A093}"/>
                </a:ext>
              </a:extLst>
            </p:cNvPr>
            <p:cNvSpPr/>
            <p:nvPr/>
          </p:nvSpPr>
          <p:spPr>
            <a:xfrm>
              <a:off x="4367488" y="1764563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83" name="Skupina 182">
            <a:extLst>
              <a:ext uri="{FF2B5EF4-FFF2-40B4-BE49-F238E27FC236}">
                <a16:creationId xmlns:a16="http://schemas.microsoft.com/office/drawing/2014/main" id="{EBDC203D-CEBA-5BBF-42F3-7DE327A87A09}"/>
              </a:ext>
            </a:extLst>
          </p:cNvPr>
          <p:cNvGrpSpPr/>
          <p:nvPr/>
        </p:nvGrpSpPr>
        <p:grpSpPr>
          <a:xfrm>
            <a:off x="4041696" y="2177782"/>
            <a:ext cx="3505859" cy="215642"/>
            <a:chOff x="4367488" y="2151743"/>
            <a:chExt cx="3036757" cy="315883"/>
          </a:xfrm>
        </p:grpSpPr>
        <p:sp>
          <p:nvSpPr>
            <p:cNvPr id="184" name="TextBox 79">
              <a:extLst>
                <a:ext uri="{FF2B5EF4-FFF2-40B4-BE49-F238E27FC236}">
                  <a16:creationId xmlns:a16="http://schemas.microsoft.com/office/drawing/2014/main" id="{7686A60F-5302-95AE-C517-160FB3A9FF31}"/>
                </a:ext>
              </a:extLst>
            </p:cNvPr>
            <p:cNvSpPr txBox="1"/>
            <p:nvPr/>
          </p:nvSpPr>
          <p:spPr>
            <a:xfrm>
              <a:off x="4399140" y="2151743"/>
              <a:ext cx="3005105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Rail /Deutschland/ GmbH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DE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5" name="Rounded Rectangle 1">
              <a:extLst>
                <a:ext uri="{FF2B5EF4-FFF2-40B4-BE49-F238E27FC236}">
                  <a16:creationId xmlns:a16="http://schemas.microsoft.com/office/drawing/2014/main" id="{F35AEA44-3944-241E-388F-7A77931F015E}"/>
                </a:ext>
              </a:extLst>
            </p:cNvPr>
            <p:cNvSpPr/>
            <p:nvPr/>
          </p:nvSpPr>
          <p:spPr>
            <a:xfrm>
              <a:off x="4367488" y="2162343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86" name="Skupina 185">
            <a:extLst>
              <a:ext uri="{FF2B5EF4-FFF2-40B4-BE49-F238E27FC236}">
                <a16:creationId xmlns:a16="http://schemas.microsoft.com/office/drawing/2014/main" id="{508B0175-3C09-77A2-B60D-C973919F1956}"/>
              </a:ext>
            </a:extLst>
          </p:cNvPr>
          <p:cNvGrpSpPr/>
          <p:nvPr/>
        </p:nvGrpSpPr>
        <p:grpSpPr>
          <a:xfrm>
            <a:off x="4044368" y="2494985"/>
            <a:ext cx="3477104" cy="222795"/>
            <a:chOff x="4367488" y="2544469"/>
            <a:chExt cx="3011849" cy="326361"/>
          </a:xfrm>
        </p:grpSpPr>
        <p:sp>
          <p:nvSpPr>
            <p:cNvPr id="187" name="TextBox 87">
              <a:extLst>
                <a:ext uri="{FF2B5EF4-FFF2-40B4-BE49-F238E27FC236}">
                  <a16:creationId xmlns:a16="http://schemas.microsoft.com/office/drawing/2014/main" id="{742AEBE2-32E5-1171-43C7-EB5A6416152E}"/>
                </a:ext>
              </a:extLst>
            </p:cNvPr>
            <p:cNvSpPr txBox="1"/>
            <p:nvPr/>
          </p:nvSpPr>
          <p:spPr>
            <a:xfrm>
              <a:off x="4404269" y="2544469"/>
              <a:ext cx="2943478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Umschlagsgesellschaft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 mbH,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DE</a:t>
              </a:r>
              <a:endParaRPr lang="en-AU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8" name="Rounded Rectangle 1">
              <a:extLst>
                <a:ext uri="{FF2B5EF4-FFF2-40B4-BE49-F238E27FC236}">
                  <a16:creationId xmlns:a16="http://schemas.microsoft.com/office/drawing/2014/main" id="{D7076A0A-F082-CF18-AD74-DE3651727228}"/>
                </a:ext>
              </a:extLst>
            </p:cNvPr>
            <p:cNvSpPr/>
            <p:nvPr/>
          </p:nvSpPr>
          <p:spPr>
            <a:xfrm>
              <a:off x="4367488" y="2565547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89" name="Skupina 188">
            <a:extLst>
              <a:ext uri="{FF2B5EF4-FFF2-40B4-BE49-F238E27FC236}">
                <a16:creationId xmlns:a16="http://schemas.microsoft.com/office/drawing/2014/main" id="{BD4078B5-D22C-5877-7D93-B5D3D32201EE}"/>
              </a:ext>
            </a:extLst>
          </p:cNvPr>
          <p:cNvGrpSpPr/>
          <p:nvPr/>
        </p:nvGrpSpPr>
        <p:grpSpPr>
          <a:xfrm>
            <a:off x="4041007" y="3161114"/>
            <a:ext cx="3513272" cy="216729"/>
            <a:chOff x="4367488" y="3511187"/>
            <a:chExt cx="3043178" cy="317475"/>
          </a:xfrm>
        </p:grpSpPr>
        <p:sp>
          <p:nvSpPr>
            <p:cNvPr id="190" name="TextBox 81">
              <a:extLst>
                <a:ext uri="{FF2B5EF4-FFF2-40B4-BE49-F238E27FC236}">
                  <a16:creationId xmlns:a16="http://schemas.microsoft.com/office/drawing/2014/main" id="{7E178493-E929-2216-4427-E30C3F88989F}"/>
                </a:ext>
              </a:extLst>
            </p:cNvPr>
            <p:cNvSpPr txBox="1"/>
            <p:nvPr/>
          </p:nvSpPr>
          <p:spPr>
            <a:xfrm>
              <a:off x="4405561" y="3511187"/>
              <a:ext cx="3005105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/Polonia/ 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S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p.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z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o.o.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PL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1" name="Rounded Rectangle 1">
              <a:extLst>
                <a:ext uri="{FF2B5EF4-FFF2-40B4-BE49-F238E27FC236}">
                  <a16:creationId xmlns:a16="http://schemas.microsoft.com/office/drawing/2014/main" id="{2096B5EA-1314-E60C-5F4E-C0C34B6F5A2D}"/>
                </a:ext>
              </a:extLst>
            </p:cNvPr>
            <p:cNvSpPr/>
            <p:nvPr/>
          </p:nvSpPr>
          <p:spPr>
            <a:xfrm>
              <a:off x="4367488" y="3523379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92" name="Skupina 191">
            <a:extLst>
              <a:ext uri="{FF2B5EF4-FFF2-40B4-BE49-F238E27FC236}">
                <a16:creationId xmlns:a16="http://schemas.microsoft.com/office/drawing/2014/main" id="{85B0D339-7481-3DC4-0C89-20E680E04B21}"/>
              </a:ext>
            </a:extLst>
          </p:cNvPr>
          <p:cNvGrpSpPr/>
          <p:nvPr/>
        </p:nvGrpSpPr>
        <p:grpSpPr>
          <a:xfrm>
            <a:off x="4040915" y="4762144"/>
            <a:ext cx="3501529" cy="217997"/>
            <a:chOff x="4367488" y="5577415"/>
            <a:chExt cx="3033007" cy="319333"/>
          </a:xfrm>
        </p:grpSpPr>
        <p:sp>
          <p:nvSpPr>
            <p:cNvPr id="194" name="TextBox 80">
              <a:extLst>
                <a:ext uri="{FF2B5EF4-FFF2-40B4-BE49-F238E27FC236}">
                  <a16:creationId xmlns:a16="http://schemas.microsoft.com/office/drawing/2014/main" id="{E2577E9C-BA6E-A3DD-88F1-827448C69660}"/>
                </a:ext>
              </a:extLst>
            </p:cNvPr>
            <p:cNvSpPr txBox="1"/>
            <p:nvPr/>
          </p:nvSpPr>
          <p:spPr>
            <a:xfrm>
              <a:off x="4395390" y="5577415"/>
              <a:ext cx="3005105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Istanbul STI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TR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5" name="Rounded Rectangle 1">
              <a:extLst>
                <a:ext uri="{FF2B5EF4-FFF2-40B4-BE49-F238E27FC236}">
                  <a16:creationId xmlns:a16="http://schemas.microsoft.com/office/drawing/2014/main" id="{327A3DDE-1749-36E0-2E49-44FF8AC96EB5}"/>
                </a:ext>
              </a:extLst>
            </p:cNvPr>
            <p:cNvSpPr/>
            <p:nvPr/>
          </p:nvSpPr>
          <p:spPr>
            <a:xfrm>
              <a:off x="4367488" y="5591465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96" name="Skupina 195">
            <a:extLst>
              <a:ext uri="{FF2B5EF4-FFF2-40B4-BE49-F238E27FC236}">
                <a16:creationId xmlns:a16="http://schemas.microsoft.com/office/drawing/2014/main" id="{077E11A8-584E-2976-AAA0-BC65F27DB889}"/>
              </a:ext>
            </a:extLst>
          </p:cNvPr>
          <p:cNvGrpSpPr/>
          <p:nvPr/>
        </p:nvGrpSpPr>
        <p:grpSpPr>
          <a:xfrm>
            <a:off x="4044368" y="4122668"/>
            <a:ext cx="3477104" cy="215613"/>
            <a:chOff x="4367488" y="4735085"/>
            <a:chExt cx="3011849" cy="315840"/>
          </a:xfrm>
        </p:grpSpPr>
        <p:sp>
          <p:nvSpPr>
            <p:cNvPr id="197" name="TextBox 87">
              <a:extLst>
                <a:ext uri="{FF2B5EF4-FFF2-40B4-BE49-F238E27FC236}">
                  <a16:creationId xmlns:a16="http://schemas.microsoft.com/office/drawing/2014/main" id="{03883E2A-C37C-35A5-AB02-5858B338EA7D}"/>
                </a:ext>
              </a:extLst>
            </p:cNvPr>
            <p:cNvSpPr txBox="1"/>
            <p:nvPr/>
          </p:nvSpPr>
          <p:spPr>
            <a:xfrm>
              <a:off x="4423434" y="4735085"/>
              <a:ext cx="2913208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Zalaegerszeg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Kft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., </a:t>
              </a:r>
              <a:r>
                <a:rPr lang="en-AU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H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U</a:t>
              </a:r>
              <a:endParaRPr lang="en-AU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8" name="Rounded Rectangle 1">
              <a:extLst>
                <a:ext uri="{FF2B5EF4-FFF2-40B4-BE49-F238E27FC236}">
                  <a16:creationId xmlns:a16="http://schemas.microsoft.com/office/drawing/2014/main" id="{C56923AD-E7ED-8CC4-354C-9EABDF45F9D2}"/>
                </a:ext>
              </a:extLst>
            </p:cNvPr>
            <p:cNvSpPr/>
            <p:nvPr/>
          </p:nvSpPr>
          <p:spPr>
            <a:xfrm>
              <a:off x="4367488" y="4745642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99" name="Skupina 198">
            <a:extLst>
              <a:ext uri="{FF2B5EF4-FFF2-40B4-BE49-F238E27FC236}">
                <a16:creationId xmlns:a16="http://schemas.microsoft.com/office/drawing/2014/main" id="{A3C182A7-27D1-2EE0-5084-B58FF8782763}"/>
              </a:ext>
            </a:extLst>
          </p:cNvPr>
          <p:cNvGrpSpPr/>
          <p:nvPr/>
        </p:nvGrpSpPr>
        <p:grpSpPr>
          <a:xfrm>
            <a:off x="4038018" y="4439842"/>
            <a:ext cx="3477104" cy="220741"/>
            <a:chOff x="4367488" y="5155166"/>
            <a:chExt cx="3011849" cy="323352"/>
          </a:xfrm>
        </p:grpSpPr>
        <p:sp>
          <p:nvSpPr>
            <p:cNvPr id="200" name="TextBox 87">
              <a:extLst>
                <a:ext uri="{FF2B5EF4-FFF2-40B4-BE49-F238E27FC236}">
                  <a16:creationId xmlns:a16="http://schemas.microsoft.com/office/drawing/2014/main" id="{ED9D100D-6597-68EC-A47D-68381BECC0D7}"/>
                </a:ext>
              </a:extLst>
            </p:cNvPr>
            <p:cNvSpPr txBox="1"/>
            <p:nvPr/>
          </p:nvSpPr>
          <p:spPr>
            <a:xfrm>
              <a:off x="4406994" y="5155166"/>
              <a:ext cx="2913207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Szeged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Kft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.,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HU</a:t>
              </a:r>
              <a:endParaRPr lang="en-AU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01" name="Rounded Rectangle 1">
              <a:extLst>
                <a:ext uri="{FF2B5EF4-FFF2-40B4-BE49-F238E27FC236}">
                  <a16:creationId xmlns:a16="http://schemas.microsoft.com/office/drawing/2014/main" id="{A2BEBBED-46E4-B6C9-4D63-8CF30C9886D8}"/>
                </a:ext>
              </a:extLst>
            </p:cNvPr>
            <p:cNvSpPr/>
            <p:nvPr/>
          </p:nvSpPr>
          <p:spPr>
            <a:xfrm>
              <a:off x="4367488" y="5173235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202" name="Skupina 201">
            <a:extLst>
              <a:ext uri="{FF2B5EF4-FFF2-40B4-BE49-F238E27FC236}">
                <a16:creationId xmlns:a16="http://schemas.microsoft.com/office/drawing/2014/main" id="{724FBEF4-A6E2-B284-0439-5EDC2C6A6D1D}"/>
              </a:ext>
            </a:extLst>
          </p:cNvPr>
          <p:cNvGrpSpPr/>
          <p:nvPr/>
        </p:nvGrpSpPr>
        <p:grpSpPr>
          <a:xfrm>
            <a:off x="4042089" y="5081702"/>
            <a:ext cx="3482446" cy="225351"/>
            <a:chOff x="4366509" y="5999279"/>
            <a:chExt cx="3016477" cy="384224"/>
          </a:xfrm>
        </p:grpSpPr>
        <p:sp>
          <p:nvSpPr>
            <p:cNvPr id="203" name="Rounded Rectangle 54">
              <a:extLst>
                <a:ext uri="{FF2B5EF4-FFF2-40B4-BE49-F238E27FC236}">
                  <a16:creationId xmlns:a16="http://schemas.microsoft.com/office/drawing/2014/main" id="{9501526A-497F-E561-4703-6724AD10394A}"/>
                </a:ext>
              </a:extLst>
            </p:cNvPr>
            <p:cNvSpPr/>
            <p:nvPr/>
          </p:nvSpPr>
          <p:spPr>
            <a:xfrm>
              <a:off x="4366509" y="5999279"/>
              <a:ext cx="3016477" cy="384224"/>
            </a:xfrm>
            <a:prstGeom prst="roundRect">
              <a:avLst>
                <a:gd name="adj" fmla="val 15673"/>
              </a:avLst>
            </a:prstGeom>
            <a:noFill/>
            <a:ln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TextBox 87">
              <a:extLst>
                <a:ext uri="{FF2B5EF4-FFF2-40B4-BE49-F238E27FC236}">
                  <a16:creationId xmlns:a16="http://schemas.microsoft.com/office/drawing/2014/main" id="{18550580-7FB0-39D6-E5C5-F24A46AD9013}"/>
                </a:ext>
              </a:extLst>
            </p:cNvPr>
            <p:cNvSpPr txBox="1"/>
            <p:nvPr/>
          </p:nvSpPr>
          <p:spPr>
            <a:xfrm>
              <a:off x="4420297" y="6020274"/>
              <a:ext cx="2920642" cy="25972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ADRIA RAIL d.o.o.  </a:t>
              </a:r>
              <a:r>
                <a:rPr lang="sk-SK" sz="850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(100%), </a:t>
              </a:r>
              <a:r>
                <a:rPr lang="sk-SK" sz="850" dirty="0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rPr>
                <a:t>HR</a:t>
              </a:r>
              <a:endParaRPr lang="en-AU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05" name="Ovál 204">
            <a:extLst>
              <a:ext uri="{FF2B5EF4-FFF2-40B4-BE49-F238E27FC236}">
                <a16:creationId xmlns:a16="http://schemas.microsoft.com/office/drawing/2014/main" id="{0BC13979-A56F-F062-4458-4BFD19A592A5}"/>
              </a:ext>
            </a:extLst>
          </p:cNvPr>
          <p:cNvSpPr/>
          <p:nvPr/>
        </p:nvSpPr>
        <p:spPr>
          <a:xfrm>
            <a:off x="3407260" y="4338195"/>
            <a:ext cx="106649" cy="106649"/>
          </a:xfrm>
          <a:prstGeom prst="ellipse">
            <a:avLst/>
          </a:prstGeom>
          <a:solidFill>
            <a:srgbClr val="C204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206" name="Skupina 205">
            <a:extLst>
              <a:ext uri="{FF2B5EF4-FFF2-40B4-BE49-F238E27FC236}">
                <a16:creationId xmlns:a16="http://schemas.microsoft.com/office/drawing/2014/main" id="{8FBC3972-5AB4-F0BC-8C51-66B54FB0AF45}"/>
              </a:ext>
            </a:extLst>
          </p:cNvPr>
          <p:cNvGrpSpPr/>
          <p:nvPr/>
        </p:nvGrpSpPr>
        <p:grpSpPr>
          <a:xfrm>
            <a:off x="3971250" y="2819341"/>
            <a:ext cx="3583029" cy="240212"/>
            <a:chOff x="4304153" y="2949087"/>
            <a:chExt cx="3103600" cy="373422"/>
          </a:xfrm>
        </p:grpSpPr>
        <p:sp>
          <p:nvSpPr>
            <p:cNvPr id="207" name="Rounded Rectangle 1">
              <a:extLst>
                <a:ext uri="{FF2B5EF4-FFF2-40B4-BE49-F238E27FC236}">
                  <a16:creationId xmlns:a16="http://schemas.microsoft.com/office/drawing/2014/main" id="{EEA5CFC4-A9F7-4240-4C62-A87C8F3BE408}"/>
                </a:ext>
              </a:extLst>
            </p:cNvPr>
            <p:cNvSpPr/>
            <p:nvPr/>
          </p:nvSpPr>
          <p:spPr>
            <a:xfrm>
              <a:off x="4367488" y="2956673"/>
              <a:ext cx="3011849" cy="365836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208" name="TextBox 87">
              <a:extLst>
                <a:ext uri="{FF2B5EF4-FFF2-40B4-BE49-F238E27FC236}">
                  <a16:creationId xmlns:a16="http://schemas.microsoft.com/office/drawing/2014/main" id="{9558398F-F7F5-1836-C3EC-013BD76B323D}"/>
                </a:ext>
              </a:extLst>
            </p:cNvPr>
            <p:cNvSpPr txBox="1"/>
            <p:nvPr/>
          </p:nvSpPr>
          <p:spPr>
            <a:xfrm>
              <a:off x="4304153" y="2949087"/>
              <a:ext cx="3103600" cy="34687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Umschlagsgesellschaft Königs Wusterhausen mbH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  </a:t>
              </a:r>
              <a:r>
                <a:rPr lang="sk-SK" sz="850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(50%)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DE</a:t>
              </a:r>
              <a:endParaRPr lang="en-AU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09" name="Skupina 208">
            <a:extLst>
              <a:ext uri="{FF2B5EF4-FFF2-40B4-BE49-F238E27FC236}">
                <a16:creationId xmlns:a16="http://schemas.microsoft.com/office/drawing/2014/main" id="{862352AA-0930-C73A-8C26-67F073AC43DE}"/>
              </a:ext>
            </a:extLst>
          </p:cNvPr>
          <p:cNvGrpSpPr/>
          <p:nvPr/>
        </p:nvGrpSpPr>
        <p:grpSpPr>
          <a:xfrm>
            <a:off x="4044368" y="3801856"/>
            <a:ext cx="3477104" cy="219251"/>
            <a:chOff x="4367488" y="4329071"/>
            <a:chExt cx="3011849" cy="321170"/>
          </a:xfrm>
        </p:grpSpPr>
        <p:sp>
          <p:nvSpPr>
            <p:cNvPr id="210" name="TextBox 87">
              <a:extLst>
                <a:ext uri="{FF2B5EF4-FFF2-40B4-BE49-F238E27FC236}">
                  <a16:creationId xmlns:a16="http://schemas.microsoft.com/office/drawing/2014/main" id="{B380662A-E4EE-06BA-D097-F02DA483D380}"/>
                </a:ext>
              </a:extLst>
            </p:cNvPr>
            <p:cNvSpPr txBox="1"/>
            <p:nvPr/>
          </p:nvSpPr>
          <p:spPr>
            <a:xfrm>
              <a:off x="4408897" y="4329071"/>
              <a:ext cx="2927336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CL EUROPORT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Sp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. z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o.o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.,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PL</a:t>
              </a:r>
              <a:endParaRPr lang="en-AU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1" name="Rounded Rectangle 1">
              <a:extLst>
                <a:ext uri="{FF2B5EF4-FFF2-40B4-BE49-F238E27FC236}">
                  <a16:creationId xmlns:a16="http://schemas.microsoft.com/office/drawing/2014/main" id="{45BBE20B-467C-F820-0124-3A13425A228C}"/>
                </a:ext>
              </a:extLst>
            </p:cNvPr>
            <p:cNvSpPr/>
            <p:nvPr/>
          </p:nvSpPr>
          <p:spPr>
            <a:xfrm>
              <a:off x="4367488" y="4344958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212" name="Skupina 211">
            <a:extLst>
              <a:ext uri="{FF2B5EF4-FFF2-40B4-BE49-F238E27FC236}">
                <a16:creationId xmlns:a16="http://schemas.microsoft.com/office/drawing/2014/main" id="{8A94B3ED-B988-782E-769C-A4A4ED8A9950}"/>
              </a:ext>
            </a:extLst>
          </p:cNvPr>
          <p:cNvGrpSpPr/>
          <p:nvPr/>
        </p:nvGrpSpPr>
        <p:grpSpPr>
          <a:xfrm>
            <a:off x="4041007" y="3479404"/>
            <a:ext cx="3513272" cy="220891"/>
            <a:chOff x="4367488" y="3903913"/>
            <a:chExt cx="3043178" cy="323571"/>
          </a:xfrm>
        </p:grpSpPr>
        <p:sp>
          <p:nvSpPr>
            <p:cNvPr id="213" name="TextBox 81">
              <a:extLst>
                <a:ext uri="{FF2B5EF4-FFF2-40B4-BE49-F238E27FC236}">
                  <a16:creationId xmlns:a16="http://schemas.microsoft.com/office/drawing/2014/main" id="{D332D3A1-AE93-8A5C-B350-6C6720A34802}"/>
                </a:ext>
              </a:extLst>
            </p:cNvPr>
            <p:cNvSpPr txBox="1"/>
            <p:nvPr/>
          </p:nvSpPr>
          <p:spPr>
            <a:xfrm>
              <a:off x="4405561" y="3903913"/>
              <a:ext cx="3005105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Rail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S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p.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z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o.o.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PL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4" name="Rounded Rectangle 1">
              <a:extLst>
                <a:ext uri="{FF2B5EF4-FFF2-40B4-BE49-F238E27FC236}">
                  <a16:creationId xmlns:a16="http://schemas.microsoft.com/office/drawing/2014/main" id="{3A686B2E-52A6-0A58-A2F7-1CEC1A88C5CA}"/>
                </a:ext>
              </a:extLst>
            </p:cNvPr>
            <p:cNvSpPr/>
            <p:nvPr/>
          </p:nvSpPr>
          <p:spPr>
            <a:xfrm>
              <a:off x="4367488" y="3922201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cxnSp>
        <p:nvCxnSpPr>
          <p:cNvPr id="215" name="Rovná spojnica 214">
            <a:extLst>
              <a:ext uri="{FF2B5EF4-FFF2-40B4-BE49-F238E27FC236}">
                <a16:creationId xmlns:a16="http://schemas.microsoft.com/office/drawing/2014/main" id="{B8BDB2F2-B4D9-15F6-1FF6-A3B888D247CF}"/>
              </a:ext>
            </a:extLst>
          </p:cNvPr>
          <p:cNvCxnSpPr>
            <a:cxnSpLocks/>
          </p:cNvCxnSpPr>
          <p:nvPr/>
        </p:nvCxnSpPr>
        <p:spPr>
          <a:xfrm>
            <a:off x="3768178" y="345817"/>
            <a:ext cx="0" cy="62033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96">
            <a:extLst>
              <a:ext uri="{FF2B5EF4-FFF2-40B4-BE49-F238E27FC236}">
                <a16:creationId xmlns:a16="http://schemas.microsoft.com/office/drawing/2014/main" id="{6D03FE37-C126-6881-FCF7-65C6C8357432}"/>
              </a:ext>
            </a:extLst>
          </p:cNvPr>
          <p:cNvCxnSpPr>
            <a:cxnSpLocks/>
          </p:cNvCxnSpPr>
          <p:nvPr/>
        </p:nvCxnSpPr>
        <p:spPr>
          <a:xfrm flipV="1">
            <a:off x="3774072" y="670849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96">
            <a:extLst>
              <a:ext uri="{FF2B5EF4-FFF2-40B4-BE49-F238E27FC236}">
                <a16:creationId xmlns:a16="http://schemas.microsoft.com/office/drawing/2014/main" id="{45EF4B38-5A99-56B0-3F3E-48B7AD89AD4E}"/>
              </a:ext>
            </a:extLst>
          </p:cNvPr>
          <p:cNvCxnSpPr>
            <a:cxnSpLocks/>
          </p:cNvCxnSpPr>
          <p:nvPr/>
        </p:nvCxnSpPr>
        <p:spPr>
          <a:xfrm flipV="1">
            <a:off x="3774072" y="1324171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96">
            <a:extLst>
              <a:ext uri="{FF2B5EF4-FFF2-40B4-BE49-F238E27FC236}">
                <a16:creationId xmlns:a16="http://schemas.microsoft.com/office/drawing/2014/main" id="{25C300F7-2998-66C9-0D9E-9C960D27B1B0}"/>
              </a:ext>
            </a:extLst>
          </p:cNvPr>
          <p:cNvCxnSpPr>
            <a:cxnSpLocks/>
          </p:cNvCxnSpPr>
          <p:nvPr/>
        </p:nvCxnSpPr>
        <p:spPr>
          <a:xfrm flipV="1">
            <a:off x="3774072" y="1650832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96">
            <a:extLst>
              <a:ext uri="{FF2B5EF4-FFF2-40B4-BE49-F238E27FC236}">
                <a16:creationId xmlns:a16="http://schemas.microsoft.com/office/drawing/2014/main" id="{BAF1D48F-25B5-C2EA-4BD6-148BDD53AC8C}"/>
              </a:ext>
            </a:extLst>
          </p:cNvPr>
          <p:cNvCxnSpPr>
            <a:cxnSpLocks/>
          </p:cNvCxnSpPr>
          <p:nvPr/>
        </p:nvCxnSpPr>
        <p:spPr>
          <a:xfrm flipV="1">
            <a:off x="3774072" y="1977493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96">
            <a:extLst>
              <a:ext uri="{FF2B5EF4-FFF2-40B4-BE49-F238E27FC236}">
                <a16:creationId xmlns:a16="http://schemas.microsoft.com/office/drawing/2014/main" id="{F4D5D697-4BF3-101E-23E7-9E9FA462D9C7}"/>
              </a:ext>
            </a:extLst>
          </p:cNvPr>
          <p:cNvCxnSpPr>
            <a:cxnSpLocks/>
          </p:cNvCxnSpPr>
          <p:nvPr/>
        </p:nvCxnSpPr>
        <p:spPr>
          <a:xfrm flipV="1">
            <a:off x="3774072" y="2304154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96">
            <a:extLst>
              <a:ext uri="{FF2B5EF4-FFF2-40B4-BE49-F238E27FC236}">
                <a16:creationId xmlns:a16="http://schemas.microsoft.com/office/drawing/2014/main" id="{CFCEA0D6-4090-43D4-FF50-EAF7A0390056}"/>
              </a:ext>
            </a:extLst>
          </p:cNvPr>
          <p:cNvCxnSpPr>
            <a:cxnSpLocks/>
          </p:cNvCxnSpPr>
          <p:nvPr/>
        </p:nvCxnSpPr>
        <p:spPr>
          <a:xfrm flipV="1">
            <a:off x="3774072" y="2630815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96">
            <a:extLst>
              <a:ext uri="{FF2B5EF4-FFF2-40B4-BE49-F238E27FC236}">
                <a16:creationId xmlns:a16="http://schemas.microsoft.com/office/drawing/2014/main" id="{740A7722-8DAB-91D2-C245-B8A0ED9782CE}"/>
              </a:ext>
            </a:extLst>
          </p:cNvPr>
          <p:cNvCxnSpPr>
            <a:cxnSpLocks/>
          </p:cNvCxnSpPr>
          <p:nvPr/>
        </p:nvCxnSpPr>
        <p:spPr>
          <a:xfrm flipV="1">
            <a:off x="3774072" y="2957476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96">
            <a:extLst>
              <a:ext uri="{FF2B5EF4-FFF2-40B4-BE49-F238E27FC236}">
                <a16:creationId xmlns:a16="http://schemas.microsoft.com/office/drawing/2014/main" id="{0B2BFBA2-B91B-5E0A-00ED-4945AF06B3C5}"/>
              </a:ext>
            </a:extLst>
          </p:cNvPr>
          <p:cNvCxnSpPr>
            <a:cxnSpLocks/>
          </p:cNvCxnSpPr>
          <p:nvPr/>
        </p:nvCxnSpPr>
        <p:spPr>
          <a:xfrm flipV="1">
            <a:off x="3774072" y="3279057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Arrow Connector 96">
            <a:extLst>
              <a:ext uri="{FF2B5EF4-FFF2-40B4-BE49-F238E27FC236}">
                <a16:creationId xmlns:a16="http://schemas.microsoft.com/office/drawing/2014/main" id="{850A60A4-4380-78C6-A9A3-F91920CC720D}"/>
              </a:ext>
            </a:extLst>
          </p:cNvPr>
          <p:cNvCxnSpPr>
            <a:cxnSpLocks/>
          </p:cNvCxnSpPr>
          <p:nvPr/>
        </p:nvCxnSpPr>
        <p:spPr>
          <a:xfrm flipV="1">
            <a:off x="3774072" y="3590478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Arrow Connector 96">
            <a:extLst>
              <a:ext uri="{FF2B5EF4-FFF2-40B4-BE49-F238E27FC236}">
                <a16:creationId xmlns:a16="http://schemas.microsoft.com/office/drawing/2014/main" id="{8A379F85-D81E-B541-0BF3-4CDD77F12463}"/>
              </a:ext>
            </a:extLst>
          </p:cNvPr>
          <p:cNvCxnSpPr>
            <a:cxnSpLocks/>
          </p:cNvCxnSpPr>
          <p:nvPr/>
        </p:nvCxnSpPr>
        <p:spPr>
          <a:xfrm>
            <a:off x="3765185" y="3919679"/>
            <a:ext cx="276190" cy="0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Arrow Connector 96">
            <a:extLst>
              <a:ext uri="{FF2B5EF4-FFF2-40B4-BE49-F238E27FC236}">
                <a16:creationId xmlns:a16="http://schemas.microsoft.com/office/drawing/2014/main" id="{58852C3C-C4A6-FCF1-67B1-563F69FCB891}"/>
              </a:ext>
            </a:extLst>
          </p:cNvPr>
          <p:cNvCxnSpPr>
            <a:cxnSpLocks/>
          </p:cNvCxnSpPr>
          <p:nvPr/>
        </p:nvCxnSpPr>
        <p:spPr>
          <a:xfrm flipV="1">
            <a:off x="3774072" y="4229471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Arrow Connector 96">
            <a:extLst>
              <a:ext uri="{FF2B5EF4-FFF2-40B4-BE49-F238E27FC236}">
                <a16:creationId xmlns:a16="http://schemas.microsoft.com/office/drawing/2014/main" id="{5A992F6A-361A-7377-BFA1-DC19B9A17160}"/>
              </a:ext>
            </a:extLst>
          </p:cNvPr>
          <p:cNvCxnSpPr>
            <a:cxnSpLocks/>
          </p:cNvCxnSpPr>
          <p:nvPr/>
        </p:nvCxnSpPr>
        <p:spPr>
          <a:xfrm flipV="1">
            <a:off x="3774072" y="4877713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Arrow Connector 96">
            <a:extLst>
              <a:ext uri="{FF2B5EF4-FFF2-40B4-BE49-F238E27FC236}">
                <a16:creationId xmlns:a16="http://schemas.microsoft.com/office/drawing/2014/main" id="{9585B3BF-4C49-7FC4-5CA2-B19086F2F45C}"/>
              </a:ext>
            </a:extLst>
          </p:cNvPr>
          <p:cNvCxnSpPr>
            <a:cxnSpLocks/>
          </p:cNvCxnSpPr>
          <p:nvPr/>
        </p:nvCxnSpPr>
        <p:spPr>
          <a:xfrm flipV="1">
            <a:off x="3774072" y="5520875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Arrow Connector 96">
            <a:extLst>
              <a:ext uri="{FF2B5EF4-FFF2-40B4-BE49-F238E27FC236}">
                <a16:creationId xmlns:a16="http://schemas.microsoft.com/office/drawing/2014/main" id="{BDC50639-4E5D-3828-5A1E-42DADFD5CFC2}"/>
              </a:ext>
            </a:extLst>
          </p:cNvPr>
          <p:cNvCxnSpPr>
            <a:cxnSpLocks/>
          </p:cNvCxnSpPr>
          <p:nvPr/>
        </p:nvCxnSpPr>
        <p:spPr>
          <a:xfrm flipV="1">
            <a:off x="3774072" y="5191674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4" name="Skupina 293">
            <a:extLst>
              <a:ext uri="{FF2B5EF4-FFF2-40B4-BE49-F238E27FC236}">
                <a16:creationId xmlns:a16="http://schemas.microsoft.com/office/drawing/2014/main" id="{80165509-B42C-0D4A-518D-7FF77189D139}"/>
              </a:ext>
            </a:extLst>
          </p:cNvPr>
          <p:cNvGrpSpPr/>
          <p:nvPr/>
        </p:nvGrpSpPr>
        <p:grpSpPr>
          <a:xfrm>
            <a:off x="4035287" y="5408614"/>
            <a:ext cx="3482446" cy="264820"/>
            <a:chOff x="4366509" y="5999279"/>
            <a:chExt cx="3016477" cy="416553"/>
          </a:xfrm>
        </p:grpSpPr>
        <p:sp>
          <p:nvSpPr>
            <p:cNvPr id="295" name="Rounded Rectangle 54">
              <a:extLst>
                <a:ext uri="{FF2B5EF4-FFF2-40B4-BE49-F238E27FC236}">
                  <a16:creationId xmlns:a16="http://schemas.microsoft.com/office/drawing/2014/main" id="{B4BA6796-8AD1-7A27-4ED4-5067EBFF681E}"/>
                </a:ext>
              </a:extLst>
            </p:cNvPr>
            <p:cNvSpPr/>
            <p:nvPr/>
          </p:nvSpPr>
          <p:spPr>
            <a:xfrm>
              <a:off x="4366509" y="5999279"/>
              <a:ext cx="3016477" cy="384224"/>
            </a:xfrm>
            <a:prstGeom prst="roundRect">
              <a:avLst>
                <a:gd name="adj" fmla="val 15673"/>
              </a:avLst>
            </a:prstGeom>
            <a:noFill/>
            <a:ln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TextBox 87">
              <a:extLst>
                <a:ext uri="{FF2B5EF4-FFF2-40B4-BE49-F238E27FC236}">
                  <a16:creationId xmlns:a16="http://schemas.microsoft.com/office/drawing/2014/main" id="{5630EED0-AB4F-AE2F-F9CE-5C1C9F440933}"/>
                </a:ext>
              </a:extLst>
            </p:cNvPr>
            <p:cNvSpPr txBox="1"/>
            <p:nvPr/>
          </p:nvSpPr>
          <p:spPr>
            <a:xfrm>
              <a:off x="4414793" y="6003862"/>
              <a:ext cx="2920642" cy="41197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M-RAIL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doo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za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železnički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prevoz robe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Krnješevci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 </a:t>
              </a:r>
              <a:r>
                <a:rPr lang="sk-SK" sz="850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(33,3%), </a:t>
              </a:r>
              <a:r>
                <a:rPr lang="sk-SK" sz="850" dirty="0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rPr>
                <a:t>RS</a:t>
              </a:r>
              <a:endParaRPr lang="en-AU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97" name="Skupina 296">
            <a:extLst>
              <a:ext uri="{FF2B5EF4-FFF2-40B4-BE49-F238E27FC236}">
                <a16:creationId xmlns:a16="http://schemas.microsoft.com/office/drawing/2014/main" id="{FE8ACC80-4480-A840-6753-8D64DDB497A7}"/>
              </a:ext>
            </a:extLst>
          </p:cNvPr>
          <p:cNvGrpSpPr/>
          <p:nvPr/>
        </p:nvGrpSpPr>
        <p:grpSpPr>
          <a:xfrm>
            <a:off x="4042089" y="5774995"/>
            <a:ext cx="3482446" cy="229716"/>
            <a:chOff x="4366509" y="5991838"/>
            <a:chExt cx="3016477" cy="391665"/>
          </a:xfrm>
        </p:grpSpPr>
        <p:sp>
          <p:nvSpPr>
            <p:cNvPr id="298" name="Rounded Rectangle 54">
              <a:extLst>
                <a:ext uri="{FF2B5EF4-FFF2-40B4-BE49-F238E27FC236}">
                  <a16:creationId xmlns:a16="http://schemas.microsoft.com/office/drawing/2014/main" id="{7CC1C49B-E484-1525-F0AC-E9F3471ACB9F}"/>
                </a:ext>
              </a:extLst>
            </p:cNvPr>
            <p:cNvSpPr/>
            <p:nvPr/>
          </p:nvSpPr>
          <p:spPr>
            <a:xfrm>
              <a:off x="4366509" y="5999279"/>
              <a:ext cx="3016477" cy="384224"/>
            </a:xfrm>
            <a:prstGeom prst="roundRect">
              <a:avLst>
                <a:gd name="adj" fmla="val 15673"/>
              </a:avLst>
            </a:prstGeom>
            <a:noFill/>
            <a:ln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TextBox 87">
              <a:extLst>
                <a:ext uri="{FF2B5EF4-FFF2-40B4-BE49-F238E27FC236}">
                  <a16:creationId xmlns:a16="http://schemas.microsoft.com/office/drawing/2014/main" id="{3555EFA0-3881-CE09-875F-5B4C464E4D03}"/>
                </a:ext>
              </a:extLst>
            </p:cNvPr>
            <p:cNvSpPr txBox="1"/>
            <p:nvPr/>
          </p:nvSpPr>
          <p:spPr>
            <a:xfrm>
              <a:off x="4409288" y="5991838"/>
              <a:ext cx="2920642" cy="25972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EMA RAIL S.R.L.  </a:t>
              </a:r>
              <a:r>
                <a:rPr lang="sk-SK" sz="850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(33,3%), </a:t>
              </a:r>
              <a:r>
                <a:rPr lang="sk-SK" sz="850" dirty="0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rPr>
                <a:t>RO</a:t>
              </a:r>
              <a:endParaRPr lang="en-AU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300" name="Straight Arrow Connector 96">
            <a:extLst>
              <a:ext uri="{FF2B5EF4-FFF2-40B4-BE49-F238E27FC236}">
                <a16:creationId xmlns:a16="http://schemas.microsoft.com/office/drawing/2014/main" id="{801C30E0-ADD2-7D3F-D014-0E8B2B8572B4}"/>
              </a:ext>
            </a:extLst>
          </p:cNvPr>
          <p:cNvCxnSpPr>
            <a:cxnSpLocks/>
          </p:cNvCxnSpPr>
          <p:nvPr/>
        </p:nvCxnSpPr>
        <p:spPr>
          <a:xfrm flipV="1">
            <a:off x="3774072" y="5890716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Arrow Connector 96">
            <a:extLst>
              <a:ext uri="{FF2B5EF4-FFF2-40B4-BE49-F238E27FC236}">
                <a16:creationId xmlns:a16="http://schemas.microsoft.com/office/drawing/2014/main" id="{B8339753-ECD3-A509-C88C-8A42D6F026CF}"/>
              </a:ext>
            </a:extLst>
          </p:cNvPr>
          <p:cNvCxnSpPr>
            <a:cxnSpLocks/>
          </p:cNvCxnSpPr>
          <p:nvPr/>
        </p:nvCxnSpPr>
        <p:spPr>
          <a:xfrm flipV="1">
            <a:off x="3774072" y="6224997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2" name="Skupina 29">
            <a:extLst>
              <a:ext uri="{FF2B5EF4-FFF2-40B4-BE49-F238E27FC236}">
                <a16:creationId xmlns:a16="http://schemas.microsoft.com/office/drawing/2014/main" id="{5E4C07BF-904E-B716-0140-8AE3B9774D1E}"/>
              </a:ext>
            </a:extLst>
          </p:cNvPr>
          <p:cNvGrpSpPr/>
          <p:nvPr/>
        </p:nvGrpSpPr>
        <p:grpSpPr>
          <a:xfrm>
            <a:off x="4042089" y="6106272"/>
            <a:ext cx="3482446" cy="229716"/>
            <a:chOff x="4366509" y="5991838"/>
            <a:chExt cx="3016477" cy="391665"/>
          </a:xfrm>
        </p:grpSpPr>
        <p:sp>
          <p:nvSpPr>
            <p:cNvPr id="303" name="Rounded Rectangle 54">
              <a:extLst>
                <a:ext uri="{FF2B5EF4-FFF2-40B4-BE49-F238E27FC236}">
                  <a16:creationId xmlns:a16="http://schemas.microsoft.com/office/drawing/2014/main" id="{CCDA1673-D866-BD88-06DF-1C6EA0BA3496}"/>
                </a:ext>
              </a:extLst>
            </p:cNvPr>
            <p:cNvSpPr/>
            <p:nvPr/>
          </p:nvSpPr>
          <p:spPr>
            <a:xfrm>
              <a:off x="4366509" y="5999279"/>
              <a:ext cx="3016477" cy="384224"/>
            </a:xfrm>
            <a:prstGeom prst="roundRect">
              <a:avLst>
                <a:gd name="adj" fmla="val 15673"/>
              </a:avLst>
            </a:prstGeom>
            <a:noFill/>
            <a:ln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TextBox 87">
              <a:extLst>
                <a:ext uri="{FF2B5EF4-FFF2-40B4-BE49-F238E27FC236}">
                  <a16:creationId xmlns:a16="http://schemas.microsoft.com/office/drawing/2014/main" id="{342AB3D8-CBDA-9836-51D2-53DBC652677A}"/>
                </a:ext>
              </a:extLst>
            </p:cNvPr>
            <p:cNvSpPr txBox="1"/>
            <p:nvPr/>
          </p:nvSpPr>
          <p:spPr>
            <a:xfrm>
              <a:off x="4409288" y="5991838"/>
              <a:ext cx="2920642" cy="38045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Rail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Netherlands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rPr>
                <a:t>NL</a:t>
              </a:r>
              <a:endParaRPr lang="en-AU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305" name="Straight Arrow Connector 96">
            <a:extLst>
              <a:ext uri="{FF2B5EF4-FFF2-40B4-BE49-F238E27FC236}">
                <a16:creationId xmlns:a16="http://schemas.microsoft.com/office/drawing/2014/main" id="{1F781BAD-A2C5-64C6-DE1D-D79C7CE546BF}"/>
              </a:ext>
            </a:extLst>
          </p:cNvPr>
          <p:cNvCxnSpPr>
            <a:cxnSpLocks/>
          </p:cNvCxnSpPr>
          <p:nvPr/>
        </p:nvCxnSpPr>
        <p:spPr>
          <a:xfrm>
            <a:off x="3765185" y="6549117"/>
            <a:ext cx="283810" cy="0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Arrow Connector 105">
            <a:extLst>
              <a:ext uri="{FF2B5EF4-FFF2-40B4-BE49-F238E27FC236}">
                <a16:creationId xmlns:a16="http://schemas.microsoft.com/office/drawing/2014/main" id="{ED649527-B63F-02D4-92F3-803E820377DC}"/>
              </a:ext>
            </a:extLst>
          </p:cNvPr>
          <p:cNvCxnSpPr>
            <a:cxnSpLocks/>
          </p:cNvCxnSpPr>
          <p:nvPr/>
        </p:nvCxnSpPr>
        <p:spPr>
          <a:xfrm>
            <a:off x="7721365" y="1060486"/>
            <a:ext cx="254000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Arrow Connector 105">
            <a:extLst>
              <a:ext uri="{FF2B5EF4-FFF2-40B4-BE49-F238E27FC236}">
                <a16:creationId xmlns:a16="http://schemas.microsoft.com/office/drawing/2014/main" id="{D9DD040A-D330-8AD7-7D1A-793836C2AE4C}"/>
              </a:ext>
            </a:extLst>
          </p:cNvPr>
          <p:cNvCxnSpPr>
            <a:cxnSpLocks/>
          </p:cNvCxnSpPr>
          <p:nvPr/>
        </p:nvCxnSpPr>
        <p:spPr>
          <a:xfrm>
            <a:off x="7721365" y="693842"/>
            <a:ext cx="254000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Arrow Connector 105">
            <a:extLst>
              <a:ext uri="{FF2B5EF4-FFF2-40B4-BE49-F238E27FC236}">
                <a16:creationId xmlns:a16="http://schemas.microsoft.com/office/drawing/2014/main" id="{6D8B33F4-CEC1-7FCB-8849-8465D91951CA}"/>
              </a:ext>
            </a:extLst>
          </p:cNvPr>
          <p:cNvCxnSpPr>
            <a:cxnSpLocks/>
          </p:cNvCxnSpPr>
          <p:nvPr/>
        </p:nvCxnSpPr>
        <p:spPr>
          <a:xfrm>
            <a:off x="7723905" y="1781864"/>
            <a:ext cx="254000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Arrow Connector 105">
            <a:extLst>
              <a:ext uri="{FF2B5EF4-FFF2-40B4-BE49-F238E27FC236}">
                <a16:creationId xmlns:a16="http://schemas.microsoft.com/office/drawing/2014/main" id="{86BECE7E-C9FF-8189-EECE-59B44223C331}"/>
              </a:ext>
            </a:extLst>
          </p:cNvPr>
          <p:cNvCxnSpPr>
            <a:cxnSpLocks/>
          </p:cNvCxnSpPr>
          <p:nvPr/>
        </p:nvCxnSpPr>
        <p:spPr>
          <a:xfrm>
            <a:off x="7723361" y="2132384"/>
            <a:ext cx="254000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0" name="Skupina 29">
            <a:extLst>
              <a:ext uri="{FF2B5EF4-FFF2-40B4-BE49-F238E27FC236}">
                <a16:creationId xmlns:a16="http://schemas.microsoft.com/office/drawing/2014/main" id="{6BB23525-E30A-BA16-752A-80DEB7CA8843}"/>
              </a:ext>
            </a:extLst>
          </p:cNvPr>
          <p:cNvGrpSpPr/>
          <p:nvPr/>
        </p:nvGrpSpPr>
        <p:grpSpPr>
          <a:xfrm>
            <a:off x="4052492" y="6437544"/>
            <a:ext cx="3482446" cy="229717"/>
            <a:chOff x="4366509" y="5991836"/>
            <a:chExt cx="3016477" cy="391667"/>
          </a:xfrm>
        </p:grpSpPr>
        <p:sp>
          <p:nvSpPr>
            <p:cNvPr id="311" name="Rounded Rectangle 54">
              <a:extLst>
                <a:ext uri="{FF2B5EF4-FFF2-40B4-BE49-F238E27FC236}">
                  <a16:creationId xmlns:a16="http://schemas.microsoft.com/office/drawing/2014/main" id="{2184E87B-4E07-7716-8D37-794D5503A779}"/>
                </a:ext>
              </a:extLst>
            </p:cNvPr>
            <p:cNvSpPr/>
            <p:nvPr/>
          </p:nvSpPr>
          <p:spPr>
            <a:xfrm>
              <a:off x="4366509" y="5999279"/>
              <a:ext cx="3016477" cy="384224"/>
            </a:xfrm>
            <a:prstGeom prst="roundRect">
              <a:avLst>
                <a:gd name="adj" fmla="val 15673"/>
              </a:avLst>
            </a:prstGeom>
            <a:noFill/>
            <a:ln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TextBox 87">
              <a:extLst>
                <a:ext uri="{FF2B5EF4-FFF2-40B4-BE49-F238E27FC236}">
                  <a16:creationId xmlns:a16="http://schemas.microsoft.com/office/drawing/2014/main" id="{27D636F0-04C7-A568-5FBC-B98B6160A8BD}"/>
                </a:ext>
              </a:extLst>
            </p:cNvPr>
            <p:cNvSpPr txBox="1"/>
            <p:nvPr/>
          </p:nvSpPr>
          <p:spPr>
            <a:xfrm>
              <a:off x="4409288" y="5991836"/>
              <a:ext cx="2920642" cy="3804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Rail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Belgium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B.V., </a:t>
              </a:r>
              <a:r>
                <a:rPr lang="sk-SK" sz="850" dirty="0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rPr>
                <a:t>BE</a:t>
              </a:r>
              <a:endParaRPr lang="en-AU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313" name="Skupina 29">
            <a:extLst>
              <a:ext uri="{FF2B5EF4-FFF2-40B4-BE49-F238E27FC236}">
                <a16:creationId xmlns:a16="http://schemas.microsoft.com/office/drawing/2014/main" id="{00F0227A-0639-9302-3A42-816544320897}"/>
              </a:ext>
            </a:extLst>
          </p:cNvPr>
          <p:cNvGrpSpPr/>
          <p:nvPr/>
        </p:nvGrpSpPr>
        <p:grpSpPr>
          <a:xfrm>
            <a:off x="4039638" y="551581"/>
            <a:ext cx="3482446" cy="229716"/>
            <a:chOff x="4366509" y="5991838"/>
            <a:chExt cx="3016477" cy="391665"/>
          </a:xfrm>
        </p:grpSpPr>
        <p:sp>
          <p:nvSpPr>
            <p:cNvPr id="314" name="Rounded Rectangle 54">
              <a:extLst>
                <a:ext uri="{FF2B5EF4-FFF2-40B4-BE49-F238E27FC236}">
                  <a16:creationId xmlns:a16="http://schemas.microsoft.com/office/drawing/2014/main" id="{8AA0312C-4DD4-A937-0029-043BEB912A50}"/>
                </a:ext>
              </a:extLst>
            </p:cNvPr>
            <p:cNvSpPr/>
            <p:nvPr/>
          </p:nvSpPr>
          <p:spPr>
            <a:xfrm>
              <a:off x="4366509" y="5999279"/>
              <a:ext cx="3016477" cy="384224"/>
            </a:xfrm>
            <a:prstGeom prst="roundRect">
              <a:avLst>
                <a:gd name="adj" fmla="val 15673"/>
              </a:avLst>
            </a:prstGeom>
            <a:noFill/>
            <a:ln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87">
              <a:extLst>
                <a:ext uri="{FF2B5EF4-FFF2-40B4-BE49-F238E27FC236}">
                  <a16:creationId xmlns:a16="http://schemas.microsoft.com/office/drawing/2014/main" id="{78D80E01-388F-4B22-6B0E-1C5903C295F2}"/>
                </a:ext>
              </a:extLst>
            </p:cNvPr>
            <p:cNvSpPr txBox="1"/>
            <p:nvPr/>
          </p:nvSpPr>
          <p:spPr>
            <a:xfrm>
              <a:off x="4409288" y="5991838"/>
              <a:ext cx="2920642" cy="38045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Rail Slovakia,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s.r.o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., </a:t>
              </a:r>
              <a:r>
                <a:rPr lang="sk-SK" sz="850" dirty="0">
                  <a:solidFill>
                    <a:srgbClr val="8F8F8F"/>
                  </a:solidFill>
                  <a:latin typeface="Arial" charset="0"/>
                  <a:ea typeface="Arial" charset="0"/>
                  <a:cs typeface="Arial" charset="0"/>
                </a:rPr>
                <a:t>SK</a:t>
              </a:r>
              <a:endParaRPr 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316" name="Straight Arrow Connector 96">
            <a:extLst>
              <a:ext uri="{FF2B5EF4-FFF2-40B4-BE49-F238E27FC236}">
                <a16:creationId xmlns:a16="http://schemas.microsoft.com/office/drawing/2014/main" id="{6E918178-6F76-E117-9668-A1DC23139390}"/>
              </a:ext>
            </a:extLst>
          </p:cNvPr>
          <p:cNvCxnSpPr>
            <a:cxnSpLocks/>
          </p:cNvCxnSpPr>
          <p:nvPr/>
        </p:nvCxnSpPr>
        <p:spPr>
          <a:xfrm flipV="1">
            <a:off x="3774072" y="4551052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Arrow Connector 96">
            <a:extLst>
              <a:ext uri="{FF2B5EF4-FFF2-40B4-BE49-F238E27FC236}">
                <a16:creationId xmlns:a16="http://schemas.microsoft.com/office/drawing/2014/main" id="{88BA365B-A331-DE95-3E42-F453E4C3BADD}"/>
              </a:ext>
            </a:extLst>
          </p:cNvPr>
          <p:cNvCxnSpPr>
            <a:cxnSpLocks/>
          </p:cNvCxnSpPr>
          <p:nvPr/>
        </p:nvCxnSpPr>
        <p:spPr>
          <a:xfrm flipV="1">
            <a:off x="3774072" y="997510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063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nhaltsplatzhalter 7">
            <a:extLst>
              <a:ext uri="{FF2B5EF4-FFF2-40B4-BE49-F238E27FC236}">
                <a16:creationId xmlns:a16="http://schemas.microsoft.com/office/drawing/2014/main" id="{32788D8A-93B7-4B38-850D-3E416D00BA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6" r="2455"/>
          <a:stretch/>
        </p:blipFill>
        <p:spPr>
          <a:xfrm>
            <a:off x="742189" y="1807393"/>
            <a:ext cx="9922284" cy="4549968"/>
          </a:xfrm>
          <a:prstGeom prst="rect">
            <a:avLst/>
          </a:prstGeom>
        </p:spPr>
      </p:pic>
      <p:cxnSp>
        <p:nvCxnSpPr>
          <p:cNvPr id="3" name="Rovná spojnica 2">
            <a:extLst>
              <a:ext uri="{FF2B5EF4-FFF2-40B4-BE49-F238E27FC236}">
                <a16:creationId xmlns:a16="http://schemas.microsoft.com/office/drawing/2014/main" id="{FAC478E4-4F58-1E85-5489-D127FCE60397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>
            <a:extLst>
              <a:ext uri="{FF2B5EF4-FFF2-40B4-BE49-F238E27FC236}">
                <a16:creationId xmlns:a16="http://schemas.microsoft.com/office/drawing/2014/main" id="{5C7F1954-FC56-8E68-D0D7-5AFEF3985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F3B869ED-BD13-7A4B-8150-2E81F147A6FF}"/>
              </a:ext>
            </a:extLst>
          </p:cNvPr>
          <p:cNvSpPr/>
          <p:nvPr/>
        </p:nvSpPr>
        <p:spPr>
          <a:xfrm>
            <a:off x="8515243" y="619721"/>
            <a:ext cx="2194950" cy="538169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Box 9">
            <a:hlinkClick r:id="rId5"/>
            <a:extLst>
              <a:ext uri="{FF2B5EF4-FFF2-40B4-BE49-F238E27FC236}">
                <a16:creationId xmlns:a16="http://schemas.microsoft.com/office/drawing/2014/main" id="{00765D30-C259-48CA-9809-A54D840245F2}"/>
              </a:ext>
            </a:extLst>
          </p:cNvPr>
          <p:cNvSpPr txBox="1"/>
          <p:nvPr/>
        </p:nvSpPr>
        <p:spPr>
          <a:xfrm>
            <a:off x="9060863" y="724496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www.metrans.eu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683448" y="586410"/>
            <a:ext cx="5863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HUB &amp; SHUTTLE SYSTEM</a:t>
            </a:r>
          </a:p>
          <a:p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Die Häfen sind mit einem HUB- und Terminalnetzwerk im Hinterland verbunden</a:t>
            </a:r>
            <a:endParaRPr lang="sk-SK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Obrázok 14">
            <a:hlinkClick r:id="rId5"/>
            <a:extLst>
              <a:ext uri="{FF2B5EF4-FFF2-40B4-BE49-F238E27FC236}">
                <a16:creationId xmlns:a16="http://schemas.microsoft.com/office/drawing/2014/main" id="{84C903F4-25C1-432E-1855-1591AFC4C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3615" y="709256"/>
            <a:ext cx="364524" cy="364524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E0790A24-943F-8D81-A876-83C36D469022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087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147E3EF1-D365-34EA-26A7-498291FEE2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7106013" cy="6857999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3DE6C94F-F2A1-0542-9EE2-A7A7C0EEB1BD}"/>
              </a:ext>
            </a:extLst>
          </p:cNvPr>
          <p:cNvSpPr txBox="1"/>
          <p:nvPr/>
        </p:nvSpPr>
        <p:spPr>
          <a:xfrm>
            <a:off x="560894" y="573952"/>
            <a:ext cx="68908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</a:t>
            </a:r>
          </a:p>
          <a:p>
            <a:r>
              <a:rPr lang="sk-SK" sz="175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Die</a:t>
            </a:r>
            <a:r>
              <a:rPr lang="sk-SK" sz="17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75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europäische</a:t>
            </a:r>
            <a:r>
              <a:rPr lang="de-DE" sz="17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sk-SK" sz="17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75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intermodale</a:t>
            </a:r>
            <a:r>
              <a:rPr lang="de-DE" sz="17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sk-SK" sz="17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75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Eisenbahn</a:t>
            </a:r>
            <a:r>
              <a:rPr lang="de-DE" sz="175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verbindungen</a:t>
            </a:r>
            <a:r>
              <a:rPr lang="sk-SK" sz="17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F90AC919-CEE1-89FA-1D19-E5E402926E9A}"/>
              </a:ext>
            </a:extLst>
          </p:cNvPr>
          <p:cNvSpPr/>
          <p:nvPr/>
        </p:nvSpPr>
        <p:spPr>
          <a:xfrm>
            <a:off x="6761411" y="1083211"/>
            <a:ext cx="4076840" cy="2218555"/>
          </a:xfrm>
          <a:prstGeom prst="roundRect">
            <a:avLst>
              <a:gd name="adj" fmla="val 9173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2D3A649B-A188-ACDF-9864-F6D058DEDFA8}"/>
              </a:ext>
            </a:extLst>
          </p:cNvPr>
          <p:cNvSpPr txBox="1"/>
          <p:nvPr/>
        </p:nvSpPr>
        <p:spPr>
          <a:xfrm>
            <a:off x="6973914" y="2653435"/>
            <a:ext cx="35229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13 METRANS ZIEL-TERMINALS</a:t>
            </a:r>
          </a:p>
          <a:p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DE, CZ, PL, RO, RS, SK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C11947-4B2D-854C-9207-5F63DFE85C98}"/>
              </a:ext>
            </a:extLst>
          </p:cNvPr>
          <p:cNvSpPr txBox="1"/>
          <p:nvPr/>
        </p:nvSpPr>
        <p:spPr>
          <a:xfrm>
            <a:off x="7003094" y="1360032"/>
            <a:ext cx="33057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  </a:t>
            </a:r>
            <a:r>
              <a:rPr lang="sk-SK" sz="14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7</a:t>
            </a:r>
            <a:r>
              <a:rPr lang="en-GB" sz="14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4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METRANS HUB-TERMINALS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</a:t>
            </a:r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Ceska Trebova, CZ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Krems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AT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Dunajska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Streda, SK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Poznan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de-LI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Malaszewicze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PL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Budapest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(+ </a:t>
            </a:r>
            <a:r>
              <a:rPr lang="sk-SK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Zalaegerszeg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de-LI" sz="12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kommt</a:t>
            </a:r>
            <a:r>
              <a:rPr lang="sk-SK" sz="12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HU</a:t>
            </a:r>
            <a:endParaRPr lang="en-GB" sz="14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E53AD3C3-77CC-C530-2879-BC91C8D5532B}"/>
              </a:ext>
            </a:extLst>
          </p:cNvPr>
          <p:cNvSpPr/>
          <p:nvPr/>
        </p:nvSpPr>
        <p:spPr>
          <a:xfrm>
            <a:off x="7041948" y="1443053"/>
            <a:ext cx="140208" cy="140208"/>
          </a:xfrm>
          <a:prstGeom prst="rect">
            <a:avLst/>
          </a:prstGeom>
          <a:solidFill>
            <a:srgbClr val="C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Obdĺžnik: zaoblené rohy 25">
            <a:extLst>
              <a:ext uri="{FF2B5EF4-FFF2-40B4-BE49-F238E27FC236}">
                <a16:creationId xmlns:a16="http://schemas.microsoft.com/office/drawing/2014/main" id="{86B0EC5F-0139-CD4D-D64E-D3B0A2D9EB9F}"/>
              </a:ext>
            </a:extLst>
          </p:cNvPr>
          <p:cNvSpPr/>
          <p:nvPr/>
        </p:nvSpPr>
        <p:spPr>
          <a:xfrm>
            <a:off x="9316425" y="775323"/>
            <a:ext cx="1701299" cy="512115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631F09D4-282A-6131-FC11-E674704A9A0D}"/>
              </a:ext>
            </a:extLst>
          </p:cNvPr>
          <p:cNvSpPr txBox="1"/>
          <p:nvPr/>
        </p:nvSpPr>
        <p:spPr>
          <a:xfrm>
            <a:off x="9539012" y="883788"/>
            <a:ext cx="1417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4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TERMINALS</a:t>
            </a:r>
            <a:endParaRPr lang="en-AU" sz="1400" b="1" dirty="0">
              <a:solidFill>
                <a:schemeClr val="bg1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Obdĺžnik: zaoblené rohy 36">
            <a:extLst>
              <a:ext uri="{FF2B5EF4-FFF2-40B4-BE49-F238E27FC236}">
                <a16:creationId xmlns:a16="http://schemas.microsoft.com/office/drawing/2014/main" id="{182B064E-D016-4101-49CC-00670ED7BE8D}"/>
              </a:ext>
            </a:extLst>
          </p:cNvPr>
          <p:cNvSpPr/>
          <p:nvPr/>
        </p:nvSpPr>
        <p:spPr>
          <a:xfrm>
            <a:off x="6761411" y="3957136"/>
            <a:ext cx="4076840" cy="2420222"/>
          </a:xfrm>
          <a:prstGeom prst="roundRect">
            <a:avLst>
              <a:gd name="adj" fmla="val 8692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9" name="Obdĺžnik: zaoblené rohy 38">
            <a:extLst>
              <a:ext uri="{FF2B5EF4-FFF2-40B4-BE49-F238E27FC236}">
                <a16:creationId xmlns:a16="http://schemas.microsoft.com/office/drawing/2014/main" id="{E957578D-597F-77D6-1981-E5746DC87A21}"/>
              </a:ext>
            </a:extLst>
          </p:cNvPr>
          <p:cNvSpPr/>
          <p:nvPr/>
        </p:nvSpPr>
        <p:spPr>
          <a:xfrm>
            <a:off x="9280085" y="3664159"/>
            <a:ext cx="1701299" cy="512115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6B992032-4B6D-91BA-C40A-E5C1E430AF78}"/>
              </a:ext>
            </a:extLst>
          </p:cNvPr>
          <p:cNvSpPr txBox="1"/>
          <p:nvPr/>
        </p:nvSpPr>
        <p:spPr>
          <a:xfrm>
            <a:off x="9502672" y="3772624"/>
            <a:ext cx="1334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4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SEEHÄFEN</a:t>
            </a:r>
            <a:endParaRPr lang="en-AU" sz="1400" b="1" dirty="0">
              <a:solidFill>
                <a:schemeClr val="bg1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7FA9561B-5D5D-6F99-50C4-3A620A3ABA1B}"/>
              </a:ext>
            </a:extLst>
          </p:cNvPr>
          <p:cNvSpPr txBox="1"/>
          <p:nvPr/>
        </p:nvSpPr>
        <p:spPr>
          <a:xfrm>
            <a:off x="7122398" y="4331814"/>
            <a:ext cx="1442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NORDSEE</a:t>
            </a:r>
            <a:endParaRPr lang="en-GB" sz="1400" b="1" dirty="0">
              <a:solidFill>
                <a:srgbClr val="12286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lokTextu 41">
            <a:extLst>
              <a:ext uri="{FF2B5EF4-FFF2-40B4-BE49-F238E27FC236}">
                <a16:creationId xmlns:a16="http://schemas.microsoft.com/office/drawing/2014/main" id="{384C0597-F090-0860-20A7-2546E2D734F2}"/>
              </a:ext>
            </a:extLst>
          </p:cNvPr>
          <p:cNvSpPr txBox="1"/>
          <p:nvPr/>
        </p:nvSpPr>
        <p:spPr>
          <a:xfrm>
            <a:off x="6952113" y="4580810"/>
            <a:ext cx="20867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Hamburg, </a:t>
            </a:r>
            <a:r>
              <a:rPr lang="sk-SK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Wilhelmshaven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 - NL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Antwerpen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BE</a:t>
            </a:r>
          </a:p>
        </p:txBody>
      </p:sp>
      <p:sp>
        <p:nvSpPr>
          <p:cNvPr id="43" name="TextBox 12">
            <a:extLst>
              <a:ext uri="{FF2B5EF4-FFF2-40B4-BE49-F238E27FC236}">
                <a16:creationId xmlns:a16="http://schemas.microsoft.com/office/drawing/2014/main" id="{EAB99768-B26C-A7DF-0A02-6F39810B391C}"/>
              </a:ext>
            </a:extLst>
          </p:cNvPr>
          <p:cNvSpPr txBox="1"/>
          <p:nvPr/>
        </p:nvSpPr>
        <p:spPr>
          <a:xfrm>
            <a:off x="7146782" y="5522457"/>
            <a:ext cx="1521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OSTSEE</a:t>
            </a:r>
            <a:endParaRPr lang="en-GB" sz="1400" b="1" dirty="0">
              <a:solidFill>
                <a:srgbClr val="12286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BlokTextu 43">
            <a:extLst>
              <a:ext uri="{FF2B5EF4-FFF2-40B4-BE49-F238E27FC236}">
                <a16:creationId xmlns:a16="http://schemas.microsoft.com/office/drawing/2014/main" id="{299DE607-6AD1-0700-FCD5-BD92AE364B95}"/>
              </a:ext>
            </a:extLst>
          </p:cNvPr>
          <p:cNvSpPr txBox="1"/>
          <p:nvPr/>
        </p:nvSpPr>
        <p:spPr>
          <a:xfrm>
            <a:off x="6975973" y="5777986"/>
            <a:ext cx="19263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Gdansk, Gdynia - PL</a:t>
            </a:r>
          </a:p>
        </p:txBody>
      </p:sp>
      <p:sp>
        <p:nvSpPr>
          <p:cNvPr id="45" name="BlokTextu 44">
            <a:extLst>
              <a:ext uri="{FF2B5EF4-FFF2-40B4-BE49-F238E27FC236}">
                <a16:creationId xmlns:a16="http://schemas.microsoft.com/office/drawing/2014/main" id="{88B2F8B9-A3F0-433D-743B-26817BE87FCA}"/>
              </a:ext>
            </a:extLst>
          </p:cNvPr>
          <p:cNvSpPr txBox="1"/>
          <p:nvPr/>
        </p:nvSpPr>
        <p:spPr>
          <a:xfrm>
            <a:off x="9075322" y="4597469"/>
            <a:ext cx="18479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Rijeka – HR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SI 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Trieste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IT </a:t>
            </a:r>
          </a:p>
          <a:p>
            <a:endParaRPr lang="de-LI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12">
            <a:extLst>
              <a:ext uri="{FF2B5EF4-FFF2-40B4-BE49-F238E27FC236}">
                <a16:creationId xmlns:a16="http://schemas.microsoft.com/office/drawing/2014/main" id="{F825A5BC-DDFB-E51E-9002-014BB2BA59ED}"/>
              </a:ext>
            </a:extLst>
          </p:cNvPr>
          <p:cNvSpPr txBox="1"/>
          <p:nvPr/>
        </p:nvSpPr>
        <p:spPr>
          <a:xfrm>
            <a:off x="9246132" y="5468367"/>
            <a:ext cx="1517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SCHWARZES MEER</a:t>
            </a:r>
            <a:endParaRPr lang="en-GB" sz="1400" b="1" dirty="0">
              <a:solidFill>
                <a:srgbClr val="12286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BlokTextu 46">
            <a:extLst>
              <a:ext uri="{FF2B5EF4-FFF2-40B4-BE49-F238E27FC236}">
                <a16:creationId xmlns:a16="http://schemas.microsoft.com/office/drawing/2014/main" id="{C73AFE19-BB16-3169-463A-6D343B06BC49}"/>
              </a:ext>
            </a:extLst>
          </p:cNvPr>
          <p:cNvSpPr txBox="1"/>
          <p:nvPr/>
        </p:nvSpPr>
        <p:spPr>
          <a:xfrm>
            <a:off x="9075322" y="5916169"/>
            <a:ext cx="15214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LI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Constanta - RO</a:t>
            </a:r>
          </a:p>
        </p:txBody>
      </p:sp>
      <p:sp>
        <p:nvSpPr>
          <p:cNvPr id="48" name="Ovál 47">
            <a:extLst>
              <a:ext uri="{FF2B5EF4-FFF2-40B4-BE49-F238E27FC236}">
                <a16:creationId xmlns:a16="http://schemas.microsoft.com/office/drawing/2014/main" id="{B5A3B5D6-95BB-4083-1EB4-BBEE57E9C271}"/>
              </a:ext>
            </a:extLst>
          </p:cNvPr>
          <p:cNvSpPr/>
          <p:nvPr/>
        </p:nvSpPr>
        <p:spPr>
          <a:xfrm>
            <a:off x="7006574" y="4412504"/>
            <a:ext cx="140208" cy="140208"/>
          </a:xfrm>
          <a:prstGeom prst="ellipse">
            <a:avLst/>
          </a:prstGeom>
          <a:solidFill>
            <a:srgbClr val="419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9" name="Ovál 48">
            <a:extLst>
              <a:ext uri="{FF2B5EF4-FFF2-40B4-BE49-F238E27FC236}">
                <a16:creationId xmlns:a16="http://schemas.microsoft.com/office/drawing/2014/main" id="{3565F4B0-4868-2B1D-843D-399987A42C58}"/>
              </a:ext>
            </a:extLst>
          </p:cNvPr>
          <p:cNvSpPr/>
          <p:nvPr/>
        </p:nvSpPr>
        <p:spPr>
          <a:xfrm>
            <a:off x="7030958" y="5608481"/>
            <a:ext cx="140208" cy="140208"/>
          </a:xfrm>
          <a:prstGeom prst="ellipse">
            <a:avLst/>
          </a:prstGeom>
          <a:solidFill>
            <a:srgbClr val="5D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0" name="Ovál 49">
            <a:extLst>
              <a:ext uri="{FF2B5EF4-FFF2-40B4-BE49-F238E27FC236}">
                <a16:creationId xmlns:a16="http://schemas.microsoft.com/office/drawing/2014/main" id="{DBCACCDB-D492-F89F-0581-AD308BF27BD7}"/>
              </a:ext>
            </a:extLst>
          </p:cNvPr>
          <p:cNvSpPr/>
          <p:nvPr/>
        </p:nvSpPr>
        <p:spPr>
          <a:xfrm>
            <a:off x="9130307" y="4437501"/>
            <a:ext cx="140208" cy="140208"/>
          </a:xfrm>
          <a:prstGeom prst="ellipse">
            <a:avLst/>
          </a:prstGeom>
          <a:solidFill>
            <a:srgbClr val="E87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1" name="Ovál 50">
            <a:extLst>
              <a:ext uri="{FF2B5EF4-FFF2-40B4-BE49-F238E27FC236}">
                <a16:creationId xmlns:a16="http://schemas.microsoft.com/office/drawing/2014/main" id="{CA803862-3C83-E4EF-8808-1F799921C901}"/>
              </a:ext>
            </a:extLst>
          </p:cNvPr>
          <p:cNvSpPr/>
          <p:nvPr/>
        </p:nvSpPr>
        <p:spPr>
          <a:xfrm>
            <a:off x="9130307" y="5550592"/>
            <a:ext cx="140208" cy="140208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" name="Rovná spojnica 2">
            <a:extLst>
              <a:ext uri="{FF2B5EF4-FFF2-40B4-BE49-F238E27FC236}">
                <a16:creationId xmlns:a16="http://schemas.microsoft.com/office/drawing/2014/main" id="{FAC478E4-4F58-1E85-5489-D127FCE60397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>
            <a:extLst>
              <a:ext uri="{FF2B5EF4-FFF2-40B4-BE49-F238E27FC236}">
                <a16:creationId xmlns:a16="http://schemas.microsoft.com/office/drawing/2014/main" id="{5C7F1954-FC56-8E68-D0D7-5AFEF3985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20" name="Obdĺžnik: zaoblené rohy 19">
            <a:extLst>
              <a:ext uri="{FF2B5EF4-FFF2-40B4-BE49-F238E27FC236}">
                <a16:creationId xmlns:a16="http://schemas.microsoft.com/office/drawing/2014/main" id="{03A1B348-088A-0E9F-9548-E9C3986622D0}"/>
              </a:ext>
            </a:extLst>
          </p:cNvPr>
          <p:cNvSpPr/>
          <p:nvPr/>
        </p:nvSpPr>
        <p:spPr>
          <a:xfrm>
            <a:off x="3890588" y="278007"/>
            <a:ext cx="2616021" cy="611667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70D448B1-7655-5734-445A-4962C150C855}"/>
              </a:ext>
            </a:extLst>
          </p:cNvPr>
          <p:cNvSpPr txBox="1"/>
          <p:nvPr/>
        </p:nvSpPr>
        <p:spPr>
          <a:xfrm>
            <a:off x="3891212" y="321379"/>
            <a:ext cx="2614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ÜBER</a:t>
            </a:r>
            <a:r>
              <a:rPr lang="sk-SK" sz="14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 650 </a:t>
            </a:r>
            <a:r>
              <a:rPr lang="de-DE" sz="14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REGULÄRE</a:t>
            </a:r>
            <a:r>
              <a:rPr lang="sk-SK" sz="14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ZÜGE </a:t>
            </a:r>
            <a:r>
              <a:rPr lang="sk-SK" sz="14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PRO</a:t>
            </a:r>
            <a:r>
              <a:rPr lang="de-DE" sz="14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 WOCHE</a:t>
            </a:r>
            <a:endParaRPr lang="en-GB" sz="1400" dirty="0">
              <a:solidFill>
                <a:schemeClr val="bg1"/>
              </a:solidFill>
              <a:latin typeface="Arial Black" panose="020B0A040201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" name="Grafický objekt 1" descr="Šípka, krivka proti smeru hodinových ručičiek">
            <a:extLst>
              <a:ext uri="{FF2B5EF4-FFF2-40B4-BE49-F238E27FC236}">
                <a16:creationId xmlns:a16="http://schemas.microsoft.com/office/drawing/2014/main" id="{69B172A2-8E29-DEE8-28ED-0BC89CB97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914371" flipV="1">
            <a:off x="3011911" y="325335"/>
            <a:ext cx="809829" cy="809829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35000"/>
              </a:prstClr>
            </a:outerShdw>
          </a:effectLst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97EC70EC-404D-C360-D380-001B1EDF6759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TextBox 12">
            <a:extLst>
              <a:ext uri="{FF2B5EF4-FFF2-40B4-BE49-F238E27FC236}">
                <a16:creationId xmlns:a16="http://schemas.microsoft.com/office/drawing/2014/main" id="{42A2A69C-06D2-BB41-1396-28E49A75E339}"/>
              </a:ext>
            </a:extLst>
          </p:cNvPr>
          <p:cNvSpPr txBox="1"/>
          <p:nvPr/>
        </p:nvSpPr>
        <p:spPr>
          <a:xfrm>
            <a:off x="9270515" y="4347707"/>
            <a:ext cx="1103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ADRIA</a:t>
            </a:r>
            <a:endParaRPr lang="en-GB" sz="1400" b="1" dirty="0">
              <a:solidFill>
                <a:srgbClr val="12286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973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Obrázok 703" descr="Obrázok, na ktorom je mapa, text, atlas&#10;&#10;Automaticky generovaný popis">
            <a:extLst>
              <a:ext uri="{FF2B5EF4-FFF2-40B4-BE49-F238E27FC236}">
                <a16:creationId xmlns:a16="http://schemas.microsoft.com/office/drawing/2014/main" id="{32A3AE3E-2296-219A-F53E-B0AE2425EB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53" t="8909" r="-312" b="13091"/>
          <a:stretch/>
        </p:blipFill>
        <p:spPr>
          <a:xfrm>
            <a:off x="-1" y="0"/>
            <a:ext cx="6297341" cy="6858000"/>
          </a:xfrm>
          <a:prstGeom prst="rect">
            <a:avLst/>
          </a:prstGeom>
        </p:spPr>
      </p:pic>
      <p:sp>
        <p:nvSpPr>
          <p:cNvPr id="595" name="TextBox 594">
            <a:extLst>
              <a:ext uri="{FF2B5EF4-FFF2-40B4-BE49-F238E27FC236}">
                <a16:creationId xmlns:a16="http://schemas.microsoft.com/office/drawing/2014/main" id="{C27CBCC6-0EA1-57A2-997F-4771DBF7F55F}"/>
              </a:ext>
            </a:extLst>
          </p:cNvPr>
          <p:cNvSpPr txBox="1"/>
          <p:nvPr/>
        </p:nvSpPr>
        <p:spPr>
          <a:xfrm>
            <a:off x="6407238" y="921334"/>
            <a:ext cx="10552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sk-SK" sz="800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VON </a:t>
            </a:r>
            <a:r>
              <a:rPr lang="sk-SK" sz="800" b="1" u="none" strike="noStrike" dirty="0">
                <a:solidFill>
                  <a:srgbClr val="BE0739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↔</a:t>
            </a:r>
            <a:r>
              <a:rPr lang="sk-SK" sz="800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 NACH</a:t>
            </a:r>
            <a:endParaRPr lang="en-US" sz="800" b="1" dirty="0">
              <a:solidFill>
                <a:srgbClr val="BE0739"/>
              </a:solidFill>
              <a:latin typeface="Arial Black" panose="020B0A040201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96" name="TextBox 595">
            <a:extLst>
              <a:ext uri="{FF2B5EF4-FFF2-40B4-BE49-F238E27FC236}">
                <a16:creationId xmlns:a16="http://schemas.microsoft.com/office/drawing/2014/main" id="{6AB6B68E-C784-AD0C-B082-914CBE2E94F0}"/>
              </a:ext>
            </a:extLst>
          </p:cNvPr>
          <p:cNvSpPr txBox="1"/>
          <p:nvPr/>
        </p:nvSpPr>
        <p:spPr>
          <a:xfrm>
            <a:off x="7645323" y="813764"/>
            <a:ext cx="968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sk-SK" sz="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ZÜGE </a:t>
            </a:r>
          </a:p>
          <a:p>
            <a:pPr algn="ctr" fontAlgn="ctr"/>
            <a:r>
              <a:rPr lang="sk-SK" sz="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PRO WOCHE</a:t>
            </a:r>
            <a:endParaRPr lang="en-US" sz="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EF3E32CE-3460-734D-CCEE-7EB45134F5FE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ok 10">
            <a:extLst>
              <a:ext uri="{FF2B5EF4-FFF2-40B4-BE49-F238E27FC236}">
                <a16:creationId xmlns:a16="http://schemas.microsoft.com/office/drawing/2014/main" id="{9A8556FD-A651-5170-6794-9C6EE8653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FAEF1539-5ED8-8254-56A2-232CC3A5BB13}"/>
              </a:ext>
            </a:extLst>
          </p:cNvPr>
          <p:cNvSpPr txBox="1"/>
          <p:nvPr/>
        </p:nvSpPr>
        <p:spPr>
          <a:xfrm>
            <a:off x="446211" y="433586"/>
            <a:ext cx="57325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</a:t>
            </a:r>
            <a:r>
              <a:rPr lang="en-US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de-DE" sz="17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Über 650 regelmäßige</a:t>
            </a:r>
            <a:r>
              <a:rPr lang="sk-SK" sz="17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7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Zugverbindungen pro Woche</a:t>
            </a:r>
            <a:endParaRPr lang="sk-SK" sz="175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2269B9C6-516C-CCDE-7476-70248CE21419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79242AFC-0084-C46D-7C32-5AC2BF55CAA3}"/>
              </a:ext>
            </a:extLst>
          </p:cNvPr>
          <p:cNvSpPr/>
          <p:nvPr/>
        </p:nvSpPr>
        <p:spPr>
          <a:xfrm>
            <a:off x="6043358" y="1175849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Arad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A20198D0-23A8-9BC7-9BB7-8E8B624AC0CE}"/>
              </a:ext>
            </a:extLst>
          </p:cNvPr>
          <p:cNvSpPr/>
          <p:nvPr/>
        </p:nvSpPr>
        <p:spPr>
          <a:xfrm>
            <a:off x="6043358" y="1365859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Belgrade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Indjija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C7A1F899-4F26-EEBA-A841-1D4F00B5118E}"/>
              </a:ext>
            </a:extLst>
          </p:cNvPr>
          <p:cNvSpPr/>
          <p:nvPr/>
        </p:nvSpPr>
        <p:spPr>
          <a:xfrm>
            <a:off x="6043358" y="1555484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437FA540-A7B4-F5D5-4298-0170D6B213F4}"/>
              </a:ext>
            </a:extLst>
          </p:cNvPr>
          <p:cNvSpPr/>
          <p:nvPr/>
        </p:nvSpPr>
        <p:spPr>
          <a:xfrm>
            <a:off x="6043358" y="1745109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0A4DECC6-CE1A-657F-3DCC-5E489038B0F9}"/>
              </a:ext>
            </a:extLst>
          </p:cNvPr>
          <p:cNvSpPr/>
          <p:nvPr/>
        </p:nvSpPr>
        <p:spPr>
          <a:xfrm>
            <a:off x="6043358" y="1934734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Gadki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A18E28ED-BA0A-6ADA-0237-B2D970E74D7B}"/>
              </a:ext>
            </a:extLst>
          </p:cNvPr>
          <p:cNvSpPr/>
          <p:nvPr/>
        </p:nvSpPr>
        <p:spPr>
          <a:xfrm>
            <a:off x="6043358" y="2124359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München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3" name="Obdĺžnik: zaoblené rohy 12">
            <a:extLst>
              <a:ext uri="{FF2B5EF4-FFF2-40B4-BE49-F238E27FC236}">
                <a16:creationId xmlns:a16="http://schemas.microsoft.com/office/drawing/2014/main" id="{D3C3146B-EEC4-C0DC-1ECA-2B3629493667}"/>
              </a:ext>
            </a:extLst>
          </p:cNvPr>
          <p:cNvSpPr/>
          <p:nvPr/>
        </p:nvSpPr>
        <p:spPr>
          <a:xfrm>
            <a:off x="6043358" y="2313984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4" name="Obdĺžnik: zaoblené rohy 13">
            <a:extLst>
              <a:ext uri="{FF2B5EF4-FFF2-40B4-BE49-F238E27FC236}">
                <a16:creationId xmlns:a16="http://schemas.microsoft.com/office/drawing/2014/main" id="{85862D22-E9CC-6F43-FCCB-384EA17D9B54}"/>
              </a:ext>
            </a:extLst>
          </p:cNvPr>
          <p:cNvSpPr/>
          <p:nvPr/>
        </p:nvSpPr>
        <p:spPr>
          <a:xfrm>
            <a:off x="6043358" y="2503609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5" name="Obdĺžnik: zaoblené rohy 14">
            <a:extLst>
              <a:ext uri="{FF2B5EF4-FFF2-40B4-BE49-F238E27FC236}">
                <a16:creationId xmlns:a16="http://schemas.microsoft.com/office/drawing/2014/main" id="{5F3FF048-906B-1BE5-65F9-F3CDBFFAED01}"/>
              </a:ext>
            </a:extLst>
          </p:cNvPr>
          <p:cNvSpPr/>
          <p:nvPr/>
        </p:nvSpPr>
        <p:spPr>
          <a:xfrm>
            <a:off x="7753413" y="1177680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3</a:t>
            </a:r>
          </a:p>
        </p:txBody>
      </p:sp>
      <p:sp>
        <p:nvSpPr>
          <p:cNvPr id="16" name="Obdĺžnik: zaoblené rohy 15">
            <a:extLst>
              <a:ext uri="{FF2B5EF4-FFF2-40B4-BE49-F238E27FC236}">
                <a16:creationId xmlns:a16="http://schemas.microsoft.com/office/drawing/2014/main" id="{99DF7E4D-050D-CAC5-4328-280BAAAF517E}"/>
              </a:ext>
            </a:extLst>
          </p:cNvPr>
          <p:cNvSpPr/>
          <p:nvPr/>
        </p:nvSpPr>
        <p:spPr>
          <a:xfrm>
            <a:off x="7753413" y="1367320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3</a:t>
            </a:r>
          </a:p>
        </p:txBody>
      </p:sp>
      <p:sp>
        <p:nvSpPr>
          <p:cNvPr id="17" name="Obdĺžnik: zaoblené rohy 16">
            <a:extLst>
              <a:ext uri="{FF2B5EF4-FFF2-40B4-BE49-F238E27FC236}">
                <a16:creationId xmlns:a16="http://schemas.microsoft.com/office/drawing/2014/main" id="{C1AB1E92-A594-F141-983C-7B651DFE0583}"/>
              </a:ext>
            </a:extLst>
          </p:cNvPr>
          <p:cNvSpPr/>
          <p:nvPr/>
        </p:nvSpPr>
        <p:spPr>
          <a:xfrm>
            <a:off x="7753413" y="1556960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4CD9E4A5-05A9-FE02-3FA6-06A254CA2E18}"/>
              </a:ext>
            </a:extLst>
          </p:cNvPr>
          <p:cNvSpPr/>
          <p:nvPr/>
        </p:nvSpPr>
        <p:spPr>
          <a:xfrm>
            <a:off x="7753413" y="1746600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Obdĺžnik: zaoblené rohy 18">
            <a:extLst>
              <a:ext uri="{FF2B5EF4-FFF2-40B4-BE49-F238E27FC236}">
                <a16:creationId xmlns:a16="http://schemas.microsoft.com/office/drawing/2014/main" id="{8BF6E3AD-17EA-2E63-3376-F41AB3B150BD}"/>
              </a:ext>
            </a:extLst>
          </p:cNvPr>
          <p:cNvSpPr/>
          <p:nvPr/>
        </p:nvSpPr>
        <p:spPr>
          <a:xfrm>
            <a:off x="7753413" y="1936240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13</a:t>
            </a:r>
          </a:p>
        </p:txBody>
      </p:sp>
      <p:sp>
        <p:nvSpPr>
          <p:cNvPr id="20" name="Obdĺžnik: zaoblené rohy 19">
            <a:extLst>
              <a:ext uri="{FF2B5EF4-FFF2-40B4-BE49-F238E27FC236}">
                <a16:creationId xmlns:a16="http://schemas.microsoft.com/office/drawing/2014/main" id="{157463B3-B876-844E-5708-411C7A4AD604}"/>
              </a:ext>
            </a:extLst>
          </p:cNvPr>
          <p:cNvSpPr/>
          <p:nvPr/>
        </p:nvSpPr>
        <p:spPr>
          <a:xfrm>
            <a:off x="7753413" y="2125880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bdĺžnik: zaoblené rohy 20">
            <a:extLst>
              <a:ext uri="{FF2B5EF4-FFF2-40B4-BE49-F238E27FC236}">
                <a16:creationId xmlns:a16="http://schemas.microsoft.com/office/drawing/2014/main" id="{580A5EA8-FD3A-4377-07DF-CF1AFB1E9BBC}"/>
              </a:ext>
            </a:extLst>
          </p:cNvPr>
          <p:cNvSpPr/>
          <p:nvPr/>
        </p:nvSpPr>
        <p:spPr>
          <a:xfrm>
            <a:off x="7753413" y="2315520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Obdĺžnik: zaoblené rohy 21">
            <a:extLst>
              <a:ext uri="{FF2B5EF4-FFF2-40B4-BE49-F238E27FC236}">
                <a16:creationId xmlns:a16="http://schemas.microsoft.com/office/drawing/2014/main" id="{2EFFB9E0-41BB-BC4A-7028-70A688F759D3}"/>
              </a:ext>
            </a:extLst>
          </p:cNvPr>
          <p:cNvSpPr/>
          <p:nvPr/>
        </p:nvSpPr>
        <p:spPr>
          <a:xfrm>
            <a:off x="7753413" y="2505160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Obdĺžnik: zaoblené rohy 22">
            <a:extLst>
              <a:ext uri="{FF2B5EF4-FFF2-40B4-BE49-F238E27FC236}">
                <a16:creationId xmlns:a16="http://schemas.microsoft.com/office/drawing/2014/main" id="{9623BD9E-E5A0-EB77-1F9C-E65E8F8CB0D2}"/>
              </a:ext>
            </a:extLst>
          </p:cNvPr>
          <p:cNvSpPr/>
          <p:nvPr/>
        </p:nvSpPr>
        <p:spPr>
          <a:xfrm>
            <a:off x="8776596" y="1175849"/>
            <a:ext cx="1499302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Berlin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24" name="Obdĺžnik: zaoblené rohy 23">
            <a:extLst>
              <a:ext uri="{FF2B5EF4-FFF2-40B4-BE49-F238E27FC236}">
                <a16:creationId xmlns:a16="http://schemas.microsoft.com/office/drawing/2014/main" id="{42FFFEB7-66B9-28BF-7E23-EFDEE0D25893}"/>
              </a:ext>
            </a:extLst>
          </p:cNvPr>
          <p:cNvSpPr/>
          <p:nvPr/>
        </p:nvSpPr>
        <p:spPr>
          <a:xfrm>
            <a:off x="8774430" y="1365489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endParaRPr lang="sk-SK" sz="700" b="1" i="0" u="none" strike="noStrike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dĺžnik: zaoblené rohy 24">
            <a:extLst>
              <a:ext uri="{FF2B5EF4-FFF2-40B4-BE49-F238E27FC236}">
                <a16:creationId xmlns:a16="http://schemas.microsoft.com/office/drawing/2014/main" id="{52BB3CBC-542D-D66D-5C5D-F4CAC5738BBE}"/>
              </a:ext>
            </a:extLst>
          </p:cNvPr>
          <p:cNvSpPr/>
          <p:nvPr/>
        </p:nvSpPr>
        <p:spPr>
          <a:xfrm>
            <a:off x="8774430" y="1555129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26" name="Obdĺžnik: zaoblené rohy 25">
            <a:extLst>
              <a:ext uri="{FF2B5EF4-FFF2-40B4-BE49-F238E27FC236}">
                <a16:creationId xmlns:a16="http://schemas.microsoft.com/office/drawing/2014/main" id="{BED7101E-9D5C-91BA-266C-FF15D6BEFF16}"/>
              </a:ext>
            </a:extLst>
          </p:cNvPr>
          <p:cNvSpPr/>
          <p:nvPr/>
        </p:nvSpPr>
        <p:spPr>
          <a:xfrm>
            <a:off x="8774430" y="1744769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Gadki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27" name="Obdĺžnik: zaoblené rohy 26">
            <a:extLst>
              <a:ext uri="{FF2B5EF4-FFF2-40B4-BE49-F238E27FC236}">
                <a16:creationId xmlns:a16="http://schemas.microsoft.com/office/drawing/2014/main" id="{7ACDBEE9-265B-1DBF-9121-66838BF13924}"/>
              </a:ext>
            </a:extLst>
          </p:cNvPr>
          <p:cNvSpPr/>
          <p:nvPr/>
        </p:nvSpPr>
        <p:spPr>
          <a:xfrm>
            <a:off x="8774430" y="1934409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Gernsheim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28" name="Obdĺžnik: zaoblené rohy 27">
            <a:extLst>
              <a:ext uri="{FF2B5EF4-FFF2-40B4-BE49-F238E27FC236}">
                <a16:creationId xmlns:a16="http://schemas.microsoft.com/office/drawing/2014/main" id="{37689421-8834-662A-6355-9B5F4AD95B87}"/>
              </a:ext>
            </a:extLst>
          </p:cNvPr>
          <p:cNvSpPr/>
          <p:nvPr/>
        </p:nvSpPr>
        <p:spPr>
          <a:xfrm>
            <a:off x="8774430" y="2124049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Kornwestheim</a:t>
            </a:r>
            <a:endParaRPr lang="sk-SK" sz="700" b="1" u="none" strike="noStrike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dĺžnik: zaoblené rohy 28">
            <a:extLst>
              <a:ext uri="{FF2B5EF4-FFF2-40B4-BE49-F238E27FC236}">
                <a16:creationId xmlns:a16="http://schemas.microsoft.com/office/drawing/2014/main" id="{4D1F4C86-8230-8059-D5CA-7F7DC83B1E13}"/>
              </a:ext>
            </a:extLst>
          </p:cNvPr>
          <p:cNvSpPr/>
          <p:nvPr/>
        </p:nvSpPr>
        <p:spPr>
          <a:xfrm>
            <a:off x="8774430" y="2313689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Krems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700" b="1" u="none" strike="noStrike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dĺžnik: zaoblené rohy 29">
            <a:extLst>
              <a:ext uri="{FF2B5EF4-FFF2-40B4-BE49-F238E27FC236}">
                <a16:creationId xmlns:a16="http://schemas.microsoft.com/office/drawing/2014/main" id="{E5C0C033-4B0D-B169-CF5C-964CD351AB11}"/>
              </a:ext>
            </a:extLst>
          </p:cNvPr>
          <p:cNvSpPr/>
          <p:nvPr/>
        </p:nvSpPr>
        <p:spPr>
          <a:xfrm>
            <a:off x="8774430" y="2503329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Leipzig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31" name="Obdĺžnik: zaoblené rohy 30">
            <a:extLst>
              <a:ext uri="{FF2B5EF4-FFF2-40B4-BE49-F238E27FC236}">
                <a16:creationId xmlns:a16="http://schemas.microsoft.com/office/drawing/2014/main" id="{3E226B73-F542-99E7-F751-C6FAAEF1B7F2}"/>
              </a:ext>
            </a:extLst>
          </p:cNvPr>
          <p:cNvSpPr/>
          <p:nvPr/>
        </p:nvSpPr>
        <p:spPr>
          <a:xfrm>
            <a:off x="8774430" y="2692969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München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09" name="Obdĺžnik: zaoblené rohy 708">
            <a:extLst>
              <a:ext uri="{FF2B5EF4-FFF2-40B4-BE49-F238E27FC236}">
                <a16:creationId xmlns:a16="http://schemas.microsoft.com/office/drawing/2014/main" id="{27F5C152-B098-2A79-35F6-71C6068D0F8B}"/>
              </a:ext>
            </a:extLst>
          </p:cNvPr>
          <p:cNvSpPr/>
          <p:nvPr/>
        </p:nvSpPr>
        <p:spPr>
          <a:xfrm>
            <a:off x="8774430" y="2882609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10" name="Obdĺžnik: zaoblené rohy 709">
            <a:extLst>
              <a:ext uri="{FF2B5EF4-FFF2-40B4-BE49-F238E27FC236}">
                <a16:creationId xmlns:a16="http://schemas.microsoft.com/office/drawing/2014/main" id="{A4BBFE70-B143-29A5-FDA9-59AD68F00FA4}"/>
              </a:ext>
            </a:extLst>
          </p:cNvPr>
          <p:cNvSpPr/>
          <p:nvPr/>
        </p:nvSpPr>
        <p:spPr>
          <a:xfrm>
            <a:off x="8774430" y="3072249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Praha</a:t>
            </a:r>
            <a:endParaRPr lang="sk-SK" sz="700" b="1" i="0" u="none" strike="noStrike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1" name="Obdĺžnik: zaoblené rohy 710">
            <a:extLst>
              <a:ext uri="{FF2B5EF4-FFF2-40B4-BE49-F238E27FC236}">
                <a16:creationId xmlns:a16="http://schemas.microsoft.com/office/drawing/2014/main" id="{435714D2-5AEC-DBDC-73ED-91DF2323E2D7}"/>
              </a:ext>
            </a:extLst>
          </p:cNvPr>
          <p:cNvSpPr/>
          <p:nvPr/>
        </p:nvSpPr>
        <p:spPr>
          <a:xfrm>
            <a:off x="8774430" y="3261889"/>
            <a:ext cx="1504927" cy="150601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12" name="Obdĺžnik: zaoblené rohy 711">
            <a:extLst>
              <a:ext uri="{FF2B5EF4-FFF2-40B4-BE49-F238E27FC236}">
                <a16:creationId xmlns:a16="http://schemas.microsoft.com/office/drawing/2014/main" id="{184BE38B-9EDB-AAD0-DE6B-3FAC18A751DF}"/>
              </a:ext>
            </a:extLst>
          </p:cNvPr>
          <p:cNvSpPr/>
          <p:nvPr/>
        </p:nvSpPr>
        <p:spPr>
          <a:xfrm>
            <a:off x="8774430" y="3451530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13" name="Obdĺžnik: zaoblené rohy 712">
            <a:extLst>
              <a:ext uri="{FF2B5EF4-FFF2-40B4-BE49-F238E27FC236}">
                <a16:creationId xmlns:a16="http://schemas.microsoft.com/office/drawing/2014/main" id="{FD121C19-3FFF-038E-0739-A522AAC796D0}"/>
              </a:ext>
            </a:extLst>
          </p:cNvPr>
          <p:cNvSpPr/>
          <p:nvPr/>
        </p:nvSpPr>
        <p:spPr>
          <a:xfrm>
            <a:off x="8774430" y="3641170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Malaszewice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14" name="Obdĺžnik: zaoblené rohy 713">
            <a:extLst>
              <a:ext uri="{FF2B5EF4-FFF2-40B4-BE49-F238E27FC236}">
                <a16:creationId xmlns:a16="http://schemas.microsoft.com/office/drawing/2014/main" id="{BF79708D-92D7-110C-0481-06BE519197B1}"/>
              </a:ext>
            </a:extLst>
          </p:cNvPr>
          <p:cNvSpPr/>
          <p:nvPr/>
        </p:nvSpPr>
        <p:spPr>
          <a:xfrm>
            <a:off x="8774430" y="3830810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Malaszewice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Hamburg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15" name="Obdĺžnik: zaoblené rohy 714">
            <a:extLst>
              <a:ext uri="{FF2B5EF4-FFF2-40B4-BE49-F238E27FC236}">
                <a16:creationId xmlns:a16="http://schemas.microsoft.com/office/drawing/2014/main" id="{36A78991-31EA-37DE-0645-F7C6D39A434B}"/>
              </a:ext>
            </a:extLst>
          </p:cNvPr>
          <p:cNvSpPr/>
          <p:nvPr/>
        </p:nvSpPr>
        <p:spPr>
          <a:xfrm>
            <a:off x="8774430" y="4020450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München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16" name="Obdĺžnik: zaoblené rohy 715">
            <a:extLst>
              <a:ext uri="{FF2B5EF4-FFF2-40B4-BE49-F238E27FC236}">
                <a16:creationId xmlns:a16="http://schemas.microsoft.com/office/drawing/2014/main" id="{DBADAB69-D09C-F272-7955-B013DC732948}"/>
              </a:ext>
            </a:extLst>
          </p:cNvPr>
          <p:cNvSpPr/>
          <p:nvPr/>
        </p:nvSpPr>
        <p:spPr>
          <a:xfrm>
            <a:off x="8774430" y="4210090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Ostrava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Dabrowa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Gornicza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17" name="Obdĺžnik: zaoblené rohy 716">
            <a:extLst>
              <a:ext uri="{FF2B5EF4-FFF2-40B4-BE49-F238E27FC236}">
                <a16:creationId xmlns:a16="http://schemas.microsoft.com/office/drawing/2014/main" id="{C5F310A1-90BD-3A60-D942-3D43F77A9152}"/>
              </a:ext>
            </a:extLst>
          </p:cNvPr>
          <p:cNvSpPr/>
          <p:nvPr/>
        </p:nvSpPr>
        <p:spPr>
          <a:xfrm>
            <a:off x="8774430" y="4399730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18" name="Obdĺžnik: zaoblené rohy 717">
            <a:extLst>
              <a:ext uri="{FF2B5EF4-FFF2-40B4-BE49-F238E27FC236}">
                <a16:creationId xmlns:a16="http://schemas.microsoft.com/office/drawing/2014/main" id="{3280B7EB-2157-7CDD-DD48-3E7355979887}"/>
              </a:ext>
            </a:extLst>
          </p:cNvPr>
          <p:cNvSpPr/>
          <p:nvPr/>
        </p:nvSpPr>
        <p:spPr>
          <a:xfrm>
            <a:off x="8774430" y="4589370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Leipzig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19" name="Obdĺžnik: zaoblené rohy 718">
            <a:extLst>
              <a:ext uri="{FF2B5EF4-FFF2-40B4-BE49-F238E27FC236}">
                <a16:creationId xmlns:a16="http://schemas.microsoft.com/office/drawing/2014/main" id="{2ABA32FC-3E5B-9C82-9457-1C2459EFA9D5}"/>
              </a:ext>
            </a:extLst>
          </p:cNvPr>
          <p:cNvSpPr/>
          <p:nvPr/>
        </p:nvSpPr>
        <p:spPr>
          <a:xfrm>
            <a:off x="8774430" y="4779010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Plzeň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20" name="Obdĺžnik: zaoblené rohy 719">
            <a:extLst>
              <a:ext uri="{FF2B5EF4-FFF2-40B4-BE49-F238E27FC236}">
                <a16:creationId xmlns:a16="http://schemas.microsoft.com/office/drawing/2014/main" id="{33A63A04-DCE8-D0D0-66B4-E7961B994AC5}"/>
              </a:ext>
            </a:extLst>
          </p:cNvPr>
          <p:cNvSpPr/>
          <p:nvPr/>
        </p:nvSpPr>
        <p:spPr>
          <a:xfrm>
            <a:off x="8774430" y="4968650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Salzburg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21" name="Obdĺžnik: zaoblené rohy 720">
            <a:extLst>
              <a:ext uri="{FF2B5EF4-FFF2-40B4-BE49-F238E27FC236}">
                <a16:creationId xmlns:a16="http://schemas.microsoft.com/office/drawing/2014/main" id="{CD4BA9AA-90C7-CDD7-6B87-7E4F80DADA2A}"/>
              </a:ext>
            </a:extLst>
          </p:cNvPr>
          <p:cNvSpPr/>
          <p:nvPr/>
        </p:nvSpPr>
        <p:spPr>
          <a:xfrm>
            <a:off x="8774430" y="5158290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Wilhelmshaven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22" name="Obdĺžnik: zaoblené rohy 721">
            <a:extLst>
              <a:ext uri="{FF2B5EF4-FFF2-40B4-BE49-F238E27FC236}">
                <a16:creationId xmlns:a16="http://schemas.microsoft.com/office/drawing/2014/main" id="{56D6BD4B-860C-0BE4-3E29-43F5A8F667D8}"/>
              </a:ext>
            </a:extLst>
          </p:cNvPr>
          <p:cNvSpPr/>
          <p:nvPr/>
        </p:nvSpPr>
        <p:spPr>
          <a:xfrm>
            <a:off x="8774430" y="5347930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Belgrade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Indjija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23" name="Obdĺžnik: zaoblené rohy 722">
            <a:extLst>
              <a:ext uri="{FF2B5EF4-FFF2-40B4-BE49-F238E27FC236}">
                <a16:creationId xmlns:a16="http://schemas.microsoft.com/office/drawing/2014/main" id="{A73DD2DC-A9BB-7A67-2A90-2417DDABA621}"/>
              </a:ext>
            </a:extLst>
          </p:cNvPr>
          <p:cNvSpPr/>
          <p:nvPr/>
        </p:nvSpPr>
        <p:spPr>
          <a:xfrm>
            <a:off x="8774430" y="5537570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24" name="Obdĺžnik: zaoblené rohy 723">
            <a:extLst>
              <a:ext uri="{FF2B5EF4-FFF2-40B4-BE49-F238E27FC236}">
                <a16:creationId xmlns:a16="http://schemas.microsoft.com/office/drawing/2014/main" id="{3F43C3E2-EB20-16B3-CC39-EC548D867E5A}"/>
              </a:ext>
            </a:extLst>
          </p:cNvPr>
          <p:cNvSpPr/>
          <p:nvPr/>
        </p:nvSpPr>
        <p:spPr>
          <a:xfrm>
            <a:off x="8774430" y="5727210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25" name="Obdĺžnik: zaoblené rohy 724">
            <a:extLst>
              <a:ext uri="{FF2B5EF4-FFF2-40B4-BE49-F238E27FC236}">
                <a16:creationId xmlns:a16="http://schemas.microsoft.com/office/drawing/2014/main" id="{D4C11667-17B5-6E81-726C-43D7FD934C2A}"/>
              </a:ext>
            </a:extLst>
          </p:cNvPr>
          <p:cNvSpPr/>
          <p:nvPr/>
        </p:nvSpPr>
        <p:spPr>
          <a:xfrm>
            <a:off x="8774430" y="5916850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26" name="Obdĺžnik: zaoblené rohy 725">
            <a:extLst>
              <a:ext uri="{FF2B5EF4-FFF2-40B4-BE49-F238E27FC236}">
                <a16:creationId xmlns:a16="http://schemas.microsoft.com/office/drawing/2014/main" id="{15EF61DC-E83A-4E25-090D-0AB6A04B06DD}"/>
              </a:ext>
            </a:extLst>
          </p:cNvPr>
          <p:cNvSpPr/>
          <p:nvPr/>
        </p:nvSpPr>
        <p:spPr>
          <a:xfrm>
            <a:off x="8774430" y="6106481"/>
            <a:ext cx="1504927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Salzburg → Hamburg</a:t>
            </a:r>
          </a:p>
        </p:txBody>
      </p:sp>
      <p:sp>
        <p:nvSpPr>
          <p:cNvPr id="727" name="Obdĺžnik: zaoblené rohy 726">
            <a:extLst>
              <a:ext uri="{FF2B5EF4-FFF2-40B4-BE49-F238E27FC236}">
                <a16:creationId xmlns:a16="http://schemas.microsoft.com/office/drawing/2014/main" id="{3C24971A-1398-A492-CE81-08CDB8754A4F}"/>
              </a:ext>
            </a:extLst>
          </p:cNvPr>
          <p:cNvSpPr/>
          <p:nvPr/>
        </p:nvSpPr>
        <p:spPr>
          <a:xfrm>
            <a:off x="10309319" y="1175849"/>
            <a:ext cx="75865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28" name="Obdĺžnik: zaoblené rohy 727">
            <a:extLst>
              <a:ext uri="{FF2B5EF4-FFF2-40B4-BE49-F238E27FC236}">
                <a16:creationId xmlns:a16="http://schemas.microsoft.com/office/drawing/2014/main" id="{228F1F45-9AFE-4E2A-481A-71AFE8C5573F}"/>
              </a:ext>
            </a:extLst>
          </p:cNvPr>
          <p:cNvSpPr/>
          <p:nvPr/>
        </p:nvSpPr>
        <p:spPr>
          <a:xfrm>
            <a:off x="10308270" y="1365140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38</a:t>
            </a:r>
          </a:p>
        </p:txBody>
      </p:sp>
      <p:sp>
        <p:nvSpPr>
          <p:cNvPr id="729" name="Obdĺžnik: zaoblené rohy 728">
            <a:extLst>
              <a:ext uri="{FF2B5EF4-FFF2-40B4-BE49-F238E27FC236}">
                <a16:creationId xmlns:a16="http://schemas.microsoft.com/office/drawing/2014/main" id="{B6FB8139-F280-9A67-C575-699F7E385F1C}"/>
              </a:ext>
            </a:extLst>
          </p:cNvPr>
          <p:cNvSpPr/>
          <p:nvPr/>
        </p:nvSpPr>
        <p:spPr>
          <a:xfrm>
            <a:off x="10308270" y="1554431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730" name="Obdĺžnik: zaoblené rohy 729">
            <a:extLst>
              <a:ext uri="{FF2B5EF4-FFF2-40B4-BE49-F238E27FC236}">
                <a16:creationId xmlns:a16="http://schemas.microsoft.com/office/drawing/2014/main" id="{22D50E4E-4158-FB37-57B1-19B58548A57F}"/>
              </a:ext>
            </a:extLst>
          </p:cNvPr>
          <p:cNvSpPr/>
          <p:nvPr/>
        </p:nvSpPr>
        <p:spPr>
          <a:xfrm>
            <a:off x="10308270" y="1743722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731" name="Obdĺžnik: zaoblené rohy 730">
            <a:extLst>
              <a:ext uri="{FF2B5EF4-FFF2-40B4-BE49-F238E27FC236}">
                <a16:creationId xmlns:a16="http://schemas.microsoft.com/office/drawing/2014/main" id="{F3F6E67D-3BA9-CB1D-CF90-D508C24EF577}"/>
              </a:ext>
            </a:extLst>
          </p:cNvPr>
          <p:cNvSpPr/>
          <p:nvPr/>
        </p:nvSpPr>
        <p:spPr>
          <a:xfrm>
            <a:off x="10308270" y="1933013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32" name="Obdĺžnik: zaoblené rohy 731">
            <a:extLst>
              <a:ext uri="{FF2B5EF4-FFF2-40B4-BE49-F238E27FC236}">
                <a16:creationId xmlns:a16="http://schemas.microsoft.com/office/drawing/2014/main" id="{39D57E76-A8CB-7B09-0346-5C0C241FF998}"/>
              </a:ext>
            </a:extLst>
          </p:cNvPr>
          <p:cNvSpPr/>
          <p:nvPr/>
        </p:nvSpPr>
        <p:spPr>
          <a:xfrm>
            <a:off x="10308270" y="2122304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3" name="Obdĺžnik: zaoblené rohy 732">
            <a:extLst>
              <a:ext uri="{FF2B5EF4-FFF2-40B4-BE49-F238E27FC236}">
                <a16:creationId xmlns:a16="http://schemas.microsoft.com/office/drawing/2014/main" id="{FFE51B61-E941-2B66-E64E-D5F68410A828}"/>
              </a:ext>
            </a:extLst>
          </p:cNvPr>
          <p:cNvSpPr/>
          <p:nvPr/>
        </p:nvSpPr>
        <p:spPr>
          <a:xfrm>
            <a:off x="10308270" y="2311595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34" name="Obdĺžnik: zaoblené rohy 733">
            <a:extLst>
              <a:ext uri="{FF2B5EF4-FFF2-40B4-BE49-F238E27FC236}">
                <a16:creationId xmlns:a16="http://schemas.microsoft.com/office/drawing/2014/main" id="{CED70DE9-3AD5-F79F-0544-A141FDA1CA1C}"/>
              </a:ext>
            </a:extLst>
          </p:cNvPr>
          <p:cNvSpPr/>
          <p:nvPr/>
        </p:nvSpPr>
        <p:spPr>
          <a:xfrm>
            <a:off x="10308270" y="2500886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14</a:t>
            </a:r>
          </a:p>
        </p:txBody>
      </p:sp>
      <p:sp>
        <p:nvSpPr>
          <p:cNvPr id="735" name="Obdĺžnik: zaoblené rohy 734">
            <a:extLst>
              <a:ext uri="{FF2B5EF4-FFF2-40B4-BE49-F238E27FC236}">
                <a16:creationId xmlns:a16="http://schemas.microsoft.com/office/drawing/2014/main" id="{512D2672-B08C-11E7-F8B1-E4F8B1D3AB43}"/>
              </a:ext>
            </a:extLst>
          </p:cNvPr>
          <p:cNvSpPr/>
          <p:nvPr/>
        </p:nvSpPr>
        <p:spPr>
          <a:xfrm>
            <a:off x="10308270" y="2690177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76" name="Obdĺžnik: zaoblené rohy 575">
            <a:extLst>
              <a:ext uri="{FF2B5EF4-FFF2-40B4-BE49-F238E27FC236}">
                <a16:creationId xmlns:a16="http://schemas.microsoft.com/office/drawing/2014/main" id="{37FE2896-95CF-5E70-53F2-9B746FDDA2EE}"/>
              </a:ext>
            </a:extLst>
          </p:cNvPr>
          <p:cNvSpPr/>
          <p:nvPr/>
        </p:nvSpPr>
        <p:spPr>
          <a:xfrm>
            <a:off x="10308270" y="2879468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77" name="Obdĺžnik: zaoblené rohy 576">
            <a:extLst>
              <a:ext uri="{FF2B5EF4-FFF2-40B4-BE49-F238E27FC236}">
                <a16:creationId xmlns:a16="http://schemas.microsoft.com/office/drawing/2014/main" id="{CC589065-234B-30D5-2907-E863DCAC99BB}"/>
              </a:ext>
            </a:extLst>
          </p:cNvPr>
          <p:cNvSpPr/>
          <p:nvPr/>
        </p:nvSpPr>
        <p:spPr>
          <a:xfrm>
            <a:off x="10308270" y="3068759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578" name="Obdĺžnik: zaoblené rohy 577">
            <a:extLst>
              <a:ext uri="{FF2B5EF4-FFF2-40B4-BE49-F238E27FC236}">
                <a16:creationId xmlns:a16="http://schemas.microsoft.com/office/drawing/2014/main" id="{BEC9447A-A172-C0EC-D5FD-1BC1C0DAA072}"/>
              </a:ext>
            </a:extLst>
          </p:cNvPr>
          <p:cNvSpPr/>
          <p:nvPr/>
        </p:nvSpPr>
        <p:spPr>
          <a:xfrm>
            <a:off x="10308270" y="3258050"/>
            <a:ext cx="752281" cy="157332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579" name="Obdĺžnik: zaoblené rohy 578">
            <a:extLst>
              <a:ext uri="{FF2B5EF4-FFF2-40B4-BE49-F238E27FC236}">
                <a16:creationId xmlns:a16="http://schemas.microsoft.com/office/drawing/2014/main" id="{3A67D8EA-67B4-FDCC-237C-D0773CD18182}"/>
              </a:ext>
            </a:extLst>
          </p:cNvPr>
          <p:cNvSpPr/>
          <p:nvPr/>
        </p:nvSpPr>
        <p:spPr>
          <a:xfrm>
            <a:off x="10308270" y="3454073"/>
            <a:ext cx="752281" cy="152944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580" name="Obdĺžnik: zaoblené rohy 579">
            <a:extLst>
              <a:ext uri="{FF2B5EF4-FFF2-40B4-BE49-F238E27FC236}">
                <a16:creationId xmlns:a16="http://schemas.microsoft.com/office/drawing/2014/main" id="{85FF17EA-F7F9-97C3-D289-A96989A07E15}"/>
              </a:ext>
            </a:extLst>
          </p:cNvPr>
          <p:cNvSpPr/>
          <p:nvPr/>
        </p:nvSpPr>
        <p:spPr>
          <a:xfrm>
            <a:off x="10308270" y="3645708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2</a:t>
            </a:r>
          </a:p>
        </p:txBody>
      </p:sp>
      <p:sp>
        <p:nvSpPr>
          <p:cNvPr id="581" name="Obdĺžnik: zaoblené rohy 580">
            <a:extLst>
              <a:ext uri="{FF2B5EF4-FFF2-40B4-BE49-F238E27FC236}">
                <a16:creationId xmlns:a16="http://schemas.microsoft.com/office/drawing/2014/main" id="{4F61683E-09D1-BFD3-4C6D-7B3F992A2708}"/>
              </a:ext>
            </a:extLst>
          </p:cNvPr>
          <p:cNvSpPr/>
          <p:nvPr/>
        </p:nvSpPr>
        <p:spPr>
          <a:xfrm>
            <a:off x="10308270" y="3834999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2</a:t>
            </a:r>
          </a:p>
        </p:txBody>
      </p:sp>
      <p:sp>
        <p:nvSpPr>
          <p:cNvPr id="582" name="Obdĺžnik: zaoblené rohy 581">
            <a:extLst>
              <a:ext uri="{FF2B5EF4-FFF2-40B4-BE49-F238E27FC236}">
                <a16:creationId xmlns:a16="http://schemas.microsoft.com/office/drawing/2014/main" id="{541A8E1A-B1F6-CE93-2DC3-7FFF9BF96F7A}"/>
              </a:ext>
            </a:extLst>
          </p:cNvPr>
          <p:cNvSpPr/>
          <p:nvPr/>
        </p:nvSpPr>
        <p:spPr>
          <a:xfrm>
            <a:off x="10308270" y="4024290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83" name="Obdĺžnik: zaoblené rohy 582">
            <a:extLst>
              <a:ext uri="{FF2B5EF4-FFF2-40B4-BE49-F238E27FC236}">
                <a16:creationId xmlns:a16="http://schemas.microsoft.com/office/drawing/2014/main" id="{490AD08D-BBF0-6A13-94C4-F7B506A71611}"/>
              </a:ext>
            </a:extLst>
          </p:cNvPr>
          <p:cNvSpPr/>
          <p:nvPr/>
        </p:nvSpPr>
        <p:spPr>
          <a:xfrm>
            <a:off x="10308270" y="4213581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4" name="Obdĺžnik: zaoblené rohy 583">
            <a:extLst>
              <a:ext uri="{FF2B5EF4-FFF2-40B4-BE49-F238E27FC236}">
                <a16:creationId xmlns:a16="http://schemas.microsoft.com/office/drawing/2014/main" id="{131BEB4D-4B64-1EED-A8E6-F6DB072BB1F9}"/>
              </a:ext>
            </a:extLst>
          </p:cNvPr>
          <p:cNvSpPr/>
          <p:nvPr/>
        </p:nvSpPr>
        <p:spPr>
          <a:xfrm>
            <a:off x="10308270" y="4402872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585" name="Obdĺžnik: zaoblené rohy 584">
            <a:extLst>
              <a:ext uri="{FF2B5EF4-FFF2-40B4-BE49-F238E27FC236}">
                <a16:creationId xmlns:a16="http://schemas.microsoft.com/office/drawing/2014/main" id="{9F0D8905-29A9-68D7-A15D-A69D8C5A241A}"/>
              </a:ext>
            </a:extLst>
          </p:cNvPr>
          <p:cNvSpPr/>
          <p:nvPr/>
        </p:nvSpPr>
        <p:spPr>
          <a:xfrm>
            <a:off x="10308270" y="4592163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86" name="Obdĺžnik: zaoblené rohy 585">
            <a:extLst>
              <a:ext uri="{FF2B5EF4-FFF2-40B4-BE49-F238E27FC236}">
                <a16:creationId xmlns:a16="http://schemas.microsoft.com/office/drawing/2014/main" id="{31F73071-658B-0730-D58E-5D338BB12CFB}"/>
              </a:ext>
            </a:extLst>
          </p:cNvPr>
          <p:cNvSpPr/>
          <p:nvPr/>
        </p:nvSpPr>
        <p:spPr>
          <a:xfrm>
            <a:off x="10308270" y="4781454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7" name="Obdĺžnik: zaoblené rohy 586">
            <a:extLst>
              <a:ext uri="{FF2B5EF4-FFF2-40B4-BE49-F238E27FC236}">
                <a16:creationId xmlns:a16="http://schemas.microsoft.com/office/drawing/2014/main" id="{C0D699CF-F0AD-2B52-CE23-DF93F1B3FE78}"/>
              </a:ext>
            </a:extLst>
          </p:cNvPr>
          <p:cNvSpPr/>
          <p:nvPr/>
        </p:nvSpPr>
        <p:spPr>
          <a:xfrm>
            <a:off x="10308270" y="4970745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88" name="Obdĺžnik: zaoblené rohy 587">
            <a:extLst>
              <a:ext uri="{FF2B5EF4-FFF2-40B4-BE49-F238E27FC236}">
                <a16:creationId xmlns:a16="http://schemas.microsoft.com/office/drawing/2014/main" id="{A8C98B5E-7ED2-F64D-796E-4FFD8BEAD9D8}"/>
              </a:ext>
            </a:extLst>
          </p:cNvPr>
          <p:cNvSpPr/>
          <p:nvPr/>
        </p:nvSpPr>
        <p:spPr>
          <a:xfrm>
            <a:off x="10308270" y="5160036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89" name="Obdĺžnik: zaoblené rohy 588">
            <a:extLst>
              <a:ext uri="{FF2B5EF4-FFF2-40B4-BE49-F238E27FC236}">
                <a16:creationId xmlns:a16="http://schemas.microsoft.com/office/drawing/2014/main" id="{AD6CC0EC-C8E2-588B-1DA3-F68E7E49FAA8}"/>
              </a:ext>
            </a:extLst>
          </p:cNvPr>
          <p:cNvSpPr/>
          <p:nvPr/>
        </p:nvSpPr>
        <p:spPr>
          <a:xfrm>
            <a:off x="10308270" y="5349327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3</a:t>
            </a:r>
          </a:p>
        </p:txBody>
      </p:sp>
      <p:sp>
        <p:nvSpPr>
          <p:cNvPr id="590" name="Obdĺžnik: zaoblené rohy 589">
            <a:extLst>
              <a:ext uri="{FF2B5EF4-FFF2-40B4-BE49-F238E27FC236}">
                <a16:creationId xmlns:a16="http://schemas.microsoft.com/office/drawing/2014/main" id="{BABCE0A0-8FDB-60B6-9EAB-1D3D5528DD79}"/>
              </a:ext>
            </a:extLst>
          </p:cNvPr>
          <p:cNvSpPr/>
          <p:nvPr/>
        </p:nvSpPr>
        <p:spPr>
          <a:xfrm>
            <a:off x="10308270" y="5538618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3</a:t>
            </a:r>
          </a:p>
        </p:txBody>
      </p:sp>
      <p:sp>
        <p:nvSpPr>
          <p:cNvPr id="591" name="Obdĺžnik: zaoblené rohy 590">
            <a:extLst>
              <a:ext uri="{FF2B5EF4-FFF2-40B4-BE49-F238E27FC236}">
                <a16:creationId xmlns:a16="http://schemas.microsoft.com/office/drawing/2014/main" id="{A4D0D6D5-601F-0A96-9441-6D866370FB20}"/>
              </a:ext>
            </a:extLst>
          </p:cNvPr>
          <p:cNvSpPr/>
          <p:nvPr/>
        </p:nvSpPr>
        <p:spPr>
          <a:xfrm>
            <a:off x="10308270" y="5727909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8</a:t>
            </a:r>
          </a:p>
        </p:txBody>
      </p:sp>
      <p:sp>
        <p:nvSpPr>
          <p:cNvPr id="615" name="Obdĺžnik: zaoblené rohy 614">
            <a:extLst>
              <a:ext uri="{FF2B5EF4-FFF2-40B4-BE49-F238E27FC236}">
                <a16:creationId xmlns:a16="http://schemas.microsoft.com/office/drawing/2014/main" id="{7E0D6885-8810-599E-8078-A97464DB1562}"/>
              </a:ext>
            </a:extLst>
          </p:cNvPr>
          <p:cNvSpPr/>
          <p:nvPr/>
        </p:nvSpPr>
        <p:spPr>
          <a:xfrm>
            <a:off x="10308270" y="5917200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42" name="Obdĺžnik: zaoblené rohy 641">
            <a:extLst>
              <a:ext uri="{FF2B5EF4-FFF2-40B4-BE49-F238E27FC236}">
                <a16:creationId xmlns:a16="http://schemas.microsoft.com/office/drawing/2014/main" id="{A723076A-6E77-DB53-AB7A-A85CD99DFDE2}"/>
              </a:ext>
            </a:extLst>
          </p:cNvPr>
          <p:cNvSpPr/>
          <p:nvPr/>
        </p:nvSpPr>
        <p:spPr>
          <a:xfrm>
            <a:off x="10308270" y="6106481"/>
            <a:ext cx="75228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36" name="Obdĺžnik: zaoblené rohy 735">
            <a:extLst>
              <a:ext uri="{FF2B5EF4-FFF2-40B4-BE49-F238E27FC236}">
                <a16:creationId xmlns:a16="http://schemas.microsoft.com/office/drawing/2014/main" id="{EBFAAF64-F55D-2F79-62A3-992F8C88D84A}"/>
              </a:ext>
            </a:extLst>
          </p:cNvPr>
          <p:cNvSpPr/>
          <p:nvPr/>
        </p:nvSpPr>
        <p:spPr>
          <a:xfrm>
            <a:off x="6043358" y="2688094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Leipzig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37" name="Obdĺžnik: zaoblené rohy 736">
            <a:extLst>
              <a:ext uri="{FF2B5EF4-FFF2-40B4-BE49-F238E27FC236}">
                <a16:creationId xmlns:a16="http://schemas.microsoft.com/office/drawing/2014/main" id="{7152C47B-DE3E-D703-7183-D6134BFC7AE1}"/>
              </a:ext>
            </a:extLst>
          </p:cNvPr>
          <p:cNvSpPr/>
          <p:nvPr/>
        </p:nvSpPr>
        <p:spPr>
          <a:xfrm>
            <a:off x="7753413" y="2689645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38" name="Obdĺžnik: zaoblené rohy 737">
            <a:extLst>
              <a:ext uri="{FF2B5EF4-FFF2-40B4-BE49-F238E27FC236}">
                <a16:creationId xmlns:a16="http://schemas.microsoft.com/office/drawing/2014/main" id="{601FA441-0DA8-4DD4-08E1-5B31865EF269}"/>
              </a:ext>
            </a:extLst>
          </p:cNvPr>
          <p:cNvSpPr/>
          <p:nvPr/>
        </p:nvSpPr>
        <p:spPr>
          <a:xfrm>
            <a:off x="6043358" y="2876853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39" name="Obdĺžnik: zaoblené rohy 738">
            <a:extLst>
              <a:ext uri="{FF2B5EF4-FFF2-40B4-BE49-F238E27FC236}">
                <a16:creationId xmlns:a16="http://schemas.microsoft.com/office/drawing/2014/main" id="{2EC39E38-B103-B73F-D816-C95EFA3B595C}"/>
              </a:ext>
            </a:extLst>
          </p:cNvPr>
          <p:cNvSpPr/>
          <p:nvPr/>
        </p:nvSpPr>
        <p:spPr>
          <a:xfrm>
            <a:off x="6043358" y="3066478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40" name="Obdĺžnik: zaoblené rohy 739">
            <a:extLst>
              <a:ext uri="{FF2B5EF4-FFF2-40B4-BE49-F238E27FC236}">
                <a16:creationId xmlns:a16="http://schemas.microsoft.com/office/drawing/2014/main" id="{DEDFFFEB-9B7D-BB2E-A3EA-F9AD2B4228B8}"/>
              </a:ext>
            </a:extLst>
          </p:cNvPr>
          <p:cNvSpPr/>
          <p:nvPr/>
        </p:nvSpPr>
        <p:spPr>
          <a:xfrm>
            <a:off x="6043358" y="3256103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Krems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41" name="Obdĺžnik: zaoblené rohy 740">
            <a:extLst>
              <a:ext uri="{FF2B5EF4-FFF2-40B4-BE49-F238E27FC236}">
                <a16:creationId xmlns:a16="http://schemas.microsoft.com/office/drawing/2014/main" id="{439BC3AD-4939-C3DE-9B7B-29085421F524}"/>
              </a:ext>
            </a:extLst>
          </p:cNvPr>
          <p:cNvSpPr/>
          <p:nvPr/>
        </p:nvSpPr>
        <p:spPr>
          <a:xfrm>
            <a:off x="6043358" y="3445728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Linz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42" name="Obdĺžnik: zaoblené rohy 741">
            <a:extLst>
              <a:ext uri="{FF2B5EF4-FFF2-40B4-BE49-F238E27FC236}">
                <a16:creationId xmlns:a16="http://schemas.microsoft.com/office/drawing/2014/main" id="{7D503C59-E49C-B2A0-972B-D0B4B31C0B4B}"/>
              </a:ext>
            </a:extLst>
          </p:cNvPr>
          <p:cNvSpPr/>
          <p:nvPr/>
        </p:nvSpPr>
        <p:spPr>
          <a:xfrm>
            <a:off x="6043358" y="3635353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Malaszewice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43" name="Obdĺžnik: zaoblené rohy 742">
            <a:extLst>
              <a:ext uri="{FF2B5EF4-FFF2-40B4-BE49-F238E27FC236}">
                <a16:creationId xmlns:a16="http://schemas.microsoft.com/office/drawing/2014/main" id="{6DB9C38E-2866-FA54-9C6D-705E6BAD7389}"/>
              </a:ext>
            </a:extLst>
          </p:cNvPr>
          <p:cNvSpPr/>
          <p:nvPr/>
        </p:nvSpPr>
        <p:spPr>
          <a:xfrm>
            <a:off x="6043358" y="3824978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Ostrava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44" name="Obdĺžnik: zaoblené rohy 743">
            <a:extLst>
              <a:ext uri="{FF2B5EF4-FFF2-40B4-BE49-F238E27FC236}">
                <a16:creationId xmlns:a16="http://schemas.microsoft.com/office/drawing/2014/main" id="{3C5A2D6F-7F78-2160-43F9-DAC1D0183205}"/>
              </a:ext>
            </a:extLst>
          </p:cNvPr>
          <p:cNvSpPr/>
          <p:nvPr/>
        </p:nvSpPr>
        <p:spPr>
          <a:xfrm>
            <a:off x="6043358" y="4018778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Zlin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45" name="Obdĺžnik: zaoblené rohy 744">
            <a:extLst>
              <a:ext uri="{FF2B5EF4-FFF2-40B4-BE49-F238E27FC236}">
                <a16:creationId xmlns:a16="http://schemas.microsoft.com/office/drawing/2014/main" id="{BBC617A8-901F-79FA-5BDC-CF082DF15D2A}"/>
              </a:ext>
            </a:extLst>
          </p:cNvPr>
          <p:cNvSpPr/>
          <p:nvPr/>
        </p:nvSpPr>
        <p:spPr>
          <a:xfrm>
            <a:off x="6043358" y="4208403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Duisburg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Praha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46" name="Obdĺžnik: zaoblené rohy 745">
            <a:extLst>
              <a:ext uri="{FF2B5EF4-FFF2-40B4-BE49-F238E27FC236}">
                <a16:creationId xmlns:a16="http://schemas.microsoft.com/office/drawing/2014/main" id="{AB7B2C2A-CC10-973A-FD5B-46380E97CF23}"/>
              </a:ext>
            </a:extLst>
          </p:cNvPr>
          <p:cNvSpPr/>
          <p:nvPr/>
        </p:nvSpPr>
        <p:spPr>
          <a:xfrm>
            <a:off x="6043358" y="4398028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47" name="Obdĺžnik: zaoblené rohy 746">
            <a:extLst>
              <a:ext uri="{FF2B5EF4-FFF2-40B4-BE49-F238E27FC236}">
                <a16:creationId xmlns:a16="http://schemas.microsoft.com/office/drawing/2014/main" id="{7100968F-39EC-5981-1FEE-2D1FF2FCAE6C}"/>
              </a:ext>
            </a:extLst>
          </p:cNvPr>
          <p:cNvSpPr/>
          <p:nvPr/>
        </p:nvSpPr>
        <p:spPr>
          <a:xfrm>
            <a:off x="6043358" y="4587653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Halkali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48" name="Obdĺžnik: zaoblené rohy 747">
            <a:extLst>
              <a:ext uri="{FF2B5EF4-FFF2-40B4-BE49-F238E27FC236}">
                <a16:creationId xmlns:a16="http://schemas.microsoft.com/office/drawing/2014/main" id="{C48A4DB3-F140-90FF-8466-19733ECA20FC}"/>
              </a:ext>
            </a:extLst>
          </p:cNvPr>
          <p:cNvSpPr/>
          <p:nvPr/>
        </p:nvSpPr>
        <p:spPr>
          <a:xfrm>
            <a:off x="6043358" y="4777278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Kosice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49" name="Obdĺžnik: zaoblené rohy 748">
            <a:extLst>
              <a:ext uri="{FF2B5EF4-FFF2-40B4-BE49-F238E27FC236}">
                <a16:creationId xmlns:a16="http://schemas.microsoft.com/office/drawing/2014/main" id="{540B016F-9D0A-A7EE-809E-D9F37573B9CB}"/>
              </a:ext>
            </a:extLst>
          </p:cNvPr>
          <p:cNvSpPr/>
          <p:nvPr/>
        </p:nvSpPr>
        <p:spPr>
          <a:xfrm>
            <a:off x="6043358" y="4966903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Krems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50" name="Obdĺžnik: zaoblené rohy 749">
            <a:extLst>
              <a:ext uri="{FF2B5EF4-FFF2-40B4-BE49-F238E27FC236}">
                <a16:creationId xmlns:a16="http://schemas.microsoft.com/office/drawing/2014/main" id="{72199307-EDDA-9FC2-E300-1BED217D336B}"/>
              </a:ext>
            </a:extLst>
          </p:cNvPr>
          <p:cNvSpPr/>
          <p:nvPr/>
        </p:nvSpPr>
        <p:spPr>
          <a:xfrm>
            <a:off x="6043358" y="5156528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Zilina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51" name="Obdĺžnik: zaoblené rohy 750">
            <a:extLst>
              <a:ext uri="{FF2B5EF4-FFF2-40B4-BE49-F238E27FC236}">
                <a16:creationId xmlns:a16="http://schemas.microsoft.com/office/drawing/2014/main" id="{33CB1707-7CBB-2DEC-5A5E-574B7003A6D8}"/>
              </a:ext>
            </a:extLst>
          </p:cNvPr>
          <p:cNvSpPr/>
          <p:nvPr/>
        </p:nvSpPr>
        <p:spPr>
          <a:xfrm>
            <a:off x="6043358" y="5346153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Gadki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Dabrowa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Gornicza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52" name="Obdĺžnik: zaoblené rohy 751">
            <a:extLst>
              <a:ext uri="{FF2B5EF4-FFF2-40B4-BE49-F238E27FC236}">
                <a16:creationId xmlns:a16="http://schemas.microsoft.com/office/drawing/2014/main" id="{E82655B0-5BDB-8E63-9AED-AB5C82B7FDF0}"/>
              </a:ext>
            </a:extLst>
          </p:cNvPr>
          <p:cNvSpPr/>
          <p:nvPr/>
        </p:nvSpPr>
        <p:spPr>
          <a:xfrm>
            <a:off x="6043358" y="5535778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Gadki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Katy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Wroclawskie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53" name="Obdĺžnik: zaoblené rohy 752">
            <a:extLst>
              <a:ext uri="{FF2B5EF4-FFF2-40B4-BE49-F238E27FC236}">
                <a16:creationId xmlns:a16="http://schemas.microsoft.com/office/drawing/2014/main" id="{FE3D6101-0E62-3AE8-E60D-C2AC27E3460F}"/>
              </a:ext>
            </a:extLst>
          </p:cNvPr>
          <p:cNvSpPr/>
          <p:nvPr/>
        </p:nvSpPr>
        <p:spPr>
          <a:xfrm>
            <a:off x="6043358" y="5725403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Gadki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Pruszkow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54" name="Obdĺžnik: zaoblené rohy 753">
            <a:extLst>
              <a:ext uri="{FF2B5EF4-FFF2-40B4-BE49-F238E27FC236}">
                <a16:creationId xmlns:a16="http://schemas.microsoft.com/office/drawing/2014/main" id="{9220F877-1A85-7CCE-3C04-64EB7DE516D9}"/>
              </a:ext>
            </a:extLst>
          </p:cNvPr>
          <p:cNvSpPr/>
          <p:nvPr/>
        </p:nvSpPr>
        <p:spPr>
          <a:xfrm>
            <a:off x="6043358" y="5915028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Gdansk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Dabrowa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Gornicza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55" name="Obdĺžnik: zaoblené rohy 754">
            <a:extLst>
              <a:ext uri="{FF2B5EF4-FFF2-40B4-BE49-F238E27FC236}">
                <a16:creationId xmlns:a16="http://schemas.microsoft.com/office/drawing/2014/main" id="{AA2BDF96-AF2D-3DE5-AEBB-966403A9F72B}"/>
              </a:ext>
            </a:extLst>
          </p:cNvPr>
          <p:cNvSpPr/>
          <p:nvPr/>
        </p:nvSpPr>
        <p:spPr>
          <a:xfrm>
            <a:off x="6043358" y="6104650"/>
            <a:ext cx="1680365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Gdansk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756" name="Obdĺžnik: zaoblené rohy 755">
            <a:extLst>
              <a:ext uri="{FF2B5EF4-FFF2-40B4-BE49-F238E27FC236}">
                <a16:creationId xmlns:a16="http://schemas.microsoft.com/office/drawing/2014/main" id="{B2B0F463-2281-C44C-B047-CA9C1E9FF885}"/>
              </a:ext>
            </a:extLst>
          </p:cNvPr>
          <p:cNvSpPr/>
          <p:nvPr/>
        </p:nvSpPr>
        <p:spPr>
          <a:xfrm>
            <a:off x="7753413" y="2878419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57" name="Obdĺžnik: zaoblené rohy 756">
            <a:extLst>
              <a:ext uri="{FF2B5EF4-FFF2-40B4-BE49-F238E27FC236}">
                <a16:creationId xmlns:a16="http://schemas.microsoft.com/office/drawing/2014/main" id="{AC0937F4-8850-A7C4-E16C-01893391BA7D}"/>
              </a:ext>
            </a:extLst>
          </p:cNvPr>
          <p:cNvSpPr/>
          <p:nvPr/>
        </p:nvSpPr>
        <p:spPr>
          <a:xfrm>
            <a:off x="7753413" y="3068059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758" name="Obdĺžnik: zaoblené rohy 757">
            <a:extLst>
              <a:ext uri="{FF2B5EF4-FFF2-40B4-BE49-F238E27FC236}">
                <a16:creationId xmlns:a16="http://schemas.microsoft.com/office/drawing/2014/main" id="{7A329B0B-EA05-9CD7-3700-120D440DF100}"/>
              </a:ext>
            </a:extLst>
          </p:cNvPr>
          <p:cNvSpPr/>
          <p:nvPr/>
        </p:nvSpPr>
        <p:spPr>
          <a:xfrm>
            <a:off x="7753413" y="3257699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59" name="Obdĺžnik: zaoblené rohy 758">
            <a:extLst>
              <a:ext uri="{FF2B5EF4-FFF2-40B4-BE49-F238E27FC236}">
                <a16:creationId xmlns:a16="http://schemas.microsoft.com/office/drawing/2014/main" id="{13324DAD-E05C-20D9-61B7-FFEF8C028FBE}"/>
              </a:ext>
            </a:extLst>
          </p:cNvPr>
          <p:cNvSpPr/>
          <p:nvPr/>
        </p:nvSpPr>
        <p:spPr>
          <a:xfrm>
            <a:off x="7753413" y="3447339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2</a:t>
            </a:r>
          </a:p>
        </p:txBody>
      </p:sp>
      <p:sp>
        <p:nvSpPr>
          <p:cNvPr id="760" name="Obdĺžnik: zaoblené rohy 759">
            <a:extLst>
              <a:ext uri="{FF2B5EF4-FFF2-40B4-BE49-F238E27FC236}">
                <a16:creationId xmlns:a16="http://schemas.microsoft.com/office/drawing/2014/main" id="{48C65A47-1228-3CA7-573B-76AE8D251BEF}"/>
              </a:ext>
            </a:extLst>
          </p:cNvPr>
          <p:cNvSpPr/>
          <p:nvPr/>
        </p:nvSpPr>
        <p:spPr>
          <a:xfrm>
            <a:off x="7753413" y="3636979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4</a:t>
            </a:r>
          </a:p>
        </p:txBody>
      </p:sp>
      <p:sp>
        <p:nvSpPr>
          <p:cNvPr id="761" name="Obdĺžnik: zaoblené rohy 760">
            <a:extLst>
              <a:ext uri="{FF2B5EF4-FFF2-40B4-BE49-F238E27FC236}">
                <a16:creationId xmlns:a16="http://schemas.microsoft.com/office/drawing/2014/main" id="{35E0CD52-A097-A197-B486-017C47CAE678}"/>
              </a:ext>
            </a:extLst>
          </p:cNvPr>
          <p:cNvSpPr/>
          <p:nvPr/>
        </p:nvSpPr>
        <p:spPr>
          <a:xfrm>
            <a:off x="7753413" y="3826619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62" name="Obdĺžnik: zaoblené rohy 761">
            <a:extLst>
              <a:ext uri="{FF2B5EF4-FFF2-40B4-BE49-F238E27FC236}">
                <a16:creationId xmlns:a16="http://schemas.microsoft.com/office/drawing/2014/main" id="{44AFF62E-4E0A-EFF7-5759-24DF727A20B5}"/>
              </a:ext>
            </a:extLst>
          </p:cNvPr>
          <p:cNvSpPr/>
          <p:nvPr/>
        </p:nvSpPr>
        <p:spPr>
          <a:xfrm>
            <a:off x="7753413" y="4020449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763" name="Obdĺžnik: zaoblené rohy 762">
            <a:extLst>
              <a:ext uri="{FF2B5EF4-FFF2-40B4-BE49-F238E27FC236}">
                <a16:creationId xmlns:a16="http://schemas.microsoft.com/office/drawing/2014/main" id="{D9C1C9CC-E839-7A88-EF7E-4CD1D2F009B6}"/>
              </a:ext>
            </a:extLst>
          </p:cNvPr>
          <p:cNvSpPr/>
          <p:nvPr/>
        </p:nvSpPr>
        <p:spPr>
          <a:xfrm>
            <a:off x="7753413" y="4210089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64" name="Obdĺžnik: zaoblené rohy 763">
            <a:extLst>
              <a:ext uri="{FF2B5EF4-FFF2-40B4-BE49-F238E27FC236}">
                <a16:creationId xmlns:a16="http://schemas.microsoft.com/office/drawing/2014/main" id="{7B305EEE-7E9B-4D37-A458-F0AF4EB2241A}"/>
              </a:ext>
            </a:extLst>
          </p:cNvPr>
          <p:cNvSpPr/>
          <p:nvPr/>
        </p:nvSpPr>
        <p:spPr>
          <a:xfrm>
            <a:off x="7753413" y="4399729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65" name="Obdĺžnik: zaoblené rohy 764">
            <a:extLst>
              <a:ext uri="{FF2B5EF4-FFF2-40B4-BE49-F238E27FC236}">
                <a16:creationId xmlns:a16="http://schemas.microsoft.com/office/drawing/2014/main" id="{F7568695-9F62-0042-49DD-7D46B11A4B01}"/>
              </a:ext>
            </a:extLst>
          </p:cNvPr>
          <p:cNvSpPr/>
          <p:nvPr/>
        </p:nvSpPr>
        <p:spPr>
          <a:xfrm>
            <a:off x="7753413" y="4589369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3</a:t>
            </a:r>
          </a:p>
        </p:txBody>
      </p:sp>
      <p:sp>
        <p:nvSpPr>
          <p:cNvPr id="766" name="Obdĺžnik: zaoblené rohy 765">
            <a:extLst>
              <a:ext uri="{FF2B5EF4-FFF2-40B4-BE49-F238E27FC236}">
                <a16:creationId xmlns:a16="http://schemas.microsoft.com/office/drawing/2014/main" id="{042914C9-3677-2653-15D2-E310175D9F6E}"/>
              </a:ext>
            </a:extLst>
          </p:cNvPr>
          <p:cNvSpPr/>
          <p:nvPr/>
        </p:nvSpPr>
        <p:spPr>
          <a:xfrm>
            <a:off x="7753413" y="4779009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67" name="Obdĺžnik: zaoblené rohy 766">
            <a:extLst>
              <a:ext uri="{FF2B5EF4-FFF2-40B4-BE49-F238E27FC236}">
                <a16:creationId xmlns:a16="http://schemas.microsoft.com/office/drawing/2014/main" id="{B765B976-C2F4-2990-E93F-6A6EBF215558}"/>
              </a:ext>
            </a:extLst>
          </p:cNvPr>
          <p:cNvSpPr/>
          <p:nvPr/>
        </p:nvSpPr>
        <p:spPr>
          <a:xfrm>
            <a:off x="7753413" y="4968649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68" name="Obdĺžnik: zaoblené rohy 767">
            <a:extLst>
              <a:ext uri="{FF2B5EF4-FFF2-40B4-BE49-F238E27FC236}">
                <a16:creationId xmlns:a16="http://schemas.microsoft.com/office/drawing/2014/main" id="{DF9E2B24-DE5B-4473-8905-B1804FF1BE3C}"/>
              </a:ext>
            </a:extLst>
          </p:cNvPr>
          <p:cNvSpPr/>
          <p:nvPr/>
        </p:nvSpPr>
        <p:spPr>
          <a:xfrm>
            <a:off x="7753413" y="5158289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69" name="Obdĺžnik: zaoblené rohy 768">
            <a:extLst>
              <a:ext uri="{FF2B5EF4-FFF2-40B4-BE49-F238E27FC236}">
                <a16:creationId xmlns:a16="http://schemas.microsoft.com/office/drawing/2014/main" id="{FBD08304-F80C-07A0-C1F3-456E12C5C161}"/>
              </a:ext>
            </a:extLst>
          </p:cNvPr>
          <p:cNvSpPr/>
          <p:nvPr/>
        </p:nvSpPr>
        <p:spPr>
          <a:xfrm>
            <a:off x="7753413" y="5347929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0" name="Obdĺžnik: zaoblené rohy 769">
            <a:extLst>
              <a:ext uri="{FF2B5EF4-FFF2-40B4-BE49-F238E27FC236}">
                <a16:creationId xmlns:a16="http://schemas.microsoft.com/office/drawing/2014/main" id="{1A3791D7-47D8-0064-0BF6-C1B301EC2DD8}"/>
              </a:ext>
            </a:extLst>
          </p:cNvPr>
          <p:cNvSpPr/>
          <p:nvPr/>
        </p:nvSpPr>
        <p:spPr>
          <a:xfrm>
            <a:off x="7753413" y="5537569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1" name="Obdĺžnik: zaoblené rohy 770">
            <a:extLst>
              <a:ext uri="{FF2B5EF4-FFF2-40B4-BE49-F238E27FC236}">
                <a16:creationId xmlns:a16="http://schemas.microsoft.com/office/drawing/2014/main" id="{70E03323-08A4-3479-90A9-ADC3C13A9669}"/>
              </a:ext>
            </a:extLst>
          </p:cNvPr>
          <p:cNvSpPr/>
          <p:nvPr/>
        </p:nvSpPr>
        <p:spPr>
          <a:xfrm>
            <a:off x="7753413" y="5727209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8</a:t>
            </a:r>
          </a:p>
        </p:txBody>
      </p:sp>
      <p:sp>
        <p:nvSpPr>
          <p:cNvPr id="772" name="Obdĺžnik: zaoblené rohy 771">
            <a:extLst>
              <a:ext uri="{FF2B5EF4-FFF2-40B4-BE49-F238E27FC236}">
                <a16:creationId xmlns:a16="http://schemas.microsoft.com/office/drawing/2014/main" id="{87577245-3A54-6CAC-5092-B7B9DFB659B8}"/>
              </a:ext>
            </a:extLst>
          </p:cNvPr>
          <p:cNvSpPr/>
          <p:nvPr/>
        </p:nvSpPr>
        <p:spPr>
          <a:xfrm>
            <a:off x="7753413" y="5916849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73" name="Obdĺžnik: zaoblené rohy 772">
            <a:extLst>
              <a:ext uri="{FF2B5EF4-FFF2-40B4-BE49-F238E27FC236}">
                <a16:creationId xmlns:a16="http://schemas.microsoft.com/office/drawing/2014/main" id="{B6D23FE5-80C9-FF96-0201-F85EE6288A1C}"/>
              </a:ext>
            </a:extLst>
          </p:cNvPr>
          <p:cNvSpPr/>
          <p:nvPr/>
        </p:nvSpPr>
        <p:spPr>
          <a:xfrm>
            <a:off x="7753413" y="6106481"/>
            <a:ext cx="781839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05" name="TextBox 594">
            <a:extLst>
              <a:ext uri="{FF2B5EF4-FFF2-40B4-BE49-F238E27FC236}">
                <a16:creationId xmlns:a16="http://schemas.microsoft.com/office/drawing/2014/main" id="{7B66AEC3-ECF6-3FD9-F2CE-71CA3EB29352}"/>
              </a:ext>
            </a:extLst>
          </p:cNvPr>
          <p:cNvSpPr txBox="1"/>
          <p:nvPr/>
        </p:nvSpPr>
        <p:spPr>
          <a:xfrm>
            <a:off x="9055445" y="921334"/>
            <a:ext cx="10552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sk-SK" sz="800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VON </a:t>
            </a:r>
            <a:r>
              <a:rPr lang="sk-SK" sz="800" b="1" u="none" strike="noStrike" dirty="0">
                <a:solidFill>
                  <a:srgbClr val="BE0739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↔</a:t>
            </a:r>
            <a:r>
              <a:rPr lang="sk-SK" sz="800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 NACH</a:t>
            </a:r>
            <a:endParaRPr lang="en-US" sz="800" b="1" dirty="0">
              <a:solidFill>
                <a:srgbClr val="BE0739"/>
              </a:solidFill>
              <a:latin typeface="Arial Black" panose="020B0A040201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06" name="TextBox 595">
            <a:extLst>
              <a:ext uri="{FF2B5EF4-FFF2-40B4-BE49-F238E27FC236}">
                <a16:creationId xmlns:a16="http://schemas.microsoft.com/office/drawing/2014/main" id="{4D1D08D5-18E3-3FCC-A22B-B479F99385C0}"/>
              </a:ext>
            </a:extLst>
          </p:cNvPr>
          <p:cNvSpPr txBox="1"/>
          <p:nvPr/>
        </p:nvSpPr>
        <p:spPr>
          <a:xfrm>
            <a:off x="10206950" y="813764"/>
            <a:ext cx="968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sk-SK" sz="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ZÜGE </a:t>
            </a:r>
          </a:p>
          <a:p>
            <a:pPr algn="ctr" fontAlgn="ctr"/>
            <a:r>
              <a:rPr lang="sk-SK" sz="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PRO WOCHE</a:t>
            </a:r>
            <a:endParaRPr lang="en-US" sz="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70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ĺžnik: zaoblené rohy 22">
            <a:extLst>
              <a:ext uri="{FF2B5EF4-FFF2-40B4-BE49-F238E27FC236}">
                <a16:creationId xmlns:a16="http://schemas.microsoft.com/office/drawing/2014/main" id="{EA0B1C1C-F842-B72C-17BB-4BF92D137C2B}"/>
              </a:ext>
            </a:extLst>
          </p:cNvPr>
          <p:cNvSpPr/>
          <p:nvPr/>
        </p:nvSpPr>
        <p:spPr>
          <a:xfrm>
            <a:off x="404953" y="1698172"/>
            <a:ext cx="3383316" cy="4754880"/>
          </a:xfrm>
          <a:prstGeom prst="roundRect">
            <a:avLst>
              <a:gd name="adj" fmla="val 10346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23175A7-DC1C-DCBF-1BC2-1D79BC096E68}"/>
              </a:ext>
            </a:extLst>
          </p:cNvPr>
          <p:cNvSpPr txBox="1"/>
          <p:nvPr/>
        </p:nvSpPr>
        <p:spPr>
          <a:xfrm>
            <a:off x="683447" y="501066"/>
            <a:ext cx="53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</a:t>
            </a:r>
          </a:p>
          <a:p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Eisenbahn- &amp; Terminalnetzwerk</a:t>
            </a:r>
            <a:endParaRPr lang="sk-SK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Obdĺžnik: zaoblené rohy 23">
            <a:extLst>
              <a:ext uri="{FF2B5EF4-FFF2-40B4-BE49-F238E27FC236}">
                <a16:creationId xmlns:a16="http://schemas.microsoft.com/office/drawing/2014/main" id="{9B0939AF-3E1E-2256-6EE7-5B950495E475}"/>
              </a:ext>
            </a:extLst>
          </p:cNvPr>
          <p:cNvSpPr/>
          <p:nvPr/>
        </p:nvSpPr>
        <p:spPr>
          <a:xfrm>
            <a:off x="7122041" y="668259"/>
            <a:ext cx="3806258" cy="512115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519A084A-B65E-D70A-4955-701A8B43B1FD}"/>
              </a:ext>
            </a:extLst>
          </p:cNvPr>
          <p:cNvSpPr txBox="1"/>
          <p:nvPr/>
        </p:nvSpPr>
        <p:spPr>
          <a:xfrm>
            <a:off x="7037773" y="770193"/>
            <a:ext cx="4005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6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HAUPTGESCHÄFTSSTELLEN</a:t>
            </a:r>
            <a:endParaRPr lang="en-AU" sz="1600" b="1" dirty="0">
              <a:solidFill>
                <a:schemeClr val="bg1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Obdĺžnik 25">
            <a:extLst>
              <a:ext uri="{FF2B5EF4-FFF2-40B4-BE49-F238E27FC236}">
                <a16:creationId xmlns:a16="http://schemas.microsoft.com/office/drawing/2014/main" id="{E73FD94B-3B0D-493D-DC9F-B18C5BD886DB}"/>
              </a:ext>
            </a:extLst>
          </p:cNvPr>
          <p:cNvSpPr/>
          <p:nvPr/>
        </p:nvSpPr>
        <p:spPr>
          <a:xfrm>
            <a:off x="594441" y="5109518"/>
            <a:ext cx="197826" cy="197826"/>
          </a:xfrm>
          <a:prstGeom prst="rect">
            <a:avLst/>
          </a:prstGeom>
          <a:solidFill>
            <a:srgbClr val="C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22768691-FE99-A56C-D302-131D822BF52D}"/>
              </a:ext>
            </a:extLst>
          </p:cNvPr>
          <p:cNvSpPr txBox="1"/>
          <p:nvPr/>
        </p:nvSpPr>
        <p:spPr>
          <a:xfrm>
            <a:off x="820771" y="5071407"/>
            <a:ext cx="1291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PRA</a:t>
            </a:r>
            <a:r>
              <a:rPr lang="de-DE" sz="14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</a:t>
            </a:r>
            <a:r>
              <a:rPr lang="sk-SK" sz="14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 CZ</a:t>
            </a:r>
            <a:endParaRPr lang="en-GB" sz="1400" b="1" dirty="0">
              <a:solidFill>
                <a:srgbClr val="12286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lokTextu 33">
            <a:extLst>
              <a:ext uri="{FF2B5EF4-FFF2-40B4-BE49-F238E27FC236}">
                <a16:creationId xmlns:a16="http://schemas.microsoft.com/office/drawing/2014/main" id="{5CC40DFE-81AE-CE26-B80E-5BE77BE92F13}"/>
              </a:ext>
            </a:extLst>
          </p:cNvPr>
          <p:cNvSpPr txBox="1"/>
          <p:nvPr/>
        </p:nvSpPr>
        <p:spPr>
          <a:xfrm>
            <a:off x="820770" y="5292527"/>
            <a:ext cx="309143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METRANS, a.s. </a:t>
            </a: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Hauptgeschäftsstellen</a:t>
            </a:r>
            <a:b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k-SK" sz="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Zuständigkeit</a:t>
            </a:r>
            <a:endParaRPr lang="sk-SK" sz="12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Häfen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BE, DE, NL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Länder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AT, CZ, DE</a:t>
            </a:r>
            <a:endParaRPr lang="en-GB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Rovná spojnica 44">
            <a:extLst>
              <a:ext uri="{FF2B5EF4-FFF2-40B4-BE49-F238E27FC236}">
                <a16:creationId xmlns:a16="http://schemas.microsoft.com/office/drawing/2014/main" id="{6DCA1DE6-0648-E0C1-A0F9-D99C63A3E1E6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ázok 46">
            <a:extLst>
              <a:ext uri="{FF2B5EF4-FFF2-40B4-BE49-F238E27FC236}">
                <a16:creationId xmlns:a16="http://schemas.microsoft.com/office/drawing/2014/main" id="{7F01DC04-A739-160D-9A35-5A5E0075C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C87FAD8A-3506-C548-5574-FA798248F413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Obdĺžnik: zaoblené rohy 42">
            <a:extLst>
              <a:ext uri="{FF2B5EF4-FFF2-40B4-BE49-F238E27FC236}">
                <a16:creationId xmlns:a16="http://schemas.microsoft.com/office/drawing/2014/main" id="{BE7E0F86-F3AD-28D8-700C-E2D4855329E0}"/>
              </a:ext>
            </a:extLst>
          </p:cNvPr>
          <p:cNvSpPr/>
          <p:nvPr/>
        </p:nvSpPr>
        <p:spPr>
          <a:xfrm>
            <a:off x="3969100" y="1698170"/>
            <a:ext cx="3383316" cy="4754881"/>
          </a:xfrm>
          <a:prstGeom prst="roundRect">
            <a:avLst>
              <a:gd name="adj" fmla="val 10346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6" name="Obdĺžnik 35">
            <a:extLst>
              <a:ext uri="{FF2B5EF4-FFF2-40B4-BE49-F238E27FC236}">
                <a16:creationId xmlns:a16="http://schemas.microsoft.com/office/drawing/2014/main" id="{B7FB8B4F-6469-E9DA-F646-6A95B9596288}"/>
              </a:ext>
            </a:extLst>
          </p:cNvPr>
          <p:cNvSpPr/>
          <p:nvPr/>
        </p:nvSpPr>
        <p:spPr>
          <a:xfrm>
            <a:off x="4285576" y="5109518"/>
            <a:ext cx="197826" cy="197826"/>
          </a:xfrm>
          <a:prstGeom prst="rect">
            <a:avLst/>
          </a:prstGeom>
          <a:solidFill>
            <a:srgbClr val="5C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EBA36B02-7738-1514-7F81-86BDF3110B16}"/>
              </a:ext>
            </a:extLst>
          </p:cNvPr>
          <p:cNvSpPr txBox="1"/>
          <p:nvPr/>
        </p:nvSpPr>
        <p:spPr>
          <a:xfrm>
            <a:off x="4480999" y="5071407"/>
            <a:ext cx="2641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DUNAJSKA STREDA, SK</a:t>
            </a:r>
            <a:endParaRPr lang="en-GB" sz="1400" b="1" dirty="0">
              <a:solidFill>
                <a:srgbClr val="12286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69D4E0D1-6CCD-ACD9-4CB9-3F0FCA568290}"/>
              </a:ext>
            </a:extLst>
          </p:cNvPr>
          <p:cNvSpPr txBox="1"/>
          <p:nvPr/>
        </p:nvSpPr>
        <p:spPr>
          <a:xfrm>
            <a:off x="4480999" y="5264092"/>
            <a:ext cx="2476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Zuständigkeit</a:t>
            </a:r>
            <a:endParaRPr lang="sk-SK" sz="12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Häfen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BE, DE, IT, NL, RO, SL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Länder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AT, CZ, HU, PL, RO, RS, SK, TR</a:t>
            </a:r>
            <a:endParaRPr lang="en-GB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dĺžnik: zaoblené rohy 43">
            <a:extLst>
              <a:ext uri="{FF2B5EF4-FFF2-40B4-BE49-F238E27FC236}">
                <a16:creationId xmlns:a16="http://schemas.microsoft.com/office/drawing/2014/main" id="{898BAA44-AC90-40B3-9E01-F718FE8B7318}"/>
              </a:ext>
            </a:extLst>
          </p:cNvPr>
          <p:cNvSpPr/>
          <p:nvPr/>
        </p:nvSpPr>
        <p:spPr>
          <a:xfrm>
            <a:off x="7543152" y="1698169"/>
            <a:ext cx="3383316" cy="4754881"/>
          </a:xfrm>
          <a:prstGeom prst="roundRect">
            <a:avLst>
              <a:gd name="adj" fmla="val 10346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0" name="Obdĺžnik 39">
            <a:extLst>
              <a:ext uri="{FF2B5EF4-FFF2-40B4-BE49-F238E27FC236}">
                <a16:creationId xmlns:a16="http://schemas.microsoft.com/office/drawing/2014/main" id="{188A8F66-733D-93E8-833D-85E6F3BEB635}"/>
              </a:ext>
            </a:extLst>
          </p:cNvPr>
          <p:cNvSpPr/>
          <p:nvPr/>
        </p:nvSpPr>
        <p:spPr>
          <a:xfrm>
            <a:off x="8043166" y="5109518"/>
            <a:ext cx="197826" cy="197826"/>
          </a:xfrm>
          <a:prstGeom prst="rect">
            <a:avLst/>
          </a:prstGeom>
          <a:solidFill>
            <a:srgbClr val="E87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1C623B66-479B-646B-09DA-27695EB0427A}"/>
              </a:ext>
            </a:extLst>
          </p:cNvPr>
          <p:cNvSpPr txBox="1"/>
          <p:nvPr/>
        </p:nvSpPr>
        <p:spPr>
          <a:xfrm>
            <a:off x="8269496" y="5071407"/>
            <a:ext cx="2319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POZNAN (GADKI), PL</a:t>
            </a:r>
            <a:endParaRPr lang="en-GB" sz="1400" b="1" dirty="0">
              <a:solidFill>
                <a:srgbClr val="12286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lokTextu 41">
            <a:extLst>
              <a:ext uri="{FF2B5EF4-FFF2-40B4-BE49-F238E27FC236}">
                <a16:creationId xmlns:a16="http://schemas.microsoft.com/office/drawing/2014/main" id="{35B98346-20F3-4175-472B-283CD4DAF3A3}"/>
              </a:ext>
            </a:extLst>
          </p:cNvPr>
          <p:cNvSpPr txBox="1"/>
          <p:nvPr/>
        </p:nvSpPr>
        <p:spPr>
          <a:xfrm>
            <a:off x="8269496" y="5277308"/>
            <a:ext cx="2476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Zuständigkeit</a:t>
            </a:r>
            <a:endParaRPr lang="sk-SK" sz="12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Häfen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Länder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PL</a:t>
            </a:r>
            <a:endParaRPr lang="en-GB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C50572-0FE1-163A-6327-F837B5131A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43777" y="2104759"/>
            <a:ext cx="3260342" cy="2739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C836BA-B5E7-AEBC-4516-A532B2452E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969637" y="2104759"/>
            <a:ext cx="3214539" cy="2701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A2BFD3-279D-6C70-8888-3F9BF74FEC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39425" y="2104759"/>
            <a:ext cx="3148237" cy="264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95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2958</Words>
  <Application>Microsoft Office PowerPoint</Application>
  <PresentationFormat>Širokouhlá</PresentationFormat>
  <Paragraphs>609</Paragraphs>
  <Slides>28</Slides>
  <Notes>25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Wingdings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Majkl Velner</dc:creator>
  <cp:lastModifiedBy>HUDECOVA Martina</cp:lastModifiedBy>
  <cp:revision>345</cp:revision>
  <cp:lastPrinted>2023-10-25T14:06:26Z</cp:lastPrinted>
  <dcterms:created xsi:type="dcterms:W3CDTF">2020-01-17T12:34:48Z</dcterms:created>
  <dcterms:modified xsi:type="dcterms:W3CDTF">2024-09-16T12:11:18Z</dcterms:modified>
</cp:coreProperties>
</file>