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620" r:id="rId2"/>
    <p:sldId id="621" r:id="rId3"/>
    <p:sldId id="622" r:id="rId4"/>
    <p:sldId id="623" r:id="rId5"/>
    <p:sldId id="616" r:id="rId6"/>
    <p:sldId id="271" r:id="rId7"/>
    <p:sldId id="630" r:id="rId8"/>
    <p:sldId id="268" r:id="rId9"/>
    <p:sldId id="631" r:id="rId10"/>
    <p:sldId id="272" r:id="rId11"/>
    <p:sldId id="634" r:id="rId12"/>
    <p:sldId id="632" r:id="rId13"/>
    <p:sldId id="628" r:id="rId14"/>
    <p:sldId id="629" r:id="rId15"/>
    <p:sldId id="259" r:id="rId16"/>
    <p:sldId id="260" r:id="rId17"/>
    <p:sldId id="625" r:id="rId18"/>
    <p:sldId id="261" r:id="rId19"/>
    <p:sldId id="262" r:id="rId20"/>
    <p:sldId id="263" r:id="rId21"/>
    <p:sldId id="591" r:id="rId22"/>
    <p:sldId id="627" r:id="rId23"/>
    <p:sldId id="264" r:id="rId24"/>
    <p:sldId id="626" r:id="rId25"/>
    <p:sldId id="277" r:id="rId26"/>
    <p:sldId id="278" r:id="rId27"/>
    <p:sldId id="256" r:id="rId28"/>
    <p:sldId id="265" r:id="rId29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5CE"/>
    <a:srgbClr val="122862"/>
    <a:srgbClr val="BE0739"/>
    <a:srgbClr val="6294DD"/>
    <a:srgbClr val="7F7F7F"/>
    <a:srgbClr val="6DCFF6"/>
    <a:srgbClr val="EDEDED"/>
    <a:srgbClr val="E87860"/>
    <a:srgbClr val="5DB8B2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29" autoAdjust="0"/>
    <p:restoredTop sz="96727" autoAdjust="0"/>
  </p:normalViewPr>
  <p:slideViewPr>
    <p:cSldViewPr snapToGrid="0" snapToObjects="1">
      <p:cViewPr varScale="1">
        <p:scale>
          <a:sx n="119" d="100"/>
          <a:sy n="119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2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9B8FC-02CD-084A-9EDC-EAD25E95B636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4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2" y="6456614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55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01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256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23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36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17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85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67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36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23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96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0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0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hhla.de/en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trans.eu/solutions/metrans-additional-solutions/hhla-pure/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metrans.eu/" TargetMode="External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5.jpeg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7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hyperlink" Target="https://metrans.eu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36.png"/><Relationship Id="rId4" Type="http://schemas.openxmlformats.org/officeDocument/2006/relationships/hyperlink" Target="https://metrans.eu/" TargetMode="External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hyperlink" Target="https://metrans.e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5.jpeg"/><Relationship Id="rId4" Type="http://schemas.openxmlformats.org/officeDocument/2006/relationships/image" Target="../media/image53.jpe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hyperlink" Target="https://metrans.eu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4.jpe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etrans.eu/solutions/metrans-additional-solutions/hhla-pure/" TargetMode="Externa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officialmetrans/" TargetMode="External"/><Relationship Id="rId3" Type="http://schemas.openxmlformats.org/officeDocument/2006/relationships/image" Target="../media/image86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officialMETRANS" TargetMode="External"/><Relationship Id="rId11" Type="http://schemas.openxmlformats.org/officeDocument/2006/relationships/image" Target="../media/image91.png"/><Relationship Id="rId5" Type="http://schemas.openxmlformats.org/officeDocument/2006/relationships/image" Target="../media/image88.jpeg"/><Relationship Id="rId10" Type="http://schemas.openxmlformats.org/officeDocument/2006/relationships/hyperlink" Target="https://www.linkedin.com/company/18730583/admin/feed/posts/" TargetMode="External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6.png"/><Relationship Id="rId4" Type="http://schemas.openxmlformats.org/officeDocument/2006/relationships/hyperlink" Target="https://metrans.e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474CF33C-04E6-C6E5-4638-59D0B45EA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899" b="3280"/>
          <a:stretch/>
        </p:blipFill>
        <p:spPr>
          <a:xfrm>
            <a:off x="285750" y="493776"/>
            <a:ext cx="11620500" cy="6109987"/>
          </a:xfrm>
          <a:prstGeom prst="round2DiagRect">
            <a:avLst>
              <a:gd name="adj1" fmla="val 23228"/>
              <a:gd name="adj2" fmla="val 0"/>
            </a:avLst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C6A99D7F-5152-5CBE-DD99-CD61B0CF4533}"/>
              </a:ext>
            </a:extLst>
          </p:cNvPr>
          <p:cNvGrpSpPr/>
          <p:nvPr/>
        </p:nvGrpSpPr>
        <p:grpSpPr>
          <a:xfrm>
            <a:off x="285750" y="264804"/>
            <a:ext cx="11620500" cy="1675398"/>
            <a:chOff x="285750" y="264804"/>
            <a:chExt cx="11620500" cy="1675398"/>
          </a:xfrm>
        </p:grpSpPr>
        <p:sp>
          <p:nvSpPr>
            <p:cNvPr id="33" name="Obdĺžnik: zaoblené protiľahlé rohy 32">
              <a:extLst>
                <a:ext uri="{FF2B5EF4-FFF2-40B4-BE49-F238E27FC236}">
                  <a16:creationId xmlns:a16="http://schemas.microsoft.com/office/drawing/2014/main" id="{18FEF761-F8F1-DFDE-650E-FE9220E03CEB}"/>
                </a:ext>
              </a:extLst>
            </p:cNvPr>
            <p:cNvSpPr/>
            <p:nvPr/>
          </p:nvSpPr>
          <p:spPr>
            <a:xfrm>
              <a:off x="9425940" y="264804"/>
              <a:ext cx="2480310" cy="1675398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21" name="Obdĺžnik: zaoblené protiľahlé rohy 20">
              <a:extLst>
                <a:ext uri="{FF2B5EF4-FFF2-40B4-BE49-F238E27FC236}">
                  <a16:creationId xmlns:a16="http://schemas.microsoft.com/office/drawing/2014/main" id="{E9EAE878-7B59-B0EB-4280-D6DD7521C51E}"/>
                </a:ext>
              </a:extLst>
            </p:cNvPr>
            <p:cNvSpPr/>
            <p:nvPr/>
          </p:nvSpPr>
          <p:spPr>
            <a:xfrm>
              <a:off x="285750" y="264804"/>
              <a:ext cx="11620500" cy="1675398"/>
            </a:xfrm>
            <a:prstGeom prst="round2DiagRect">
              <a:avLst>
                <a:gd name="adj1" fmla="val 37134"/>
                <a:gd name="adj2" fmla="val 0"/>
              </a:avLst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851179" y="730861"/>
            <a:ext cx="721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INTERMODAL</a:t>
            </a:r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LOGISTICS </a:t>
            </a:r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OF </a:t>
            </a:r>
            <a:r>
              <a:rPr lang="sk-SK" sz="2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867881" y="1186408"/>
            <a:ext cx="6865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NEUTRAL &amp; GLOBAL INTERMODAL SOLUTIONS</a:t>
            </a:r>
            <a:endParaRPr lang="de-DE" sz="2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26">
            <a:hlinkClick r:id="rId4"/>
            <a:extLst>
              <a:ext uri="{FF2B5EF4-FFF2-40B4-BE49-F238E27FC236}">
                <a16:creationId xmlns:a16="http://schemas.microsoft.com/office/drawing/2014/main" id="{383D1FFE-F830-7F22-5BFD-6D8D62105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6989" y="707310"/>
            <a:ext cx="2750892" cy="873299"/>
          </a:xfrm>
          <a:prstGeom prst="rect">
            <a:avLst/>
          </a:prstGeom>
        </p:spPr>
      </p:pic>
      <p:pic>
        <p:nvPicPr>
          <p:cNvPr id="6" name="Obrázok 28">
            <a:hlinkClick r:id="rId6"/>
            <a:extLst>
              <a:ext uri="{FF2B5EF4-FFF2-40B4-BE49-F238E27FC236}">
                <a16:creationId xmlns:a16="http://schemas.microsoft.com/office/drawing/2014/main" id="{29E58CE8-ADDC-585A-B300-9D953364C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604" y="5856784"/>
            <a:ext cx="1343278" cy="432493"/>
          </a:xfrm>
          <a:prstGeom prst="rect">
            <a:avLst/>
          </a:prstGeom>
        </p:spPr>
      </p:pic>
      <p:pic>
        <p:nvPicPr>
          <p:cNvPr id="7" name="Picture 13">
            <a:hlinkClick r:id="rId8"/>
            <a:extLst>
              <a:ext uri="{FF2B5EF4-FFF2-40B4-BE49-F238E27FC236}">
                <a16:creationId xmlns:a16="http://schemas.microsoft.com/office/drawing/2014/main" id="{ADEE7DC5-C720-87CD-CAC2-B6B18AC2F5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32" y="5856784"/>
            <a:ext cx="1365707" cy="4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7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ECF792-32EC-8D3C-9647-63609683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"/>
            <a:ext cx="7106014" cy="6857999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683448" y="583157"/>
            <a:ext cx="682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SILK ROAD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METRANS connections to the New Silk Road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AC598DD-D279-8F7D-2AD5-99C741E1C6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4F0FCED3-C967-56FD-7CB4-8F2EBD5B2873}"/>
              </a:ext>
            </a:extLst>
          </p:cNvPr>
          <p:cNvSpPr/>
          <p:nvPr/>
        </p:nvSpPr>
        <p:spPr>
          <a:xfrm>
            <a:off x="6786372" y="534610"/>
            <a:ext cx="3931335" cy="3773651"/>
          </a:xfrm>
          <a:prstGeom prst="roundRect">
            <a:avLst>
              <a:gd name="adj" fmla="val 671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4883E3E8-8424-2C5F-A4CF-6F2379A5E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8" b="19348"/>
          <a:stretch/>
        </p:blipFill>
        <p:spPr>
          <a:xfrm>
            <a:off x="6786374" y="481934"/>
            <a:ext cx="3931339" cy="1607228"/>
          </a:xfrm>
          <a:custGeom>
            <a:avLst/>
            <a:gdLst>
              <a:gd name="connsiteX0" fmla="*/ 341591 w 3381130"/>
              <a:gd name="connsiteY0" fmla="*/ 0 h 1728545"/>
              <a:gd name="connsiteX1" fmla="*/ 3039539 w 3381130"/>
              <a:gd name="connsiteY1" fmla="*/ 0 h 1728545"/>
              <a:gd name="connsiteX2" fmla="*/ 3381130 w 3381130"/>
              <a:gd name="connsiteY2" fmla="*/ 341591 h 1728545"/>
              <a:gd name="connsiteX3" fmla="*/ 3381130 w 3381130"/>
              <a:gd name="connsiteY3" fmla="*/ 1707913 h 1728545"/>
              <a:gd name="connsiteX4" fmla="*/ 3379050 w 3381130"/>
              <a:gd name="connsiteY4" fmla="*/ 1728545 h 1728545"/>
              <a:gd name="connsiteX5" fmla="*/ 2080 w 3381130"/>
              <a:gd name="connsiteY5" fmla="*/ 1728545 h 1728545"/>
              <a:gd name="connsiteX6" fmla="*/ 0 w 3381130"/>
              <a:gd name="connsiteY6" fmla="*/ 1707913 h 1728545"/>
              <a:gd name="connsiteX7" fmla="*/ 0 w 3381130"/>
              <a:gd name="connsiteY7" fmla="*/ 341591 h 1728545"/>
              <a:gd name="connsiteX8" fmla="*/ 341591 w 3381130"/>
              <a:gd name="connsiteY8" fmla="*/ 0 h 1728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1130" h="1728545">
                <a:moveTo>
                  <a:pt x="341591" y="0"/>
                </a:moveTo>
                <a:lnTo>
                  <a:pt x="3039539" y="0"/>
                </a:lnTo>
                <a:cubicBezTo>
                  <a:pt x="3228194" y="0"/>
                  <a:pt x="3381130" y="152936"/>
                  <a:pt x="3381130" y="341591"/>
                </a:cubicBezTo>
                <a:lnTo>
                  <a:pt x="3381130" y="1707913"/>
                </a:lnTo>
                <a:lnTo>
                  <a:pt x="3379050" y="1728545"/>
                </a:lnTo>
                <a:lnTo>
                  <a:pt x="2080" y="1728545"/>
                </a:lnTo>
                <a:lnTo>
                  <a:pt x="0" y="1707913"/>
                </a:lnTo>
                <a:lnTo>
                  <a:pt x="0" y="341591"/>
                </a:lnTo>
                <a:cubicBezTo>
                  <a:pt x="0" y="152936"/>
                  <a:pt x="152936" y="0"/>
                  <a:pt x="341591" y="0"/>
                </a:cubicBezTo>
                <a:close/>
              </a:path>
            </a:pathLst>
          </a:custGeom>
        </p:spPr>
      </p:pic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6990479" y="2200223"/>
            <a:ext cx="326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MALASZEWICZE/BREST TO</a:t>
            </a:r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971253CC-57AA-519F-D108-9AAE103C7DB2}"/>
              </a:ext>
            </a:extLst>
          </p:cNvPr>
          <p:cNvSpPr/>
          <p:nvPr/>
        </p:nvSpPr>
        <p:spPr>
          <a:xfrm>
            <a:off x="7763820" y="4136196"/>
            <a:ext cx="2133732" cy="50602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TextBox 9">
            <a:hlinkClick r:id="rId5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8263720" y="4218111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46" name="Obrázok 45">
            <a:hlinkClick r:id="rId5"/>
            <a:extLst>
              <a:ext uri="{FF2B5EF4-FFF2-40B4-BE49-F238E27FC236}">
                <a16:creationId xmlns:a16="http://schemas.microsoft.com/office/drawing/2014/main" id="{D2780A15-EFD5-F8A2-1323-F0CB58F660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9812" y="4218959"/>
            <a:ext cx="323017" cy="323017"/>
          </a:xfrm>
          <a:prstGeom prst="rect">
            <a:avLst/>
          </a:prstGeom>
        </p:spPr>
      </p:pic>
      <p:grpSp>
        <p:nvGrpSpPr>
          <p:cNvPr id="48" name="Skupina 47">
            <a:extLst>
              <a:ext uri="{FF2B5EF4-FFF2-40B4-BE49-F238E27FC236}">
                <a16:creationId xmlns:a16="http://schemas.microsoft.com/office/drawing/2014/main" id="{C213F46E-C6AA-525C-57C3-4DEB825DBE06}"/>
              </a:ext>
            </a:extLst>
          </p:cNvPr>
          <p:cNvGrpSpPr/>
          <p:nvPr/>
        </p:nvGrpSpPr>
        <p:grpSpPr>
          <a:xfrm>
            <a:off x="7140667" y="2538247"/>
            <a:ext cx="3314271" cy="1492716"/>
            <a:chOff x="7322023" y="3317494"/>
            <a:chExt cx="3928723" cy="1492716"/>
          </a:xfrm>
        </p:grpSpPr>
        <p:sp>
          <p:nvSpPr>
            <p:cNvPr id="3" name="TextBox 2"/>
            <p:cNvSpPr txBox="1"/>
            <p:nvPr/>
          </p:nvSpPr>
          <p:spPr>
            <a:xfrm>
              <a:off x="7406921" y="3317494"/>
              <a:ext cx="3843825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Warszawa</a:t>
              </a:r>
            </a:p>
            <a:p>
              <a:r>
                <a:rPr lang="en-CA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Poznan</a:t>
              </a:r>
            </a:p>
            <a:p>
              <a:r>
                <a:rPr lang="en-CA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Hamburg</a:t>
              </a:r>
            </a:p>
            <a:p>
              <a:r>
                <a:rPr lang="en-CA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Duisburg</a:t>
              </a:r>
            </a:p>
            <a:p>
              <a:r>
                <a:rPr lang="en-CA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Munich/Nuremberg via Hamburg</a:t>
              </a:r>
            </a:p>
            <a:p>
              <a:r>
                <a:rPr lang="en-CA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Ceska</a:t>
              </a:r>
              <a:r>
                <a:rPr lang="en-CA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CA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Trebova</a:t>
              </a:r>
              <a:r>
                <a:rPr lang="en-CA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with daily connection to all METRANS terminals as shown</a:t>
              </a:r>
            </a:p>
          </p:txBody>
        </p:sp>
        <p:sp>
          <p:nvSpPr>
            <p:cNvPr id="39" name="Obdĺžnik 38">
              <a:extLst>
                <a:ext uri="{FF2B5EF4-FFF2-40B4-BE49-F238E27FC236}">
                  <a16:creationId xmlns:a16="http://schemas.microsoft.com/office/drawing/2014/main" id="{DE7BC475-47B1-1D83-B41C-AC7771518B81}"/>
                </a:ext>
              </a:extLst>
            </p:cNvPr>
            <p:cNvSpPr/>
            <p:nvPr/>
          </p:nvSpPr>
          <p:spPr>
            <a:xfrm>
              <a:off x="7322023" y="3650769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0" name="Obdĺžnik 39">
              <a:extLst>
                <a:ext uri="{FF2B5EF4-FFF2-40B4-BE49-F238E27FC236}">
                  <a16:creationId xmlns:a16="http://schemas.microsoft.com/office/drawing/2014/main" id="{6BA6CCA8-0DD1-EF87-4438-0B4EE2712113}"/>
                </a:ext>
              </a:extLst>
            </p:cNvPr>
            <p:cNvSpPr/>
            <p:nvPr/>
          </p:nvSpPr>
          <p:spPr>
            <a:xfrm>
              <a:off x="7322023" y="3847181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1" name="Obdĺžnik 40">
              <a:extLst>
                <a:ext uri="{FF2B5EF4-FFF2-40B4-BE49-F238E27FC236}">
                  <a16:creationId xmlns:a16="http://schemas.microsoft.com/office/drawing/2014/main" id="{DBC5627C-14E5-B2D6-5388-29FE2592B449}"/>
                </a:ext>
              </a:extLst>
            </p:cNvPr>
            <p:cNvSpPr/>
            <p:nvPr/>
          </p:nvSpPr>
          <p:spPr>
            <a:xfrm>
              <a:off x="7322023" y="4043593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2" name="Obdĺžnik 41">
              <a:extLst>
                <a:ext uri="{FF2B5EF4-FFF2-40B4-BE49-F238E27FC236}">
                  <a16:creationId xmlns:a16="http://schemas.microsoft.com/office/drawing/2014/main" id="{805EAC6F-DF84-53A0-48C8-AB0D4231295A}"/>
                </a:ext>
              </a:extLst>
            </p:cNvPr>
            <p:cNvSpPr/>
            <p:nvPr/>
          </p:nvSpPr>
          <p:spPr>
            <a:xfrm>
              <a:off x="7322023" y="4240005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3" name="Obdĺžnik 42">
              <a:extLst>
                <a:ext uri="{FF2B5EF4-FFF2-40B4-BE49-F238E27FC236}">
                  <a16:creationId xmlns:a16="http://schemas.microsoft.com/office/drawing/2014/main" id="{4FC9C663-0788-4DE8-DC87-152BB2781C98}"/>
                </a:ext>
              </a:extLst>
            </p:cNvPr>
            <p:cNvSpPr/>
            <p:nvPr/>
          </p:nvSpPr>
          <p:spPr>
            <a:xfrm>
              <a:off x="7322023" y="4436418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7" name="Obdĺžnik 46">
              <a:extLst>
                <a:ext uri="{FF2B5EF4-FFF2-40B4-BE49-F238E27FC236}">
                  <a16:creationId xmlns:a16="http://schemas.microsoft.com/office/drawing/2014/main" id="{89C758B3-202D-B574-B79E-F2F161CA2DB6}"/>
                </a:ext>
              </a:extLst>
            </p:cNvPr>
            <p:cNvSpPr/>
            <p:nvPr/>
          </p:nvSpPr>
          <p:spPr>
            <a:xfrm>
              <a:off x="7322023" y="3440735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6" name="Grafický objekt 5" descr="Šípka, krivka proti smeru hodinových ručičiek">
            <a:extLst>
              <a:ext uri="{FF2B5EF4-FFF2-40B4-BE49-F238E27FC236}">
                <a16:creationId xmlns:a16="http://schemas.microsoft.com/office/drawing/2014/main" id="{31964D55-7D14-D124-CF1E-AADBB97AAD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385241" flipH="1">
            <a:off x="4976015" y="2556275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1BFB4A30-9ED8-B4C5-6750-6492EA48316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dĺžnik: zaoblené rohy 54">
            <a:extLst>
              <a:ext uri="{FF2B5EF4-FFF2-40B4-BE49-F238E27FC236}">
                <a16:creationId xmlns:a16="http://schemas.microsoft.com/office/drawing/2014/main" id="{6274F24E-09CE-4705-9977-E295124F60D9}"/>
              </a:ext>
            </a:extLst>
          </p:cNvPr>
          <p:cNvSpPr/>
          <p:nvPr/>
        </p:nvSpPr>
        <p:spPr>
          <a:xfrm>
            <a:off x="6786371" y="4813090"/>
            <a:ext cx="3931341" cy="1478915"/>
          </a:xfrm>
          <a:prstGeom prst="roundRect">
            <a:avLst>
              <a:gd name="adj" fmla="val 1425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6957337" y="5018685"/>
            <a:ext cx="384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SILK ROAD CONNECTION </a:t>
            </a:r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VIA</a:t>
            </a:r>
            <a:r>
              <a:rPr lang="en-US" sz="14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ISTANBUL</a:t>
            </a:r>
            <a:endParaRPr lang="en-AU" sz="14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6957337" y="5590004"/>
            <a:ext cx="3727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FULL ACCES to the network</a:t>
            </a:r>
            <a:r>
              <a:rPr lang="sk-SK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AU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METRANS also on this routing.</a:t>
            </a:r>
          </a:p>
        </p:txBody>
      </p:sp>
      <p:pic>
        <p:nvPicPr>
          <p:cNvPr id="12" name="Grafický objekt 5" descr="Šípka, krivka proti smeru hodinových ručičiek">
            <a:extLst>
              <a:ext uri="{FF2B5EF4-FFF2-40B4-BE49-F238E27FC236}">
                <a16:creationId xmlns:a16="http://schemas.microsoft.com/office/drawing/2014/main" id="{E4E02BDD-E054-FD87-D07B-4FFDBD8291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385241" flipH="1">
            <a:off x="6242677" y="5907220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0EA4A898-26F5-4FDC-C1EF-C8DFC8EA1C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74A9B-26BE-B166-16C3-7E988127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7106013" cy="685799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BAB2E73C-7A52-0BA4-6ED6-4A67134421F9}"/>
              </a:ext>
            </a:extLst>
          </p:cNvPr>
          <p:cNvSpPr txBox="1"/>
          <p:nvPr/>
        </p:nvSpPr>
        <p:spPr>
          <a:xfrm>
            <a:off x="683446" y="540690"/>
            <a:ext cx="1041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NEW CONNECTIONS TO/FROM KORNWESTHEIM</a:t>
            </a:r>
          </a:p>
        </p:txBody>
      </p:sp>
      <p:cxnSp>
        <p:nvCxnSpPr>
          <p:cNvPr id="4" name="Rovná spojnica 7">
            <a:extLst>
              <a:ext uri="{FF2B5EF4-FFF2-40B4-BE49-F238E27FC236}">
                <a16:creationId xmlns:a16="http://schemas.microsoft.com/office/drawing/2014/main" id="{23FC07DC-FA55-7E6A-D658-2024730224AC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ĺžnik: zaoblené rohy 51">
            <a:extLst>
              <a:ext uri="{FF2B5EF4-FFF2-40B4-BE49-F238E27FC236}">
                <a16:creationId xmlns:a16="http://schemas.microsoft.com/office/drawing/2014/main" id="{703FFADA-7203-BA37-9A07-7176BA97AFA2}"/>
              </a:ext>
            </a:extLst>
          </p:cNvPr>
          <p:cNvSpPr/>
          <p:nvPr/>
        </p:nvSpPr>
        <p:spPr>
          <a:xfrm>
            <a:off x="6515105" y="2499361"/>
            <a:ext cx="4445500" cy="1928230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Obdĺžnik: zaoblené rohy 54">
            <a:extLst>
              <a:ext uri="{FF2B5EF4-FFF2-40B4-BE49-F238E27FC236}">
                <a16:creationId xmlns:a16="http://schemas.microsoft.com/office/drawing/2014/main" id="{E72D4697-2FAA-5A89-A1FF-02EA171FE2E0}"/>
              </a:ext>
            </a:extLst>
          </p:cNvPr>
          <p:cNvSpPr/>
          <p:nvPr/>
        </p:nvSpPr>
        <p:spPr>
          <a:xfrm>
            <a:off x="8053112" y="4213106"/>
            <a:ext cx="2133732" cy="50602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TextBox 9">
            <a:hlinkClick r:id="rId4"/>
            <a:extLst>
              <a:ext uri="{FF2B5EF4-FFF2-40B4-BE49-F238E27FC236}">
                <a16:creationId xmlns:a16="http://schemas.microsoft.com/office/drawing/2014/main" id="{FF0D0946-B64E-3C38-968A-680B8F58951A}"/>
              </a:ext>
            </a:extLst>
          </p:cNvPr>
          <p:cNvSpPr txBox="1"/>
          <p:nvPr/>
        </p:nvSpPr>
        <p:spPr>
          <a:xfrm>
            <a:off x="8530152" y="4295021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13" name="Obrázok 56">
            <a:hlinkClick r:id="rId4"/>
            <a:extLst>
              <a:ext uri="{FF2B5EF4-FFF2-40B4-BE49-F238E27FC236}">
                <a16:creationId xmlns:a16="http://schemas.microsoft.com/office/drawing/2014/main" id="{749A27C8-1D4A-4EB5-0B9C-FF4D4DD0CBB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104" y="4295869"/>
            <a:ext cx="323017" cy="323017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52E81DA0-2069-2B89-E5DC-8BEEF914901A}"/>
              </a:ext>
            </a:extLst>
          </p:cNvPr>
          <p:cNvSpPr txBox="1"/>
          <p:nvPr/>
        </p:nvSpPr>
        <p:spPr>
          <a:xfrm>
            <a:off x="6865073" y="2777655"/>
            <a:ext cx="41747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Start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40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from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January 2024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Daily service Hamburg - </a:t>
            </a:r>
            <a:r>
              <a:rPr lang="en-GB" sz="140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Kornwestheim</a:t>
            </a:r>
            <a:r>
              <a: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v.v.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40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Gateway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40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connection</a:t>
            </a:r>
            <a:r>
              <a: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from Hamburg </a:t>
            </a:r>
            <a:b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to Bremerhaven and Wilhelmshaven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</a:t>
            </a:r>
            <a:r>
              <a:rPr lang="en-US" sz="1400" baseline="-250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neutral with HHLA Pure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Obdĺžnik 65">
            <a:extLst>
              <a:ext uri="{FF2B5EF4-FFF2-40B4-BE49-F238E27FC236}">
                <a16:creationId xmlns:a16="http://schemas.microsoft.com/office/drawing/2014/main" id="{FE990AA6-78AB-C6D2-B452-D895557BA9A8}"/>
              </a:ext>
            </a:extLst>
          </p:cNvPr>
          <p:cNvSpPr/>
          <p:nvPr/>
        </p:nvSpPr>
        <p:spPr>
          <a:xfrm>
            <a:off x="6776309" y="3337504"/>
            <a:ext cx="5502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6" name="Grafický objekt 4" descr="Šípka, krivka proti smeru hodinových ručičiek">
            <a:extLst>
              <a:ext uri="{FF2B5EF4-FFF2-40B4-BE49-F238E27FC236}">
                <a16:creationId xmlns:a16="http://schemas.microsoft.com/office/drawing/2014/main" id="{5B0955B2-453D-31EC-C001-CB980F952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214759">
            <a:off x="1393626" y="3650945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17" name="Obdĺžnik 6">
            <a:extLst>
              <a:ext uri="{FF2B5EF4-FFF2-40B4-BE49-F238E27FC236}">
                <a16:creationId xmlns:a16="http://schemas.microsoft.com/office/drawing/2014/main" id="{820E23AC-F261-EC9F-A57B-6BDBCCA6CD01}"/>
              </a:ext>
            </a:extLst>
          </p:cNvPr>
          <p:cNvSpPr/>
          <p:nvPr/>
        </p:nvSpPr>
        <p:spPr>
          <a:xfrm>
            <a:off x="6780096" y="3755908"/>
            <a:ext cx="5502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Obdĺžnik 9">
            <a:extLst>
              <a:ext uri="{FF2B5EF4-FFF2-40B4-BE49-F238E27FC236}">
                <a16:creationId xmlns:a16="http://schemas.microsoft.com/office/drawing/2014/main" id="{D444F8BB-F09B-9BFA-2243-C8ADA5D46E18}"/>
              </a:ext>
            </a:extLst>
          </p:cNvPr>
          <p:cNvSpPr/>
          <p:nvPr/>
        </p:nvSpPr>
        <p:spPr>
          <a:xfrm>
            <a:off x="6776309" y="3128302"/>
            <a:ext cx="5502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 11">
            <a:extLst>
              <a:ext uri="{FF2B5EF4-FFF2-40B4-BE49-F238E27FC236}">
                <a16:creationId xmlns:a16="http://schemas.microsoft.com/office/drawing/2014/main" id="{FF22CE41-8E0F-1E45-34AF-2B3BF95C7D6B}"/>
              </a:ext>
            </a:extLst>
          </p:cNvPr>
          <p:cNvSpPr/>
          <p:nvPr/>
        </p:nvSpPr>
        <p:spPr>
          <a:xfrm>
            <a:off x="6780096" y="2913694"/>
            <a:ext cx="5502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B22925B1-09C3-5BEB-D21F-15D2B256BD0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7289BF1F-A8E9-088A-066B-384BCC58BF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88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CD99D83-4CB4-A040-0C1C-342A9C4AE5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18" y="0"/>
            <a:ext cx="7106014" cy="6857999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683449" y="538523"/>
            <a:ext cx="4272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ADRIA RAIL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New member of the METRANS group</a:t>
            </a: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7F9747E4-E2A1-9F48-CD59-11BD726A19D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ĺžnik: zaoblené rohy 28">
            <a:extLst>
              <a:ext uri="{FF2B5EF4-FFF2-40B4-BE49-F238E27FC236}">
                <a16:creationId xmlns:a16="http://schemas.microsoft.com/office/drawing/2014/main" id="{90C4F3BC-A164-E46D-00D7-44C8A130A626}"/>
              </a:ext>
            </a:extLst>
          </p:cNvPr>
          <p:cNvSpPr/>
          <p:nvPr/>
        </p:nvSpPr>
        <p:spPr>
          <a:xfrm>
            <a:off x="6239016" y="1199274"/>
            <a:ext cx="2257440" cy="2229725"/>
          </a:xfrm>
          <a:prstGeom prst="roundRect">
            <a:avLst>
              <a:gd name="adj" fmla="val 1235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6911B4CD-8BB5-4BBD-2B8F-4023A2B03B87}"/>
              </a:ext>
            </a:extLst>
          </p:cNvPr>
          <p:cNvSpPr/>
          <p:nvPr/>
        </p:nvSpPr>
        <p:spPr>
          <a:xfrm>
            <a:off x="8097034" y="110770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51483142-DEA2-67BF-A0E8-61848AAB32E8}"/>
              </a:ext>
            </a:extLst>
          </p:cNvPr>
          <p:cNvSpPr txBox="1"/>
          <p:nvPr/>
        </p:nvSpPr>
        <p:spPr>
          <a:xfrm>
            <a:off x="6409448" y="1360769"/>
            <a:ext cx="1349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GOAL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4" name="BlokTextu 53">
            <a:extLst>
              <a:ext uri="{FF2B5EF4-FFF2-40B4-BE49-F238E27FC236}">
                <a16:creationId xmlns:a16="http://schemas.microsoft.com/office/drawing/2014/main" id="{8601FB9C-C87D-0C0C-28F8-35D89D553733}"/>
              </a:ext>
            </a:extLst>
          </p:cNvPr>
          <p:cNvSpPr txBox="1"/>
          <p:nvPr/>
        </p:nvSpPr>
        <p:spPr>
          <a:xfrm>
            <a:off x="6409448" y="1734487"/>
            <a:ext cx="19473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 RAIL organizes transportation to/from/ through </a:t>
            </a:r>
            <a:r>
              <a:rPr lang="en-AU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Croatia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The goal is to create a regular and reliable rail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connection between the Adriatic ports and the Ind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ija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terminal. </a:t>
            </a:r>
          </a:p>
        </p:txBody>
      </p:sp>
      <p:sp>
        <p:nvSpPr>
          <p:cNvPr id="60" name="Obdĺžnik: zaoblené rohy 59">
            <a:extLst>
              <a:ext uri="{FF2B5EF4-FFF2-40B4-BE49-F238E27FC236}">
                <a16:creationId xmlns:a16="http://schemas.microsoft.com/office/drawing/2014/main" id="{C821C2C4-6BB0-21B4-CB6F-6F66A3472EB9}"/>
              </a:ext>
            </a:extLst>
          </p:cNvPr>
          <p:cNvSpPr/>
          <p:nvPr/>
        </p:nvSpPr>
        <p:spPr>
          <a:xfrm>
            <a:off x="8768699" y="1199275"/>
            <a:ext cx="2257440" cy="2229724"/>
          </a:xfrm>
          <a:prstGeom prst="roundRect">
            <a:avLst>
              <a:gd name="adj" fmla="val 1235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1" name="Obdĺžnik: zaoblené rohy 60">
            <a:extLst>
              <a:ext uri="{FF2B5EF4-FFF2-40B4-BE49-F238E27FC236}">
                <a16:creationId xmlns:a16="http://schemas.microsoft.com/office/drawing/2014/main" id="{05A217CE-B538-3419-1BC2-7FB38D7515C9}"/>
              </a:ext>
            </a:extLst>
          </p:cNvPr>
          <p:cNvSpPr/>
          <p:nvPr/>
        </p:nvSpPr>
        <p:spPr>
          <a:xfrm>
            <a:off x="10626717" y="110770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2" name="TextBox 12">
            <a:extLst>
              <a:ext uri="{FF2B5EF4-FFF2-40B4-BE49-F238E27FC236}">
                <a16:creationId xmlns:a16="http://schemas.microsoft.com/office/drawing/2014/main" id="{7F991DE0-DC44-949E-2B99-AB3F67E7FF65}"/>
              </a:ext>
            </a:extLst>
          </p:cNvPr>
          <p:cNvSpPr txBox="1"/>
          <p:nvPr/>
        </p:nvSpPr>
        <p:spPr>
          <a:xfrm>
            <a:off x="8939130" y="1357160"/>
            <a:ext cx="1547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INTEGRATION</a:t>
            </a:r>
          </a:p>
        </p:txBody>
      </p:sp>
      <p:sp>
        <p:nvSpPr>
          <p:cNvPr id="64" name="BlokTextu 63">
            <a:extLst>
              <a:ext uri="{FF2B5EF4-FFF2-40B4-BE49-F238E27FC236}">
                <a16:creationId xmlns:a16="http://schemas.microsoft.com/office/drawing/2014/main" id="{9AD8CA31-C558-9656-6C53-8C5911CBBDA7}"/>
              </a:ext>
            </a:extLst>
          </p:cNvPr>
          <p:cNvSpPr txBox="1"/>
          <p:nvPr/>
        </p:nvSpPr>
        <p:spPr>
          <a:xfrm>
            <a:off x="8939131" y="1952791"/>
            <a:ext cx="19423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will integrate the Ind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ija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into the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network through regular train connections to our terminal in Budapest.</a:t>
            </a:r>
          </a:p>
        </p:txBody>
      </p:sp>
      <p:sp>
        <p:nvSpPr>
          <p:cNvPr id="65" name="Obdĺžnik: zaoblené rohy 64">
            <a:extLst>
              <a:ext uri="{FF2B5EF4-FFF2-40B4-BE49-F238E27FC236}">
                <a16:creationId xmlns:a16="http://schemas.microsoft.com/office/drawing/2014/main" id="{2D0A75B6-EF6A-AE9A-6C1B-9FC4D4406BBC}"/>
              </a:ext>
            </a:extLst>
          </p:cNvPr>
          <p:cNvSpPr/>
          <p:nvPr/>
        </p:nvSpPr>
        <p:spPr>
          <a:xfrm>
            <a:off x="6235120" y="3934388"/>
            <a:ext cx="2257440" cy="2068182"/>
          </a:xfrm>
          <a:prstGeom prst="roundRect">
            <a:avLst>
              <a:gd name="adj" fmla="val 1235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6" name="Obdĺžnik: zaoblené rohy 65">
            <a:extLst>
              <a:ext uri="{FF2B5EF4-FFF2-40B4-BE49-F238E27FC236}">
                <a16:creationId xmlns:a16="http://schemas.microsoft.com/office/drawing/2014/main" id="{67D0FF72-5FE0-0CD2-0CFE-C758BCEEA6D0}"/>
              </a:ext>
            </a:extLst>
          </p:cNvPr>
          <p:cNvSpPr/>
          <p:nvPr/>
        </p:nvSpPr>
        <p:spPr>
          <a:xfrm>
            <a:off x="8093138" y="3842816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TextBox 12">
            <a:extLst>
              <a:ext uri="{FF2B5EF4-FFF2-40B4-BE49-F238E27FC236}">
                <a16:creationId xmlns:a16="http://schemas.microsoft.com/office/drawing/2014/main" id="{00255ECD-A85E-5819-934E-AC9BA4EBA97A}"/>
              </a:ext>
            </a:extLst>
          </p:cNvPr>
          <p:cNvSpPr txBox="1"/>
          <p:nvPr/>
        </p:nvSpPr>
        <p:spPr>
          <a:xfrm>
            <a:off x="6405552" y="4102846"/>
            <a:ext cx="134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GROWING NETWORK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9151F1D7-834D-AB6F-1B32-936E2F0B6692}"/>
              </a:ext>
            </a:extLst>
          </p:cNvPr>
          <p:cNvSpPr txBox="1"/>
          <p:nvPr/>
        </p:nvSpPr>
        <p:spPr>
          <a:xfrm>
            <a:off x="6405553" y="4656546"/>
            <a:ext cx="18240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integration, Ind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GB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ija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terminal will become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terminal No. 2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METRANS network. </a:t>
            </a:r>
          </a:p>
        </p:txBody>
      </p:sp>
      <p:sp>
        <p:nvSpPr>
          <p:cNvPr id="70" name="Obdĺžnik: zaoblené rohy 69">
            <a:extLst>
              <a:ext uri="{FF2B5EF4-FFF2-40B4-BE49-F238E27FC236}">
                <a16:creationId xmlns:a16="http://schemas.microsoft.com/office/drawing/2014/main" id="{412C496F-B51A-E52A-032C-885632DCA9F5}"/>
              </a:ext>
            </a:extLst>
          </p:cNvPr>
          <p:cNvSpPr/>
          <p:nvPr/>
        </p:nvSpPr>
        <p:spPr>
          <a:xfrm>
            <a:off x="8763709" y="3933477"/>
            <a:ext cx="2257440" cy="2068182"/>
          </a:xfrm>
          <a:prstGeom prst="roundRect">
            <a:avLst>
              <a:gd name="adj" fmla="val 1235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1" name="Obdĺžnik: zaoblené rohy 70">
            <a:extLst>
              <a:ext uri="{FF2B5EF4-FFF2-40B4-BE49-F238E27FC236}">
                <a16:creationId xmlns:a16="http://schemas.microsoft.com/office/drawing/2014/main" id="{4D7B3CBF-D016-E467-D3C0-69967FFD7A4A}"/>
              </a:ext>
            </a:extLst>
          </p:cNvPr>
          <p:cNvSpPr/>
          <p:nvPr/>
        </p:nvSpPr>
        <p:spPr>
          <a:xfrm>
            <a:off x="10621727" y="3841905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2" name="TextBox 12">
            <a:extLst>
              <a:ext uri="{FF2B5EF4-FFF2-40B4-BE49-F238E27FC236}">
                <a16:creationId xmlns:a16="http://schemas.microsoft.com/office/drawing/2014/main" id="{0A76F53B-68B1-DB51-B34E-5277E839034C}"/>
              </a:ext>
            </a:extLst>
          </p:cNvPr>
          <p:cNvSpPr txBox="1"/>
          <p:nvPr/>
        </p:nvSpPr>
        <p:spPr>
          <a:xfrm>
            <a:off x="8934141" y="4101935"/>
            <a:ext cx="134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QUALITY TRANSPORT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4" name="BlokTextu 73">
            <a:extLst>
              <a:ext uri="{FF2B5EF4-FFF2-40B4-BE49-F238E27FC236}">
                <a16:creationId xmlns:a16="http://schemas.microsoft.com/office/drawing/2014/main" id="{6276891F-9F61-E8D6-658F-625E3A12833F}"/>
              </a:ext>
            </a:extLst>
          </p:cNvPr>
          <p:cNvSpPr txBox="1"/>
          <p:nvPr/>
        </p:nvSpPr>
        <p:spPr>
          <a:xfrm>
            <a:off x="8934141" y="4656546"/>
            <a:ext cx="1947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creating a rail connection that will enable regular service to almost all major seaports in Southern and Northern Europe.</a:t>
            </a:r>
          </a:p>
        </p:txBody>
      </p:sp>
      <p:pic>
        <p:nvPicPr>
          <p:cNvPr id="76" name="Obrázok 75">
            <a:extLst>
              <a:ext uri="{FF2B5EF4-FFF2-40B4-BE49-F238E27FC236}">
                <a16:creationId xmlns:a16="http://schemas.microsoft.com/office/drawing/2014/main" id="{CDAEFCF3-997B-20C3-4BF6-4677F241FD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992" y="1191143"/>
            <a:ext cx="344189" cy="344189"/>
          </a:xfrm>
          <a:prstGeom prst="rect">
            <a:avLst/>
          </a:prstGeom>
        </p:spPr>
      </p:pic>
      <p:pic>
        <p:nvPicPr>
          <p:cNvPr id="78" name="Obrázok 77">
            <a:extLst>
              <a:ext uri="{FF2B5EF4-FFF2-40B4-BE49-F238E27FC236}">
                <a16:creationId xmlns:a16="http://schemas.microsoft.com/office/drawing/2014/main" id="{4895192A-4F0D-F82F-39ED-8ADB9AA545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675" y="1183530"/>
            <a:ext cx="359413" cy="359413"/>
          </a:xfrm>
          <a:prstGeom prst="rect">
            <a:avLst/>
          </a:prstGeom>
        </p:spPr>
      </p:pic>
      <p:pic>
        <p:nvPicPr>
          <p:cNvPr id="80" name="Obrázok 79">
            <a:extLst>
              <a:ext uri="{FF2B5EF4-FFF2-40B4-BE49-F238E27FC236}">
                <a16:creationId xmlns:a16="http://schemas.microsoft.com/office/drawing/2014/main" id="{6C81135D-3A5B-2C49-57BC-65A59323F9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143" y="3906396"/>
            <a:ext cx="378885" cy="378885"/>
          </a:xfrm>
          <a:prstGeom prst="rect">
            <a:avLst/>
          </a:prstGeom>
        </p:spPr>
      </p:pic>
      <p:pic>
        <p:nvPicPr>
          <p:cNvPr id="83" name="Obrázok 82">
            <a:extLst>
              <a:ext uri="{FF2B5EF4-FFF2-40B4-BE49-F238E27FC236}">
                <a16:creationId xmlns:a16="http://schemas.microsoft.com/office/drawing/2014/main" id="{AE70E021-661C-2DC7-F199-0414D85FE8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1200" y="3925447"/>
            <a:ext cx="345288" cy="345288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4E28445C-E087-4C5C-0920-57073421E36D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74FF713C-C59C-6640-CF9C-D34E0719EC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5051BC-123E-5B21-1647-EEDAE0F7DC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253" y="1"/>
            <a:ext cx="7106013" cy="6857998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683446" y="540690"/>
            <a:ext cx="84529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CONNECTIONS TO/FROM SERBIA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Container terminal </a:t>
            </a:r>
            <a:r>
              <a:rPr lang="sk-SK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Indjija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near Belgrade</a:t>
            </a: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AC598DD-D279-8F7D-2AD5-99C741E1C6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ĺžnik: zaoblené rohy 51">
            <a:extLst>
              <a:ext uri="{FF2B5EF4-FFF2-40B4-BE49-F238E27FC236}">
                <a16:creationId xmlns:a16="http://schemas.microsoft.com/office/drawing/2014/main" id="{9F10C3A2-2355-EFEF-7F05-AFCDDA81FBC1}"/>
              </a:ext>
            </a:extLst>
          </p:cNvPr>
          <p:cNvSpPr/>
          <p:nvPr/>
        </p:nvSpPr>
        <p:spPr>
          <a:xfrm>
            <a:off x="6850381" y="1340909"/>
            <a:ext cx="4235194" cy="4657712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5" name="Obdĺžnik: zaoblené rohy 54">
            <a:extLst>
              <a:ext uri="{FF2B5EF4-FFF2-40B4-BE49-F238E27FC236}">
                <a16:creationId xmlns:a16="http://schemas.microsoft.com/office/drawing/2014/main" id="{AE920986-2039-5F9D-EBB9-E5700C5E8BB7}"/>
              </a:ext>
            </a:extLst>
          </p:cNvPr>
          <p:cNvSpPr/>
          <p:nvPr/>
        </p:nvSpPr>
        <p:spPr>
          <a:xfrm>
            <a:off x="7970385" y="5738362"/>
            <a:ext cx="2133732" cy="50602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TextBox 9">
            <a:hlinkClick r:id="rId4"/>
            <a:extLst>
              <a:ext uri="{FF2B5EF4-FFF2-40B4-BE49-F238E27FC236}">
                <a16:creationId xmlns:a16="http://schemas.microsoft.com/office/drawing/2014/main" id="{5A196DCB-1280-1F3F-2CB3-D11C61E23F59}"/>
              </a:ext>
            </a:extLst>
          </p:cNvPr>
          <p:cNvSpPr txBox="1"/>
          <p:nvPr/>
        </p:nvSpPr>
        <p:spPr>
          <a:xfrm>
            <a:off x="8470285" y="5820277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57" name="Obrázok 56">
            <a:hlinkClick r:id="rId4"/>
            <a:extLst>
              <a:ext uri="{FF2B5EF4-FFF2-40B4-BE49-F238E27FC236}">
                <a16:creationId xmlns:a16="http://schemas.microsoft.com/office/drawing/2014/main" id="{4C838D1C-77BA-E567-F896-F78652FD9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377" y="5821125"/>
            <a:ext cx="323017" cy="323017"/>
          </a:xfrm>
          <a:prstGeom prst="rect">
            <a:avLst/>
          </a:prstGeom>
        </p:spPr>
      </p:pic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7B204FE-BB7B-59CE-59B1-1C9DA5D91431}"/>
              </a:ext>
            </a:extLst>
          </p:cNvPr>
          <p:cNvGrpSpPr/>
          <p:nvPr/>
        </p:nvGrpSpPr>
        <p:grpSpPr>
          <a:xfrm>
            <a:off x="7171757" y="3789724"/>
            <a:ext cx="3723165" cy="2092881"/>
            <a:chOff x="7322023" y="3315779"/>
            <a:chExt cx="3723165" cy="2092881"/>
          </a:xfrm>
        </p:grpSpPr>
        <p:sp>
          <p:nvSpPr>
            <p:cNvPr id="59" name="TextBox 2">
              <a:extLst>
                <a:ext uri="{FF2B5EF4-FFF2-40B4-BE49-F238E27FC236}">
                  <a16:creationId xmlns:a16="http://schemas.microsoft.com/office/drawing/2014/main" id="{21DC80A0-BA88-19B6-2FFD-A1A08C2A3C6C}"/>
                </a:ext>
              </a:extLst>
            </p:cNvPr>
            <p:cNvSpPr txBox="1"/>
            <p:nvPr/>
          </p:nvSpPr>
          <p:spPr>
            <a:xfrm>
              <a:off x="7399302" y="3315779"/>
              <a:ext cx="3645886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Departures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to/from Port of Rijeka</a:t>
              </a:r>
              <a:r>
                <a:rPr lang="sk-SK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and 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HUB terminal Budapest </a:t>
              </a:r>
              <a:r>
                <a:rPr lang="en-US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Csepel</a:t>
              </a:r>
              <a:endParaRPr lang="en-US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Gateway solution through METRANS HUB Budapest </a:t>
              </a:r>
              <a:r>
                <a:rPr lang="en-US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Csepel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terminal to reach N</a:t>
              </a:r>
              <a:r>
                <a:rPr lang="sk-SK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orth</a:t>
              </a:r>
              <a:r>
                <a:rPr lang="sk-SK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West </a:t>
              </a:r>
              <a:r>
                <a:rPr lang="sk-SK" sz="13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Continent</a:t>
              </a:r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and Adriatic ports as well as hinterland terminals within METRANS network</a:t>
              </a:r>
            </a:p>
            <a:p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On-request connection to/from Port of Koper</a:t>
              </a:r>
            </a:p>
            <a:p>
              <a:r>
                <a:rPr lang="en-US" sz="13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On-request connection to/from Port of Trieste</a:t>
              </a:r>
            </a:p>
            <a:p>
              <a:endParaRPr lang="en-US" sz="13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endParaRPr lang="en-US" sz="130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1" name="Obdĺžnik 60">
              <a:extLst>
                <a:ext uri="{FF2B5EF4-FFF2-40B4-BE49-F238E27FC236}">
                  <a16:creationId xmlns:a16="http://schemas.microsoft.com/office/drawing/2014/main" id="{A34142F1-70EA-0C6B-5DA5-765B4E256988}"/>
                </a:ext>
              </a:extLst>
            </p:cNvPr>
            <p:cNvSpPr/>
            <p:nvPr/>
          </p:nvSpPr>
          <p:spPr>
            <a:xfrm>
              <a:off x="7322023" y="3847181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5" name="Obdĺžnik 64">
              <a:extLst>
                <a:ext uri="{FF2B5EF4-FFF2-40B4-BE49-F238E27FC236}">
                  <a16:creationId xmlns:a16="http://schemas.microsoft.com/office/drawing/2014/main" id="{50AD8373-AA01-EAA6-E00A-7614CA3B9AFC}"/>
                </a:ext>
              </a:extLst>
            </p:cNvPr>
            <p:cNvSpPr/>
            <p:nvPr/>
          </p:nvSpPr>
          <p:spPr>
            <a:xfrm>
              <a:off x="7322023" y="3440735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66" name="Obdĺžnik 65">
            <a:extLst>
              <a:ext uri="{FF2B5EF4-FFF2-40B4-BE49-F238E27FC236}">
                <a16:creationId xmlns:a16="http://schemas.microsoft.com/office/drawing/2014/main" id="{22B89A9A-E62F-D0A3-98A3-E86E365075AD}"/>
              </a:ext>
            </a:extLst>
          </p:cNvPr>
          <p:cNvSpPr/>
          <p:nvPr/>
        </p:nvSpPr>
        <p:spPr>
          <a:xfrm>
            <a:off x="7171757" y="5135789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Obdĺžnik 66">
            <a:extLst>
              <a:ext uri="{FF2B5EF4-FFF2-40B4-BE49-F238E27FC236}">
                <a16:creationId xmlns:a16="http://schemas.microsoft.com/office/drawing/2014/main" id="{D1769010-C223-AB9F-D0FF-6F0E95B9D314}"/>
              </a:ext>
            </a:extLst>
          </p:cNvPr>
          <p:cNvSpPr/>
          <p:nvPr/>
        </p:nvSpPr>
        <p:spPr>
          <a:xfrm>
            <a:off x="7171757" y="5327691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1" name="Obrázok 70">
            <a:extLst>
              <a:ext uri="{FF2B5EF4-FFF2-40B4-BE49-F238E27FC236}">
                <a16:creationId xmlns:a16="http://schemas.microsoft.com/office/drawing/2014/main" id="{E2D4CF9B-5E0F-6773-8F34-AAE863E18B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96"/>
          <a:stretch/>
        </p:blipFill>
        <p:spPr>
          <a:xfrm>
            <a:off x="6850382" y="1319564"/>
            <a:ext cx="4235193" cy="2223907"/>
          </a:xfrm>
          <a:prstGeom prst="round2SameRect">
            <a:avLst>
              <a:gd name="adj1" fmla="val 19408"/>
              <a:gd name="adj2" fmla="val 0"/>
            </a:avLst>
          </a:prstGeom>
        </p:spPr>
      </p:pic>
      <p:pic>
        <p:nvPicPr>
          <p:cNvPr id="3" name="Grafický objekt 2" descr="Šípka, krivka proti smeru hodinových ručičiek">
            <a:extLst>
              <a:ext uri="{FF2B5EF4-FFF2-40B4-BE49-F238E27FC236}">
                <a16:creationId xmlns:a16="http://schemas.microsoft.com/office/drawing/2014/main" id="{0B97ADBC-84A2-945D-F850-85661AC87E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385241" flipH="1">
            <a:off x="4262984" y="4787570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B8D89540-2CF9-4068-13C0-578F81AAEC0E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E8AC59A-C945-ADB4-50E1-BE4B0CB97A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53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E8AFDC-DEA8-8E58-60B3-18F4EE659E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06014" cy="6857999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683446" y="540690"/>
            <a:ext cx="84529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CONNECTIONS TO/FROM TURKEY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Container terminal </a:t>
            </a:r>
            <a:r>
              <a:rPr lang="sk-SK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Halkali</a:t>
            </a:r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(Istanbul)</a:t>
            </a:r>
            <a:endParaRPr lang="sk-SK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8" name="Rovná spojnica 7">
            <a:extLst>
              <a:ext uri="{FF2B5EF4-FFF2-40B4-BE49-F238E27FC236}">
                <a16:creationId xmlns:a16="http://schemas.microsoft.com/office/drawing/2014/main" id="{7AC598DD-D279-8F7D-2AD5-99C741E1C6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bdĺžnik: zaoblené rohy 51">
            <a:extLst>
              <a:ext uri="{FF2B5EF4-FFF2-40B4-BE49-F238E27FC236}">
                <a16:creationId xmlns:a16="http://schemas.microsoft.com/office/drawing/2014/main" id="{9F10C3A2-2355-EFEF-7F05-AFCDDA81FBC1}"/>
              </a:ext>
            </a:extLst>
          </p:cNvPr>
          <p:cNvSpPr/>
          <p:nvPr/>
        </p:nvSpPr>
        <p:spPr>
          <a:xfrm>
            <a:off x="6658589" y="2473328"/>
            <a:ext cx="3985254" cy="2182633"/>
          </a:xfrm>
          <a:prstGeom prst="roundRect">
            <a:avLst>
              <a:gd name="adj" fmla="val 10299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5" name="Obdĺžnik: zaoblené rohy 54">
            <a:extLst>
              <a:ext uri="{FF2B5EF4-FFF2-40B4-BE49-F238E27FC236}">
                <a16:creationId xmlns:a16="http://schemas.microsoft.com/office/drawing/2014/main" id="{AE920986-2039-5F9D-EBB9-E5700C5E8BB7}"/>
              </a:ext>
            </a:extLst>
          </p:cNvPr>
          <p:cNvSpPr/>
          <p:nvPr/>
        </p:nvSpPr>
        <p:spPr>
          <a:xfrm>
            <a:off x="8166115" y="4402946"/>
            <a:ext cx="2133732" cy="50602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6" name="TextBox 9">
            <a:hlinkClick r:id="rId4"/>
            <a:extLst>
              <a:ext uri="{FF2B5EF4-FFF2-40B4-BE49-F238E27FC236}">
                <a16:creationId xmlns:a16="http://schemas.microsoft.com/office/drawing/2014/main" id="{5A196DCB-1280-1F3F-2CB3-D11C61E23F59}"/>
              </a:ext>
            </a:extLst>
          </p:cNvPr>
          <p:cNvSpPr txBox="1"/>
          <p:nvPr/>
        </p:nvSpPr>
        <p:spPr>
          <a:xfrm>
            <a:off x="8643155" y="4484861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57" name="Obrázok 56">
            <a:hlinkClick r:id="rId4"/>
            <a:extLst>
              <a:ext uri="{FF2B5EF4-FFF2-40B4-BE49-F238E27FC236}">
                <a16:creationId xmlns:a16="http://schemas.microsoft.com/office/drawing/2014/main" id="{4C838D1C-77BA-E567-F896-F78652FD9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2107" y="4485709"/>
            <a:ext cx="323017" cy="323017"/>
          </a:xfrm>
          <a:prstGeom prst="rect">
            <a:avLst/>
          </a:prstGeom>
        </p:spPr>
      </p:pic>
      <p:grpSp>
        <p:nvGrpSpPr>
          <p:cNvPr id="58" name="Skupina 57">
            <a:extLst>
              <a:ext uri="{FF2B5EF4-FFF2-40B4-BE49-F238E27FC236}">
                <a16:creationId xmlns:a16="http://schemas.microsoft.com/office/drawing/2014/main" id="{F7B204FE-BB7B-59CE-59B1-1C9DA5D91431}"/>
              </a:ext>
            </a:extLst>
          </p:cNvPr>
          <p:cNvGrpSpPr/>
          <p:nvPr/>
        </p:nvGrpSpPr>
        <p:grpSpPr>
          <a:xfrm>
            <a:off x="7071404" y="2747314"/>
            <a:ext cx="3711859" cy="1600438"/>
            <a:chOff x="7322023" y="3302254"/>
            <a:chExt cx="3711859" cy="1600438"/>
          </a:xfrm>
        </p:grpSpPr>
        <p:sp>
          <p:nvSpPr>
            <p:cNvPr id="59" name="TextBox 2">
              <a:extLst>
                <a:ext uri="{FF2B5EF4-FFF2-40B4-BE49-F238E27FC236}">
                  <a16:creationId xmlns:a16="http://schemas.microsoft.com/office/drawing/2014/main" id="{21DC80A0-BA88-19B6-2FFD-A1A08C2A3C6C}"/>
                </a:ext>
              </a:extLst>
            </p:cNvPr>
            <p:cNvSpPr txBox="1"/>
            <p:nvPr/>
          </p:nvSpPr>
          <p:spPr>
            <a:xfrm>
              <a:off x="7399301" y="3302254"/>
              <a:ext cx="363458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Weekly 2 departures </a:t>
              </a:r>
            </a:p>
            <a:p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Connect METRANS HUB Terminal </a:t>
              </a:r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Dunajska</a:t>
              </a:r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Streda</a:t>
              </a:r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 ↔ </a:t>
              </a:r>
              <a:r>
                <a:rPr lang="en-GB" sz="1400" dirty="0" err="1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Halkali</a:t>
              </a:r>
              <a:endPara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METRANS 45’ PWHC available</a:t>
              </a:r>
            </a:p>
            <a:p>
              <a:r>
                <a:rPr lang="en-GB" sz="1400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Gateway solutions Germany, Poland, Slovakia, Hungary, Austria, Romania, Serbia, Czech Republic</a:t>
              </a:r>
            </a:p>
          </p:txBody>
        </p:sp>
        <p:sp>
          <p:nvSpPr>
            <p:cNvPr id="61" name="Obdĺžnik 60">
              <a:extLst>
                <a:ext uri="{FF2B5EF4-FFF2-40B4-BE49-F238E27FC236}">
                  <a16:creationId xmlns:a16="http://schemas.microsoft.com/office/drawing/2014/main" id="{A34142F1-70EA-0C6B-5DA5-765B4E256988}"/>
                </a:ext>
              </a:extLst>
            </p:cNvPr>
            <p:cNvSpPr/>
            <p:nvPr/>
          </p:nvSpPr>
          <p:spPr>
            <a:xfrm>
              <a:off x="7322023" y="3654467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5" name="Obdĺžnik 64">
              <a:extLst>
                <a:ext uri="{FF2B5EF4-FFF2-40B4-BE49-F238E27FC236}">
                  <a16:creationId xmlns:a16="http://schemas.microsoft.com/office/drawing/2014/main" id="{50AD8373-AA01-EAA6-E00A-7614CA3B9AFC}"/>
                </a:ext>
              </a:extLst>
            </p:cNvPr>
            <p:cNvSpPr/>
            <p:nvPr/>
          </p:nvSpPr>
          <p:spPr>
            <a:xfrm>
              <a:off x="7322023" y="3440735"/>
              <a:ext cx="59752" cy="59752"/>
            </a:xfrm>
            <a:prstGeom prst="rect">
              <a:avLst/>
            </a:prstGeom>
            <a:solidFill>
              <a:srgbClr val="1228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</p:grpSp>
      <p:sp>
        <p:nvSpPr>
          <p:cNvPr id="66" name="Obdĺžnik 65">
            <a:extLst>
              <a:ext uri="{FF2B5EF4-FFF2-40B4-BE49-F238E27FC236}">
                <a16:creationId xmlns:a16="http://schemas.microsoft.com/office/drawing/2014/main" id="{22B89A9A-E62F-D0A3-98A3-E86E365075AD}"/>
              </a:ext>
            </a:extLst>
          </p:cNvPr>
          <p:cNvSpPr/>
          <p:nvPr/>
        </p:nvSpPr>
        <p:spPr>
          <a:xfrm>
            <a:off x="7071404" y="3504688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7" name="Obdĺžnik 66">
            <a:extLst>
              <a:ext uri="{FF2B5EF4-FFF2-40B4-BE49-F238E27FC236}">
                <a16:creationId xmlns:a16="http://schemas.microsoft.com/office/drawing/2014/main" id="{D1769010-C223-AB9F-D0FF-6F0E95B9D314}"/>
              </a:ext>
            </a:extLst>
          </p:cNvPr>
          <p:cNvSpPr/>
          <p:nvPr/>
        </p:nvSpPr>
        <p:spPr>
          <a:xfrm>
            <a:off x="7071404" y="3737918"/>
            <a:ext cx="59752" cy="59752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Grafický objekt 4" descr="Šípka, krivka proti smeru hodinových ručičiek">
            <a:extLst>
              <a:ext uri="{FF2B5EF4-FFF2-40B4-BE49-F238E27FC236}">
                <a16:creationId xmlns:a16="http://schemas.microsoft.com/office/drawing/2014/main" id="{4BD573D2-07FF-FA06-6B49-30F410698E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385241" flipH="1">
            <a:off x="6169594" y="6015636"/>
            <a:ext cx="356019" cy="35601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9A757D3E-8BA0-9A1F-15DA-335D81E9D4AD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F6803B0-4EA7-39C6-0228-472E3109CE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4">
            <a:extLst>
              <a:ext uri="{FF2B5EF4-FFF2-40B4-BE49-F238E27FC236}">
                <a16:creationId xmlns:a16="http://schemas.microsoft.com/office/drawing/2014/main" id="{42362BFD-6AC5-E2E3-5CE4-7FCE28FF558E}"/>
              </a:ext>
            </a:extLst>
          </p:cNvPr>
          <p:cNvSpPr/>
          <p:nvPr/>
        </p:nvSpPr>
        <p:spPr>
          <a:xfrm rot="10800000">
            <a:off x="518157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6" r="563" b="12777"/>
          <a:stretch/>
        </p:blipFill>
        <p:spPr>
          <a:xfrm>
            <a:off x="513606" y="2191238"/>
            <a:ext cx="3198995" cy="1889322"/>
          </a:xfrm>
          <a:prstGeom prst="round2SameRect">
            <a:avLst>
              <a:gd name="adj1" fmla="val 0"/>
              <a:gd name="adj2" fmla="val 0"/>
            </a:avLst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783684" y="1549744"/>
            <a:ext cx="2663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PRAHA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1991</a:t>
            </a:r>
          </a:p>
        </p:txBody>
      </p:sp>
      <p:sp>
        <p:nvSpPr>
          <p:cNvPr id="15" name="Obdĺžnik: zaoblené horné rohy 14">
            <a:extLst>
              <a:ext uri="{FF2B5EF4-FFF2-40B4-BE49-F238E27FC236}">
                <a16:creationId xmlns:a16="http://schemas.microsoft.com/office/drawing/2014/main" id="{4ABB3348-E011-FFAE-CF92-8136E13F1CCD}"/>
              </a:ext>
            </a:extLst>
          </p:cNvPr>
          <p:cNvSpPr/>
          <p:nvPr/>
        </p:nvSpPr>
        <p:spPr>
          <a:xfrm>
            <a:off x="513606" y="4015739"/>
            <a:ext cx="3199015" cy="248285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599449" y="4182901"/>
            <a:ext cx="30648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420,000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15,000 TEU full + 10,000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sidings of 600 m, 2 sidings of 550 m,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sidings of 350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(10/12t), 2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forklift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 (16t),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shunters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</a:p>
        </p:txBody>
      </p:sp>
      <p:sp>
        <p:nvSpPr>
          <p:cNvPr id="3" name="Round Same Side Corner Rectangle 2"/>
          <p:cNvSpPr/>
          <p:nvPr/>
        </p:nvSpPr>
        <p:spPr>
          <a:xfrm>
            <a:off x="7663193" y="1348806"/>
            <a:ext cx="3194464" cy="5149784"/>
          </a:xfrm>
          <a:prstGeom prst="round2SameRect">
            <a:avLst>
              <a:gd name="adj1" fmla="val 16667"/>
              <a:gd name="adj2" fmla="val 1407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116"/>
          <a:stretch/>
        </p:blipFill>
        <p:spPr>
          <a:xfrm>
            <a:off x="7663169" y="2191237"/>
            <a:ext cx="3194465" cy="2734056"/>
          </a:xfrm>
          <a:prstGeom prst="rect">
            <a:avLst/>
          </a:prstGeom>
        </p:spPr>
      </p:pic>
      <p:sp>
        <p:nvSpPr>
          <p:cNvPr id="19" name="Obdĺžnik: zaoblené horné rohy 18">
            <a:extLst>
              <a:ext uri="{FF2B5EF4-FFF2-40B4-BE49-F238E27FC236}">
                <a16:creationId xmlns:a16="http://schemas.microsoft.com/office/drawing/2014/main" id="{81E7AD60-342C-98B8-83E0-EAE56698BB6A}"/>
              </a:ext>
            </a:extLst>
          </p:cNvPr>
          <p:cNvSpPr/>
          <p:nvPr/>
        </p:nvSpPr>
        <p:spPr>
          <a:xfrm>
            <a:off x="7663193" y="4015739"/>
            <a:ext cx="3194464" cy="2482850"/>
          </a:xfrm>
          <a:prstGeom prst="round2SameRect">
            <a:avLst>
              <a:gd name="adj1" fmla="val 0"/>
              <a:gd name="adj2" fmla="val 13352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1" name="Round Same Side Corner Rectangle 40"/>
          <p:cNvSpPr/>
          <p:nvPr/>
        </p:nvSpPr>
        <p:spPr>
          <a:xfrm>
            <a:off x="4099818" y="1348806"/>
            <a:ext cx="3194464" cy="5149784"/>
          </a:xfrm>
          <a:prstGeom prst="round2SameRect">
            <a:avLst>
              <a:gd name="adj1" fmla="val 16667"/>
              <a:gd name="adj2" fmla="val 12166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95" t="6699" r="5560" b="-27936"/>
          <a:stretch/>
        </p:blipFill>
        <p:spPr>
          <a:xfrm>
            <a:off x="4099801" y="2191237"/>
            <a:ext cx="3194476" cy="2480236"/>
          </a:xfrm>
          <a:prstGeom prst="rect">
            <a:avLst/>
          </a:prstGeom>
        </p:spPr>
      </p:pic>
      <p:sp>
        <p:nvSpPr>
          <p:cNvPr id="18" name="Obdĺžnik: zaoblené horné rohy 17">
            <a:extLst>
              <a:ext uri="{FF2B5EF4-FFF2-40B4-BE49-F238E27FC236}">
                <a16:creationId xmlns:a16="http://schemas.microsoft.com/office/drawing/2014/main" id="{2D271534-AB35-5957-42A9-0EC6F4699205}"/>
              </a:ext>
            </a:extLst>
          </p:cNvPr>
          <p:cNvSpPr/>
          <p:nvPr/>
        </p:nvSpPr>
        <p:spPr>
          <a:xfrm>
            <a:off x="4099836" y="4015740"/>
            <a:ext cx="3194441" cy="248285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4" name="TextBox 43"/>
          <p:cNvSpPr txBox="1"/>
          <p:nvPr/>
        </p:nvSpPr>
        <p:spPr>
          <a:xfrm>
            <a:off x="4099836" y="1549744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DUNAJSK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STREDA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1999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663193" y="1549744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ESK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T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R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EBOV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</a:t>
            </a:r>
            <a:endParaRPr lang="en-US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2013</a:t>
            </a: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E55CE372-76CF-EB57-7B98-6746A4200AD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>
            <a:off x="683449" y="538523"/>
            <a:ext cx="3797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HUB TERMINALS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26090" y="4271119"/>
            <a:ext cx="3015785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326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25,000 TEU full + 15,000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 sidings of 650 m, 4 sidings of 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8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(12t), 3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(8t), 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forklifts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(16t, 8t)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10866" y="4357322"/>
            <a:ext cx="29352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138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4,500 TEU full + 4,200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sidings of 7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 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FF27AEB9-D73D-1711-1AD9-E0613CD83AEA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FC6C2F4-323A-EB0B-6059-D146C00DEC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34">
            <a:extLst>
              <a:ext uri="{FF2B5EF4-FFF2-40B4-BE49-F238E27FC236}">
                <a16:creationId xmlns:a16="http://schemas.microsoft.com/office/drawing/2014/main" id="{1D264A25-12F6-DB41-73D8-2CBFBA71BB0A}"/>
              </a:ext>
            </a:extLst>
          </p:cNvPr>
          <p:cNvSpPr/>
          <p:nvPr/>
        </p:nvSpPr>
        <p:spPr>
          <a:xfrm>
            <a:off x="7527494" y="1342293"/>
            <a:ext cx="3194464" cy="5087716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 Side Corner Rectangle 34">
            <a:extLst>
              <a:ext uri="{FF2B5EF4-FFF2-40B4-BE49-F238E27FC236}">
                <a16:creationId xmlns:a16="http://schemas.microsoft.com/office/drawing/2014/main" id="{6A0BACDD-7001-88C8-88F2-E7957970FA31}"/>
              </a:ext>
            </a:extLst>
          </p:cNvPr>
          <p:cNvSpPr/>
          <p:nvPr/>
        </p:nvSpPr>
        <p:spPr>
          <a:xfrm>
            <a:off x="3977245" y="1342293"/>
            <a:ext cx="3194464" cy="5087716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5" r="9485"/>
          <a:stretch/>
        </p:blipFill>
        <p:spPr>
          <a:xfrm>
            <a:off x="3977245" y="2332198"/>
            <a:ext cx="3197507" cy="2630696"/>
          </a:xfrm>
          <a:prstGeom prst="rect">
            <a:avLst/>
          </a:prstGeom>
        </p:spPr>
      </p:pic>
      <p:sp>
        <p:nvSpPr>
          <p:cNvPr id="20" name="Obdĺžnik: zaoblené horné rohy 19">
            <a:extLst>
              <a:ext uri="{FF2B5EF4-FFF2-40B4-BE49-F238E27FC236}">
                <a16:creationId xmlns:a16="http://schemas.microsoft.com/office/drawing/2014/main" id="{C19AE8DD-60CE-7159-172B-388A188F19F3}"/>
              </a:ext>
            </a:extLst>
          </p:cNvPr>
          <p:cNvSpPr/>
          <p:nvPr/>
        </p:nvSpPr>
        <p:spPr>
          <a:xfrm>
            <a:off x="3977246" y="4293912"/>
            <a:ext cx="3197506" cy="2136097"/>
          </a:xfrm>
          <a:prstGeom prst="round2SameRect">
            <a:avLst>
              <a:gd name="adj1" fmla="val 0"/>
              <a:gd name="adj2" fmla="val 16217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6" name="Round Same Side Corner Rectangle 34">
            <a:extLst>
              <a:ext uri="{FF2B5EF4-FFF2-40B4-BE49-F238E27FC236}">
                <a16:creationId xmlns:a16="http://schemas.microsoft.com/office/drawing/2014/main" id="{8CE249B4-B497-EB41-85DD-F952FF25F641}"/>
              </a:ext>
            </a:extLst>
          </p:cNvPr>
          <p:cNvSpPr/>
          <p:nvPr/>
        </p:nvSpPr>
        <p:spPr>
          <a:xfrm>
            <a:off x="457198" y="1342293"/>
            <a:ext cx="3194464" cy="5087716"/>
          </a:xfrm>
          <a:prstGeom prst="round2SameRect">
            <a:avLst>
              <a:gd name="adj1" fmla="val 13089"/>
              <a:gd name="adj2" fmla="val 13815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16" t="14400" r="15316" b="-14400"/>
          <a:stretch/>
        </p:blipFill>
        <p:spPr>
          <a:xfrm>
            <a:off x="457195" y="2329662"/>
            <a:ext cx="3194453" cy="2564835"/>
          </a:xfrm>
          <a:prstGeom prst="rect">
            <a:avLst/>
          </a:prstGeom>
        </p:spPr>
      </p:pic>
      <p:sp>
        <p:nvSpPr>
          <p:cNvPr id="18" name="Obdĺžnik: zaoblené horné rohy 17">
            <a:extLst>
              <a:ext uri="{FF2B5EF4-FFF2-40B4-BE49-F238E27FC236}">
                <a16:creationId xmlns:a16="http://schemas.microsoft.com/office/drawing/2014/main" id="{0460E8B5-CB07-84EB-7CE5-279539B6659B}"/>
              </a:ext>
            </a:extLst>
          </p:cNvPr>
          <p:cNvSpPr/>
          <p:nvPr/>
        </p:nvSpPr>
        <p:spPr>
          <a:xfrm>
            <a:off x="457199" y="4293912"/>
            <a:ext cx="3194464" cy="2136097"/>
          </a:xfrm>
          <a:prstGeom prst="round2SameRect">
            <a:avLst>
              <a:gd name="adj1" fmla="val 0"/>
              <a:gd name="adj2" fmla="val 18074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457198" y="1558920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BUDAPEST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2017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1031" y="1528315"/>
            <a:ext cx="3194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POZNA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(GADKI)</a:t>
            </a:r>
            <a:endParaRPr lang="en-US" sz="14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2011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495" y="4469408"/>
            <a:ext cx="295973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1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7,500 TEU 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sidings of 650 m, 2 sidings of 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(45t), 4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(12t), 3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forklifts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(16t)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trains can be handled at the same time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061147" y="4574230"/>
            <a:ext cx="30648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175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750 m, 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630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 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with lifting capacity up to 45 tons 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trains can be handled at the same time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swap bodies and semi-trailers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Rovná spojnica 9">
            <a:extLst>
              <a:ext uri="{FF2B5EF4-FFF2-40B4-BE49-F238E27FC236}">
                <a16:creationId xmlns:a16="http://schemas.microsoft.com/office/drawing/2014/main" id="{352717F3-D7FD-D7AA-55E2-20A046DE1200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2">
            <a:extLst>
              <a:ext uri="{FF2B5EF4-FFF2-40B4-BE49-F238E27FC236}">
                <a16:creationId xmlns:a16="http://schemas.microsoft.com/office/drawing/2014/main" id="{FD4A5C57-0BAF-0215-D377-DE5248581FC5}"/>
              </a:ext>
            </a:extLst>
          </p:cNvPr>
          <p:cNvSpPr txBox="1"/>
          <p:nvPr/>
        </p:nvSpPr>
        <p:spPr>
          <a:xfrm>
            <a:off x="683449" y="538523"/>
            <a:ext cx="374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HUB TERMINALS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3" name="Round Same Side Corner Rectangle 34">
            <a:extLst>
              <a:ext uri="{FF2B5EF4-FFF2-40B4-BE49-F238E27FC236}">
                <a16:creationId xmlns:a16="http://schemas.microsoft.com/office/drawing/2014/main" id="{E079006D-370A-9D53-5F04-F7A6E9430B64}"/>
              </a:ext>
            </a:extLst>
          </p:cNvPr>
          <p:cNvSpPr/>
          <p:nvPr/>
        </p:nvSpPr>
        <p:spPr>
          <a:xfrm>
            <a:off x="7521429" y="1342293"/>
            <a:ext cx="3200529" cy="5087716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10F3F10-A34C-5097-F469-76BD35AE5C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63" t="20737" b="-20737"/>
          <a:stretch/>
        </p:blipFill>
        <p:spPr>
          <a:xfrm>
            <a:off x="7521429" y="2329545"/>
            <a:ext cx="3200530" cy="2524125"/>
          </a:xfrm>
          <a:prstGeom prst="rect">
            <a:avLst/>
          </a:prstGeom>
        </p:spPr>
      </p:pic>
      <p:sp>
        <p:nvSpPr>
          <p:cNvPr id="6" name="Obdĺžnik: zaoblené horné rohy 5">
            <a:extLst>
              <a:ext uri="{FF2B5EF4-FFF2-40B4-BE49-F238E27FC236}">
                <a16:creationId xmlns:a16="http://schemas.microsoft.com/office/drawing/2014/main" id="{9E2CD512-10E4-3DA9-5C31-7FE97A7EADFF}"/>
              </a:ext>
            </a:extLst>
          </p:cNvPr>
          <p:cNvSpPr/>
          <p:nvPr/>
        </p:nvSpPr>
        <p:spPr>
          <a:xfrm>
            <a:off x="7521431" y="4300444"/>
            <a:ext cx="3200528" cy="2129565"/>
          </a:xfrm>
          <a:prstGeom prst="round2SameRect">
            <a:avLst>
              <a:gd name="adj1" fmla="val 0"/>
              <a:gd name="adj2" fmla="val 18305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7" name="TextBox 43">
            <a:extLst>
              <a:ext uri="{FF2B5EF4-FFF2-40B4-BE49-F238E27FC236}">
                <a16:creationId xmlns:a16="http://schemas.microsoft.com/office/drawing/2014/main" id="{1B92A9CE-012D-3860-A234-04C9EF873EB4}"/>
              </a:ext>
            </a:extLst>
          </p:cNvPr>
          <p:cNvSpPr txBox="1"/>
          <p:nvPr/>
        </p:nvSpPr>
        <p:spPr>
          <a:xfrm>
            <a:off x="7885067" y="1460663"/>
            <a:ext cx="2522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KREMS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AN DER DONAU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8" name="TextBox 47">
            <a:extLst>
              <a:ext uri="{FF2B5EF4-FFF2-40B4-BE49-F238E27FC236}">
                <a16:creationId xmlns:a16="http://schemas.microsoft.com/office/drawing/2014/main" id="{8FF5C77E-6125-C9F5-6767-CC07DAFDA1D6}"/>
              </a:ext>
            </a:extLst>
          </p:cNvPr>
          <p:cNvSpPr txBox="1"/>
          <p:nvPr/>
        </p:nvSpPr>
        <p:spPr>
          <a:xfrm>
            <a:off x="7719777" y="4574230"/>
            <a:ext cx="28525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40,000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1,500 TEU full + 2,000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sidings of 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A12740F-FB74-2A2F-91BC-D3A55F61C020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6A4992B4-C9F1-064C-E52C-5F974AFA9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Same Side Corner Rectangle 34">
            <a:extLst>
              <a:ext uri="{FF2B5EF4-FFF2-40B4-BE49-F238E27FC236}">
                <a16:creationId xmlns:a16="http://schemas.microsoft.com/office/drawing/2014/main" id="{6534CDE3-E4D2-C94B-0A22-3EEDDF75099D}"/>
              </a:ext>
            </a:extLst>
          </p:cNvPr>
          <p:cNvSpPr/>
          <p:nvPr/>
        </p:nvSpPr>
        <p:spPr>
          <a:xfrm>
            <a:off x="429771" y="1356859"/>
            <a:ext cx="3113527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599F6B3-EB2E-48D6-82FF-700EA3F741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229" y="2220073"/>
            <a:ext cx="3108606" cy="2073052"/>
          </a:xfrm>
          <a:prstGeom prst="rect">
            <a:avLst/>
          </a:prstGeom>
        </p:spPr>
      </p:pic>
      <p:sp>
        <p:nvSpPr>
          <p:cNvPr id="29" name="Obdĺžnik: zaoblené horné rohy 28">
            <a:extLst>
              <a:ext uri="{FF2B5EF4-FFF2-40B4-BE49-F238E27FC236}">
                <a16:creationId xmlns:a16="http://schemas.microsoft.com/office/drawing/2014/main" id="{2DBFFA9A-C70C-8518-556B-2C4BC64CF43C}"/>
              </a:ext>
            </a:extLst>
          </p:cNvPr>
          <p:cNvSpPr/>
          <p:nvPr/>
        </p:nvSpPr>
        <p:spPr>
          <a:xfrm>
            <a:off x="429772" y="4189236"/>
            <a:ext cx="3113528" cy="2308679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443155" y="1567828"/>
            <a:ext cx="31135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MALASZEWICZE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sk-SK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operated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by CL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Europort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2022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47">
            <a:extLst>
              <a:ext uri="{FF2B5EF4-FFF2-40B4-BE49-F238E27FC236}">
                <a16:creationId xmlns:a16="http://schemas.microsoft.com/office/drawing/2014/main" id="{FD0FF81E-D1B2-4E4F-AF00-04FAC22C3F67}"/>
              </a:ext>
            </a:extLst>
          </p:cNvPr>
          <p:cNvSpPr txBox="1"/>
          <p:nvPr/>
        </p:nvSpPr>
        <p:spPr>
          <a:xfrm>
            <a:off x="512610" y="4420851"/>
            <a:ext cx="29869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member since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2022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190,000 m</a:t>
            </a:r>
            <a:r>
              <a:rPr lang="sk-SK" sz="11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endParaRPr lang="en-US" sz="11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Storage: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6000 TEU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Tracks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-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1435 mm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tracks length of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3000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-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1520 mm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-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9 tracks length of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6000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en-AU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45t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1 </a:t>
            </a:r>
            <a:r>
              <a:rPr lang="en-AU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de-DE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10t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for empty containers</a:t>
            </a:r>
          </a:p>
        </p:txBody>
      </p:sp>
      <p:cxnSp>
        <p:nvCxnSpPr>
          <p:cNvPr id="6" name="Rovná spojnica 5">
            <a:extLst>
              <a:ext uri="{FF2B5EF4-FFF2-40B4-BE49-F238E27FC236}">
                <a16:creationId xmlns:a16="http://schemas.microsoft.com/office/drawing/2014/main" id="{A653CE50-443A-79A7-7EAC-FAF622315324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2">
            <a:extLst>
              <a:ext uri="{FF2B5EF4-FFF2-40B4-BE49-F238E27FC236}">
                <a16:creationId xmlns:a16="http://schemas.microsoft.com/office/drawing/2014/main" id="{F6E9B39E-B0DE-41BB-DDCA-035BF10D8066}"/>
              </a:ext>
            </a:extLst>
          </p:cNvPr>
          <p:cNvSpPr txBox="1"/>
          <p:nvPr/>
        </p:nvSpPr>
        <p:spPr>
          <a:xfrm>
            <a:off x="683449" y="538523"/>
            <a:ext cx="4077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HUB TERMINALS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5" name="Round Same Side Corner Rectangle 34">
            <a:extLst>
              <a:ext uri="{FF2B5EF4-FFF2-40B4-BE49-F238E27FC236}">
                <a16:creationId xmlns:a16="http://schemas.microsoft.com/office/drawing/2014/main" id="{A2FD2781-CA75-CB16-720C-56E6E342D01E}"/>
              </a:ext>
            </a:extLst>
          </p:cNvPr>
          <p:cNvSpPr/>
          <p:nvPr/>
        </p:nvSpPr>
        <p:spPr>
          <a:xfrm>
            <a:off x="3804311" y="1355739"/>
            <a:ext cx="3330967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077C2A87-B514-0FF4-28D0-E07FDB1BB9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77" r="30560" b="5296"/>
          <a:stretch/>
        </p:blipFill>
        <p:spPr>
          <a:xfrm>
            <a:off x="3804306" y="2220073"/>
            <a:ext cx="3330967" cy="3024559"/>
          </a:xfrm>
          <a:prstGeom prst="rect">
            <a:avLst/>
          </a:prstGeom>
        </p:spPr>
      </p:pic>
      <p:sp>
        <p:nvSpPr>
          <p:cNvPr id="8" name="Obdĺžnik: zaoblené horné rohy 7">
            <a:extLst>
              <a:ext uri="{FF2B5EF4-FFF2-40B4-BE49-F238E27FC236}">
                <a16:creationId xmlns:a16="http://schemas.microsoft.com/office/drawing/2014/main" id="{EC3746ED-C718-7BF6-1036-2D5A50E08F8A}"/>
              </a:ext>
            </a:extLst>
          </p:cNvPr>
          <p:cNvSpPr/>
          <p:nvPr/>
        </p:nvSpPr>
        <p:spPr>
          <a:xfrm>
            <a:off x="3804312" y="4181586"/>
            <a:ext cx="3330967" cy="231521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8E444E18-6DDB-C111-BB3B-2FBF23954CE7}"/>
              </a:ext>
            </a:extLst>
          </p:cNvPr>
          <p:cNvSpPr txBox="1"/>
          <p:nvPr/>
        </p:nvSpPr>
        <p:spPr>
          <a:xfrm>
            <a:off x="3807359" y="1554415"/>
            <a:ext cx="3327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ZALAEGERSZEG</a:t>
            </a:r>
            <a:endParaRPr lang="en-US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sk-SK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come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... 2025/2026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9A17D49C-7766-B98A-8398-712CABEAD151}"/>
              </a:ext>
            </a:extLst>
          </p:cNvPr>
          <p:cNvSpPr txBox="1"/>
          <p:nvPr/>
        </p:nvSpPr>
        <p:spPr>
          <a:xfrm>
            <a:off x="3903325" y="4417671"/>
            <a:ext cx="308632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Size: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150,000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m²</a:t>
            </a:r>
            <a:endParaRPr lang="sk-SK" sz="11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terminal &amp;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logistics center in western Hungary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 Corridor (Koper, Trieste, Rijeka)</a:t>
            </a:r>
            <a:endParaRPr lang="sk-SK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connection to Hamburg, Bremerhaven and the whole METRANS </a:t>
            </a:r>
            <a:r>
              <a:rPr lang="en-GB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</a:t>
            </a:r>
            <a:r>
              <a:rPr lang="sk-SK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rk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2025/2026</a:t>
            </a:r>
          </a:p>
        </p:txBody>
      </p:sp>
      <p:sp>
        <p:nvSpPr>
          <p:cNvPr id="13" name="Obdĺžnik: zaoblené rohy 12">
            <a:extLst>
              <a:ext uri="{FF2B5EF4-FFF2-40B4-BE49-F238E27FC236}">
                <a16:creationId xmlns:a16="http://schemas.microsoft.com/office/drawing/2014/main" id="{F32C3405-9B88-2213-D1A9-7BAF01A4C482}"/>
              </a:ext>
            </a:extLst>
          </p:cNvPr>
          <p:cNvSpPr/>
          <p:nvPr/>
        </p:nvSpPr>
        <p:spPr>
          <a:xfrm>
            <a:off x="7346727" y="1688154"/>
            <a:ext cx="3380516" cy="1052447"/>
          </a:xfrm>
          <a:prstGeom prst="roundRect">
            <a:avLst>
              <a:gd name="adj" fmla="val 1258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0A96254-7AE6-5957-E9CF-075ACA1A6A15}"/>
              </a:ext>
            </a:extLst>
          </p:cNvPr>
          <p:cNvSpPr txBox="1"/>
          <p:nvPr/>
        </p:nvSpPr>
        <p:spPr>
          <a:xfrm>
            <a:off x="7466333" y="1843141"/>
            <a:ext cx="27590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terminal 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become a major international logistics hub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Adriatics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future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dĺžnik: zaoblené rohy 18">
            <a:extLst>
              <a:ext uri="{FF2B5EF4-FFF2-40B4-BE49-F238E27FC236}">
                <a16:creationId xmlns:a16="http://schemas.microsoft.com/office/drawing/2014/main" id="{95FAE714-860C-1BE6-AB4D-05511853B29E}"/>
              </a:ext>
            </a:extLst>
          </p:cNvPr>
          <p:cNvSpPr/>
          <p:nvPr/>
        </p:nvSpPr>
        <p:spPr>
          <a:xfrm>
            <a:off x="6414799" y="293345"/>
            <a:ext cx="4467809" cy="822123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51F45087-A22C-AE2F-518C-FC6CF2C541E9}"/>
              </a:ext>
            </a:extLst>
          </p:cNvPr>
          <p:cNvSpPr txBox="1"/>
          <p:nvPr/>
        </p:nvSpPr>
        <p:spPr>
          <a:xfrm>
            <a:off x="6605975" y="441790"/>
            <a:ext cx="4179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NEW METRANS CONTAINER TERMINAL IN HUNGARY TO COME...</a:t>
            </a:r>
          </a:p>
        </p:txBody>
      </p:sp>
      <p:pic>
        <p:nvPicPr>
          <p:cNvPr id="26" name="Grafický objekt 25" descr="Šípka, krivka proti smeru hodinových ručičiek">
            <a:extLst>
              <a:ext uri="{FF2B5EF4-FFF2-40B4-BE49-F238E27FC236}">
                <a16:creationId xmlns:a16="http://schemas.microsoft.com/office/drawing/2014/main" id="{0F32EB14-6EB6-131E-EA29-7FD5F7E45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385241" flipH="1">
            <a:off x="6704217" y="928943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32" name="Obdĺžnik: zaoblené rohy 31">
            <a:extLst>
              <a:ext uri="{FF2B5EF4-FFF2-40B4-BE49-F238E27FC236}">
                <a16:creationId xmlns:a16="http://schemas.microsoft.com/office/drawing/2014/main" id="{E634E78E-016C-F4B5-A3C4-C2B6DCBC47B9}"/>
              </a:ext>
            </a:extLst>
          </p:cNvPr>
          <p:cNvSpPr/>
          <p:nvPr/>
        </p:nvSpPr>
        <p:spPr>
          <a:xfrm>
            <a:off x="10330215" y="1534738"/>
            <a:ext cx="550384" cy="542639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3" name="Obrázok 32">
            <a:extLst>
              <a:ext uri="{FF2B5EF4-FFF2-40B4-BE49-F238E27FC236}">
                <a16:creationId xmlns:a16="http://schemas.microsoft.com/office/drawing/2014/main" id="{F94D1E41-8E30-9B89-5DEE-EDB34E90A0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907" y="1557598"/>
            <a:ext cx="501869" cy="501869"/>
          </a:xfrm>
          <a:prstGeom prst="rect">
            <a:avLst/>
          </a:prstGeom>
        </p:spPr>
      </p:pic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5AB5D6A2-B7CC-76FB-B428-48DA9FE72F5C}"/>
              </a:ext>
            </a:extLst>
          </p:cNvPr>
          <p:cNvSpPr/>
          <p:nvPr/>
        </p:nvSpPr>
        <p:spPr>
          <a:xfrm>
            <a:off x="7346727" y="3031763"/>
            <a:ext cx="3380516" cy="1884176"/>
          </a:xfrm>
          <a:prstGeom prst="roundRect">
            <a:avLst>
              <a:gd name="adj" fmla="val 1258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24C8236F-DCC9-826E-F6FB-75628CFED920}"/>
              </a:ext>
            </a:extLst>
          </p:cNvPr>
          <p:cNvSpPr txBox="1"/>
          <p:nvPr/>
        </p:nvSpPr>
        <p:spPr>
          <a:xfrm>
            <a:off x="7466333" y="3180005"/>
            <a:ext cx="30431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excellent geographical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on the southern transport corridor, close to the Slovenian and Austrian borders, creates many logistical advantages and will also be able to serve as a buffer for </a:t>
            </a:r>
            <a:endParaRPr lang="sk-SK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southern ports.</a:t>
            </a:r>
            <a:endParaRPr lang="en-GB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049D3898-5C68-8CE8-F481-B1BC30BBA14C}"/>
              </a:ext>
            </a:extLst>
          </p:cNvPr>
          <p:cNvSpPr/>
          <p:nvPr/>
        </p:nvSpPr>
        <p:spPr>
          <a:xfrm>
            <a:off x="10330215" y="2898293"/>
            <a:ext cx="550384" cy="542639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1" name="Obrázok 40">
            <a:extLst>
              <a:ext uri="{FF2B5EF4-FFF2-40B4-BE49-F238E27FC236}">
                <a16:creationId xmlns:a16="http://schemas.microsoft.com/office/drawing/2014/main" id="{7F0C92CE-D524-F918-8E1B-00AA407BEF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83" b="25540"/>
          <a:stretch/>
        </p:blipFill>
        <p:spPr>
          <a:xfrm>
            <a:off x="7301965" y="4888833"/>
            <a:ext cx="3475158" cy="1781956"/>
          </a:xfrm>
          <a:prstGeom prst="rect">
            <a:avLst/>
          </a:prstGeom>
        </p:spPr>
      </p:pic>
      <p:pic>
        <p:nvPicPr>
          <p:cNvPr id="21" name="Obrázok 20" descr="Obrázok, na ktorom je grafika, biely, grafický dizajn, symbol&#10;&#10;Automaticky generovaný popis">
            <a:extLst>
              <a:ext uri="{FF2B5EF4-FFF2-40B4-BE49-F238E27FC236}">
                <a16:creationId xmlns:a16="http://schemas.microsoft.com/office/drawing/2014/main" id="{F1CA18CE-06F6-B76B-8075-CB5BBCF26E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3314" y="2975922"/>
            <a:ext cx="374523" cy="37452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1654A735-D31F-D9DE-36BC-5D6C38D1AA28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6C12571-AF2F-C738-0050-6C8AD0C67E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69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 Same Side Corner Rectangle 34">
            <a:extLst>
              <a:ext uri="{FF2B5EF4-FFF2-40B4-BE49-F238E27FC236}">
                <a16:creationId xmlns:a16="http://schemas.microsoft.com/office/drawing/2014/main" id="{C8FB9D29-4C3B-ABF6-0D31-0EE253ADE594}"/>
              </a:ext>
            </a:extLst>
          </p:cNvPr>
          <p:cNvSpPr/>
          <p:nvPr/>
        </p:nvSpPr>
        <p:spPr>
          <a:xfrm>
            <a:off x="7647907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7" t="5358" r="4057" b="-29495"/>
          <a:stretch/>
        </p:blipFill>
        <p:spPr>
          <a:xfrm>
            <a:off x="7647912" y="2162680"/>
            <a:ext cx="3194481" cy="278892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47934" y="1508433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KO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ICE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2008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bdĺžnik: zaoblené horné rohy 25">
            <a:extLst>
              <a:ext uri="{FF2B5EF4-FFF2-40B4-BE49-F238E27FC236}">
                <a16:creationId xmlns:a16="http://schemas.microsoft.com/office/drawing/2014/main" id="{407A41BC-C5FB-3798-6F05-AF2DD6F71A01}"/>
              </a:ext>
            </a:extLst>
          </p:cNvPr>
          <p:cNvSpPr/>
          <p:nvPr/>
        </p:nvSpPr>
        <p:spPr>
          <a:xfrm>
            <a:off x="7647908" y="4251960"/>
            <a:ext cx="3194464" cy="224663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1" name="Round Same Side Corner Rectangle 34">
            <a:extLst>
              <a:ext uri="{FF2B5EF4-FFF2-40B4-BE49-F238E27FC236}">
                <a16:creationId xmlns:a16="http://schemas.microsoft.com/office/drawing/2014/main" id="{1E3B29F3-DFE2-0B36-43E7-3316B7AA6F99}"/>
              </a:ext>
            </a:extLst>
          </p:cNvPr>
          <p:cNvSpPr/>
          <p:nvPr/>
        </p:nvSpPr>
        <p:spPr>
          <a:xfrm>
            <a:off x="4084577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5276" r="5276"/>
          <a:stretch/>
        </p:blipFill>
        <p:spPr>
          <a:xfrm>
            <a:off x="4084545" y="2160333"/>
            <a:ext cx="3194492" cy="2378959"/>
          </a:xfrm>
          <a:prstGeom prst="rect">
            <a:avLst/>
          </a:prstGeom>
        </p:spPr>
      </p:pic>
      <p:sp>
        <p:nvSpPr>
          <p:cNvPr id="22" name="Obdĺžnik: zaoblené horné rohy 21">
            <a:extLst>
              <a:ext uri="{FF2B5EF4-FFF2-40B4-BE49-F238E27FC236}">
                <a16:creationId xmlns:a16="http://schemas.microsoft.com/office/drawing/2014/main" id="{11FBAC4D-EAE4-0E81-B601-2AE480A5BFE6}"/>
              </a:ext>
            </a:extLst>
          </p:cNvPr>
          <p:cNvSpPr/>
          <p:nvPr/>
        </p:nvSpPr>
        <p:spPr>
          <a:xfrm>
            <a:off x="4084578" y="4251960"/>
            <a:ext cx="3194464" cy="224663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Round Same Side Corner Rectangle 34">
            <a:extLst>
              <a:ext uri="{FF2B5EF4-FFF2-40B4-BE49-F238E27FC236}">
                <a16:creationId xmlns:a16="http://schemas.microsoft.com/office/drawing/2014/main" id="{5F154D4D-BEE0-B93B-EB9B-526A746968AE}"/>
              </a:ext>
            </a:extLst>
          </p:cNvPr>
          <p:cNvSpPr/>
          <p:nvPr/>
        </p:nvSpPr>
        <p:spPr>
          <a:xfrm>
            <a:off x="563878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13" t="14495" r="7224" b="-32181"/>
          <a:stretch/>
        </p:blipFill>
        <p:spPr>
          <a:xfrm>
            <a:off x="563875" y="2162680"/>
            <a:ext cx="3194453" cy="2915155"/>
          </a:xfrm>
          <a:prstGeom prst="rect">
            <a:avLst/>
          </a:prstGeom>
        </p:spPr>
      </p:pic>
      <p:sp>
        <p:nvSpPr>
          <p:cNvPr id="20" name="Obdĺžnik: zaoblené horné rohy 19">
            <a:extLst>
              <a:ext uri="{FF2B5EF4-FFF2-40B4-BE49-F238E27FC236}">
                <a16:creationId xmlns:a16="http://schemas.microsoft.com/office/drawing/2014/main" id="{4AA9D390-001C-4A76-C30D-5011DEBE9CC4}"/>
              </a:ext>
            </a:extLst>
          </p:cNvPr>
          <p:cNvSpPr/>
          <p:nvPr/>
        </p:nvSpPr>
        <p:spPr>
          <a:xfrm>
            <a:off x="563879" y="4251960"/>
            <a:ext cx="3194464" cy="2246629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563851" y="1508433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ZL</a:t>
            </a:r>
            <a:r>
              <a:rPr lang="sk-SK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</a:t>
            </a:r>
            <a:r>
              <a:rPr lang="en-US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1994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4577" y="1508433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PLZE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2007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1117" y="4448916"/>
            <a:ext cx="29352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68,600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1,300 TEU full + 1,200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sidings of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550 m, 1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400 m, </a:t>
            </a:r>
          </a:p>
          <a:p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 2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350 m, 2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300 m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(45t), 4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211033" y="4398083"/>
            <a:ext cx="293522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50,000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1,300 TEU full + 1,200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sidings of 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with multimodal spreader for handling trailers and swap bodies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Remote Operation Station control system, 2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(10/12t)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15574" y="4498000"/>
            <a:ext cx="29352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46,500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3,000 TEU full + 3,000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sidings of 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(12t), 2 </a:t>
            </a: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forklifts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(16t)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60A858E-A31A-5EB8-E80A-CE6F2B901476}"/>
              </a:ext>
            </a:extLst>
          </p:cNvPr>
          <p:cNvSpPr txBox="1"/>
          <p:nvPr/>
        </p:nvSpPr>
        <p:spPr>
          <a:xfrm>
            <a:off x="683449" y="538523"/>
            <a:ext cx="362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END TERMINALS</a:t>
            </a:r>
          </a:p>
        </p:txBody>
      </p:sp>
      <p:cxnSp>
        <p:nvCxnSpPr>
          <p:cNvPr id="15" name="Rovná spojnica 14">
            <a:extLst>
              <a:ext uri="{FF2B5EF4-FFF2-40B4-BE49-F238E27FC236}">
                <a16:creationId xmlns:a16="http://schemas.microsoft.com/office/drawing/2014/main" id="{7EEC84BB-94A6-2468-B100-97F3B2A4F0DF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ok 17">
            <a:extLst>
              <a:ext uri="{FF2B5EF4-FFF2-40B4-BE49-F238E27FC236}">
                <a16:creationId xmlns:a16="http://schemas.microsoft.com/office/drawing/2014/main" id="{39ED6551-1461-35DF-B5B8-9DCEB98CD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DE77D33E-91CB-1528-597D-93D93F6F3E7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7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 Side Corner Rectangle 34">
            <a:extLst>
              <a:ext uri="{FF2B5EF4-FFF2-40B4-BE49-F238E27FC236}">
                <a16:creationId xmlns:a16="http://schemas.microsoft.com/office/drawing/2014/main" id="{D623B943-4A39-292B-8EB6-8AAFABAD2CDB}"/>
              </a:ext>
            </a:extLst>
          </p:cNvPr>
          <p:cNvSpPr/>
          <p:nvPr/>
        </p:nvSpPr>
        <p:spPr>
          <a:xfrm>
            <a:off x="7656888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6319C731-B6CD-4DFF-B368-06A63BC0E8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6" r="3018" b="1061"/>
          <a:stretch/>
        </p:blipFill>
        <p:spPr>
          <a:xfrm>
            <a:off x="7656852" y="2202674"/>
            <a:ext cx="3194501" cy="2240538"/>
          </a:xfrm>
          <a:prstGeom prst="rect">
            <a:avLst/>
          </a:prstGeom>
        </p:spPr>
      </p:pic>
      <p:sp>
        <p:nvSpPr>
          <p:cNvPr id="24" name="Obdĺžnik: zaoblené horné rohy 23">
            <a:extLst>
              <a:ext uri="{FF2B5EF4-FFF2-40B4-BE49-F238E27FC236}">
                <a16:creationId xmlns:a16="http://schemas.microsoft.com/office/drawing/2014/main" id="{051736C9-7C2D-84EC-EB1B-17C2CA3BDE39}"/>
              </a:ext>
            </a:extLst>
          </p:cNvPr>
          <p:cNvSpPr/>
          <p:nvPr/>
        </p:nvSpPr>
        <p:spPr>
          <a:xfrm>
            <a:off x="7656889" y="4373879"/>
            <a:ext cx="3194464" cy="2125047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Round Same Side Corner Rectangle 34">
            <a:extLst>
              <a:ext uri="{FF2B5EF4-FFF2-40B4-BE49-F238E27FC236}">
                <a16:creationId xmlns:a16="http://schemas.microsoft.com/office/drawing/2014/main" id="{373F2D12-AE76-567F-44F5-9D554EBB5C27}"/>
              </a:ext>
            </a:extLst>
          </p:cNvPr>
          <p:cNvSpPr/>
          <p:nvPr/>
        </p:nvSpPr>
        <p:spPr>
          <a:xfrm>
            <a:off x="4102722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3" t="2559" r="3881" b="2188"/>
          <a:stretch/>
        </p:blipFill>
        <p:spPr>
          <a:xfrm>
            <a:off x="4102737" y="2202673"/>
            <a:ext cx="3194486" cy="2171207"/>
          </a:xfrm>
          <a:prstGeom prst="rect">
            <a:avLst/>
          </a:prstGeom>
        </p:spPr>
      </p:pic>
      <p:sp>
        <p:nvSpPr>
          <p:cNvPr id="21" name="Obdĺžnik: zaoblené horné rohy 20">
            <a:extLst>
              <a:ext uri="{FF2B5EF4-FFF2-40B4-BE49-F238E27FC236}">
                <a16:creationId xmlns:a16="http://schemas.microsoft.com/office/drawing/2014/main" id="{4054E085-8035-A4F5-4331-ECE4AC0B65E8}"/>
              </a:ext>
            </a:extLst>
          </p:cNvPr>
          <p:cNvSpPr/>
          <p:nvPr/>
        </p:nvSpPr>
        <p:spPr>
          <a:xfrm>
            <a:off x="4102723" y="4373880"/>
            <a:ext cx="3194464" cy="212471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Round Same Side Corner Rectangle 34">
            <a:extLst>
              <a:ext uri="{FF2B5EF4-FFF2-40B4-BE49-F238E27FC236}">
                <a16:creationId xmlns:a16="http://schemas.microsoft.com/office/drawing/2014/main" id="{F154A455-B40C-0F1D-ADB9-E5A8BD68793B}"/>
              </a:ext>
            </a:extLst>
          </p:cNvPr>
          <p:cNvSpPr/>
          <p:nvPr/>
        </p:nvSpPr>
        <p:spPr>
          <a:xfrm>
            <a:off x="525778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01" t="14945" r="7645" b="-923"/>
          <a:stretch/>
        </p:blipFill>
        <p:spPr>
          <a:xfrm>
            <a:off x="525775" y="2202673"/>
            <a:ext cx="3194453" cy="2240538"/>
          </a:xfrm>
          <a:prstGeom prst="rect">
            <a:avLst/>
          </a:prstGeom>
        </p:spPr>
      </p:pic>
      <p:sp>
        <p:nvSpPr>
          <p:cNvPr id="19" name="Obdĺžnik: zaoblené horné rohy 18">
            <a:extLst>
              <a:ext uri="{FF2B5EF4-FFF2-40B4-BE49-F238E27FC236}">
                <a16:creationId xmlns:a16="http://schemas.microsoft.com/office/drawing/2014/main" id="{86CD0BE7-BF22-9D73-55E5-8DED9454C438}"/>
              </a:ext>
            </a:extLst>
          </p:cNvPr>
          <p:cNvSpPr/>
          <p:nvPr/>
        </p:nvSpPr>
        <p:spPr>
          <a:xfrm>
            <a:off x="525779" y="4373880"/>
            <a:ext cx="3194464" cy="212471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510538" y="1525757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OSTRAVA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2011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102685" y="1527514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U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ST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</a:t>
            </a:r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NAD LABEM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172469" y="4586746"/>
            <a:ext cx="305489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25,500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m²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1,500 TEU full + 2,000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siding of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185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sidings of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160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(45t), 2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834" y="4624349"/>
            <a:ext cx="31662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40,000 m²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plus 60,000 m² depot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Storage capacity: 1,200 TEU full + 5,000 TEU empty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sidings of 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RTG (Rubber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Tyred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3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</a:t>
            </a:r>
            <a:endParaRPr lang="en-US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24/7/365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CCC30BD5-5799-4EF2-9B22-983DD65F6295}"/>
              </a:ext>
            </a:extLst>
          </p:cNvPr>
          <p:cNvSpPr txBox="1"/>
          <p:nvPr/>
        </p:nvSpPr>
        <p:spPr>
          <a:xfrm>
            <a:off x="7656888" y="1527514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ZILINA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AU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operated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by TIP ZILINA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10E5660C-DA22-835F-E001-F735911D0F00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51">
            <a:extLst>
              <a:ext uri="{FF2B5EF4-FFF2-40B4-BE49-F238E27FC236}">
                <a16:creationId xmlns:a16="http://schemas.microsoft.com/office/drawing/2014/main" id="{75055543-2A31-0C51-9851-9A0AEAC984F2}"/>
              </a:ext>
            </a:extLst>
          </p:cNvPr>
          <p:cNvSpPr txBox="1"/>
          <p:nvPr/>
        </p:nvSpPr>
        <p:spPr>
          <a:xfrm>
            <a:off x="7780101" y="4671384"/>
            <a:ext cx="311755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AU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Concession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since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2019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150,000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sk-SK" sz="11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 facility for containers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 and semi-trailers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A50C42D-FACD-E433-0CF2-81EB86AE1581}"/>
              </a:ext>
            </a:extLst>
          </p:cNvPr>
          <p:cNvSpPr txBox="1"/>
          <p:nvPr/>
        </p:nvSpPr>
        <p:spPr>
          <a:xfrm>
            <a:off x="683449" y="538523"/>
            <a:ext cx="362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END TERMINALS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51FC0D2A-E8CE-DEA3-351E-9B89CBD39869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0311A4CF-ECDF-B3EF-39E8-4408C484A1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50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769446" cy="0"/>
          </a:xfrm>
          <a:prstGeom prst="line">
            <a:avLst/>
          </a:prstGeom>
          <a:ln w="1905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8">
            <a:extLst>
              <a:ext uri="{FF2B5EF4-FFF2-40B4-BE49-F238E27FC236}">
                <a16:creationId xmlns:a16="http://schemas.microsoft.com/office/drawing/2014/main" id="{3E5551D2-DD87-0523-5A00-23485AA1AAB4}"/>
              </a:ext>
            </a:extLst>
          </p:cNvPr>
          <p:cNvSpPr/>
          <p:nvPr/>
        </p:nvSpPr>
        <p:spPr>
          <a:xfrm>
            <a:off x="7619" y="0"/>
            <a:ext cx="31394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67507"/>
            </a:avLst>
          </a:prstGeom>
          <a:ln w="1905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7726680" y="2983475"/>
            <a:ext cx="2949058" cy="922952"/>
          </a:xfrm>
          <a:prstGeom prst="roundRect">
            <a:avLst/>
          </a:prstGeom>
          <a:solidFill>
            <a:srgbClr val="BE0739"/>
          </a:solidFill>
          <a:ln w="25400">
            <a:noFill/>
          </a:ln>
          <a:effectLst>
            <a:outerShdw blurRad="88900" dist="152400" dir="2700000" algn="ctr" rotWithShape="0">
              <a:srgbClr val="000000">
                <a:alpha val="1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173798" y="1306572"/>
            <a:ext cx="3230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HHLA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Group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Segments</a:t>
            </a: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72EEDF66-409E-981B-3F93-B854EB848684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2">
            <a:extLst>
              <a:ext uri="{FF2B5EF4-FFF2-40B4-BE49-F238E27FC236}">
                <a16:creationId xmlns:a16="http://schemas.microsoft.com/office/drawing/2014/main" id="{8F368A61-3228-3AAD-623C-C86128E71BDD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079282" y="3170851"/>
            <a:ext cx="2298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PORT LOGISTICS SUBGROUP</a:t>
            </a:r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673882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47645" y="983810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 handling 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Container-related services</a:t>
            </a:r>
            <a:r>
              <a: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(e.g. repair and</a:t>
            </a:r>
            <a:r>
              <a:rPr lang="en-GB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maintenance)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204913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5" y="2533898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Rail </a:t>
            </a:r>
            <a:r>
              <a:rPr lang="sk-SK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&amp;</a:t>
            </a: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road</a:t>
            </a:r>
            <a:r>
              <a:rPr lang="sk-SK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transport</a:t>
            </a: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services</a:t>
            </a: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A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ports</a:t>
            </a: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’ </a:t>
            </a:r>
            <a:r>
              <a:rPr lang="en-A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hinterland</a:t>
            </a: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A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Operation</a:t>
            </a:r>
            <a:r>
              <a:rPr lang="sk-SK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n-A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hinterland</a:t>
            </a:r>
            <a:r>
              <a:rPr lang="sk-SK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A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806480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LOGISTICS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5" y="4128332"/>
            <a:ext cx="5190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Specialist handling – dry bulk, fruit, ro-ro, etc.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Consultancy</a:t>
            </a:r>
            <a:endParaRPr lang="en-GB" sz="1400" b="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REAL ESTATE</a:t>
            </a: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en-GB" sz="1400" b="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Speicherstadt</a:t>
            </a: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 the historical warehouse district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Port real estate </a:t>
            </a:r>
            <a:endParaRPr lang="sk-SK" sz="1400" b="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en-GB" sz="1400" b="0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Fischmarkt</a:t>
            </a:r>
            <a:r>
              <a:rPr lang="en-GB" sz="1400" b="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Hamburg-Altona</a:t>
            </a:r>
            <a:endParaRPr lang="en-GB" sz="1400" b="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Obrázok 62">
            <a:extLst>
              <a:ext uri="{FF2B5EF4-FFF2-40B4-BE49-F238E27FC236}">
                <a16:creationId xmlns:a16="http://schemas.microsoft.com/office/drawing/2014/main" id="{C420C197-1503-C231-E2ED-A29B42B9F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0" name="Obrázok 39">
            <a:extLst>
              <a:ext uri="{FF2B5EF4-FFF2-40B4-BE49-F238E27FC236}">
                <a16:creationId xmlns:a16="http://schemas.microsoft.com/office/drawing/2014/main" id="{79A27024-AD36-5776-788E-6B72893408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96"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47" name="Obrázok 46">
            <a:extLst>
              <a:ext uri="{FF2B5EF4-FFF2-40B4-BE49-F238E27FC236}">
                <a16:creationId xmlns:a16="http://schemas.microsoft.com/office/drawing/2014/main" id="{D017E33A-15BD-6696-83BA-563083CAA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565" y="2327192"/>
            <a:ext cx="567952" cy="567952"/>
          </a:xfrm>
          <a:prstGeom prst="rect">
            <a:avLst/>
          </a:prstGeom>
        </p:spPr>
      </p:pic>
      <p:sp>
        <p:nvSpPr>
          <p:cNvPr id="5" name="Obdĺžnik: zaoblené rohy 49">
            <a:extLst>
              <a:ext uri="{FF2B5EF4-FFF2-40B4-BE49-F238E27FC236}">
                <a16:creationId xmlns:a16="http://schemas.microsoft.com/office/drawing/2014/main" id="{B80FCCAB-E132-5D12-7A7D-5A9954FCEB18}"/>
              </a:ext>
            </a:extLst>
          </p:cNvPr>
          <p:cNvSpPr/>
          <p:nvPr/>
        </p:nvSpPr>
        <p:spPr>
          <a:xfrm>
            <a:off x="8114108" y="4717116"/>
            <a:ext cx="2194950" cy="53816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TextBox 9">
            <a:hlinkClick r:id="rId7"/>
            <a:extLst>
              <a:ext uri="{FF2B5EF4-FFF2-40B4-BE49-F238E27FC236}">
                <a16:creationId xmlns:a16="http://schemas.microsoft.com/office/drawing/2014/main" id="{7BA09D84-5813-3758-B7E8-5308E0C4F5A6}"/>
              </a:ext>
            </a:extLst>
          </p:cNvPr>
          <p:cNvSpPr txBox="1"/>
          <p:nvPr/>
        </p:nvSpPr>
        <p:spPr>
          <a:xfrm>
            <a:off x="8621628" y="4821891"/>
            <a:ext cx="176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7" name="Obrázok 69">
            <a:hlinkClick r:id="rId7"/>
            <a:extLst>
              <a:ext uri="{FF2B5EF4-FFF2-40B4-BE49-F238E27FC236}">
                <a16:creationId xmlns:a16="http://schemas.microsoft.com/office/drawing/2014/main" id="{B0A7B264-A036-36B3-4D20-FDCC87E9F97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7576" y="4840289"/>
            <a:ext cx="307777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9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34">
            <a:extLst>
              <a:ext uri="{FF2B5EF4-FFF2-40B4-BE49-F238E27FC236}">
                <a16:creationId xmlns:a16="http://schemas.microsoft.com/office/drawing/2014/main" id="{A4D5ABCC-0467-2A8E-87C0-9D9794FA0DBE}"/>
              </a:ext>
            </a:extLst>
          </p:cNvPr>
          <p:cNvSpPr/>
          <p:nvPr/>
        </p:nvSpPr>
        <p:spPr>
          <a:xfrm>
            <a:off x="7481120" y="1357533"/>
            <a:ext cx="3315189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0" r="2750"/>
          <a:stretch/>
        </p:blipFill>
        <p:spPr>
          <a:xfrm>
            <a:off x="7481120" y="2383448"/>
            <a:ext cx="3315189" cy="3176147"/>
          </a:xfrm>
          <a:prstGeom prst="rect">
            <a:avLst/>
          </a:prstGeom>
        </p:spPr>
      </p:pic>
      <p:sp>
        <p:nvSpPr>
          <p:cNvPr id="27" name="Obdĺžnik: zaoblené horné rohy 26">
            <a:extLst>
              <a:ext uri="{FF2B5EF4-FFF2-40B4-BE49-F238E27FC236}">
                <a16:creationId xmlns:a16="http://schemas.microsoft.com/office/drawing/2014/main" id="{AA28BC5B-F134-C11F-24AC-0C26A6EBBC24}"/>
              </a:ext>
            </a:extLst>
          </p:cNvPr>
          <p:cNvSpPr/>
          <p:nvPr/>
        </p:nvSpPr>
        <p:spPr>
          <a:xfrm>
            <a:off x="7481120" y="4495800"/>
            <a:ext cx="3315189" cy="200279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2" name="Round Same Side Corner Rectangle 34">
            <a:extLst>
              <a:ext uri="{FF2B5EF4-FFF2-40B4-BE49-F238E27FC236}">
                <a16:creationId xmlns:a16="http://schemas.microsoft.com/office/drawing/2014/main" id="{9B57EAAB-998A-8A42-8C5C-6A1784BCF765}"/>
              </a:ext>
            </a:extLst>
          </p:cNvPr>
          <p:cNvSpPr/>
          <p:nvPr/>
        </p:nvSpPr>
        <p:spPr>
          <a:xfrm>
            <a:off x="3998071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 Side Corner Rectangle 34">
            <a:extLst>
              <a:ext uri="{FF2B5EF4-FFF2-40B4-BE49-F238E27FC236}">
                <a16:creationId xmlns:a16="http://schemas.microsoft.com/office/drawing/2014/main" id="{6138BA01-5DAB-3368-8A95-E5B05927FE81}"/>
              </a:ext>
            </a:extLst>
          </p:cNvPr>
          <p:cNvSpPr/>
          <p:nvPr/>
        </p:nvSpPr>
        <p:spPr>
          <a:xfrm>
            <a:off x="541018" y="1357533"/>
            <a:ext cx="3194464" cy="5141394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40" t="2541" r="20756" b="18273"/>
          <a:stretch/>
        </p:blipFill>
        <p:spPr>
          <a:xfrm>
            <a:off x="541018" y="2383449"/>
            <a:ext cx="3194456" cy="2233628"/>
          </a:xfrm>
          <a:prstGeom prst="rect">
            <a:avLst/>
          </a:prstGeom>
        </p:spPr>
      </p:pic>
      <p:sp>
        <p:nvSpPr>
          <p:cNvPr id="21" name="Obdĺžnik: zaoblené horné rohy 20">
            <a:extLst>
              <a:ext uri="{FF2B5EF4-FFF2-40B4-BE49-F238E27FC236}">
                <a16:creationId xmlns:a16="http://schemas.microsoft.com/office/drawing/2014/main" id="{F09FD487-6B0E-C6EB-2948-4483CE6AD2F2}"/>
              </a:ext>
            </a:extLst>
          </p:cNvPr>
          <p:cNvSpPr/>
          <p:nvPr/>
        </p:nvSpPr>
        <p:spPr>
          <a:xfrm>
            <a:off x="540990" y="4495800"/>
            <a:ext cx="3194493" cy="200279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3" name="TextBox 22"/>
          <p:cNvSpPr txBox="1"/>
          <p:nvPr/>
        </p:nvSpPr>
        <p:spPr>
          <a:xfrm>
            <a:off x="522779" y="1542315"/>
            <a:ext cx="3176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WARSZAWA</a:t>
            </a:r>
            <a:r>
              <a:rPr lang="en-US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(PRUS</a:t>
            </a:r>
            <a:r>
              <a:rPr lang="sk-SK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Z</a:t>
            </a:r>
            <a:r>
              <a:rPr lang="en-US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KOW)</a:t>
            </a:r>
            <a:endParaRPr lang="en-US" sz="14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1993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351717" y="1493793"/>
            <a:ext cx="2493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DABROWA GORNICZA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2010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535132" y="1524448"/>
            <a:ext cx="3207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WROCLAW</a:t>
            </a:r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sk-SK" sz="1400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(KATY WROCLAWSKIE) 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2015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8903" y="4798969"/>
            <a:ext cx="292430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57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sidings of 6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siding of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35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with lifting capacity up to 45 tons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andling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swap bodies and semi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trailers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60801" y="4813081"/>
            <a:ext cx="3010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65,000 m²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600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gantry 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(45t)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swap bodies and semi-trailers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1720F06C-AD51-F3B8-8DE9-7C76E00D89D2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>
            <a:extLst>
              <a:ext uri="{FF2B5EF4-FFF2-40B4-BE49-F238E27FC236}">
                <a16:creationId xmlns:a16="http://schemas.microsoft.com/office/drawing/2014/main" id="{46C04D61-BB83-2757-3697-E2D458528BCB}"/>
              </a:ext>
            </a:extLst>
          </p:cNvPr>
          <p:cNvSpPr txBox="1"/>
          <p:nvPr/>
        </p:nvSpPr>
        <p:spPr>
          <a:xfrm>
            <a:off x="683449" y="538523"/>
            <a:ext cx="362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END TERMINALS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EAB47-C67D-AB6D-188B-BFC1785B57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83" t="9929" r="745"/>
          <a:stretch/>
        </p:blipFill>
        <p:spPr>
          <a:xfrm>
            <a:off x="3998223" y="2383448"/>
            <a:ext cx="3194151" cy="2129649"/>
          </a:xfrm>
          <a:prstGeom prst="rect">
            <a:avLst/>
          </a:prstGeom>
        </p:spPr>
      </p:pic>
      <p:sp>
        <p:nvSpPr>
          <p:cNvPr id="24" name="Obdĺžnik: zaoblené horné rohy 23">
            <a:extLst>
              <a:ext uri="{FF2B5EF4-FFF2-40B4-BE49-F238E27FC236}">
                <a16:creationId xmlns:a16="http://schemas.microsoft.com/office/drawing/2014/main" id="{06E20878-EEA6-FA1E-D5DF-DFB6CF8930E5}"/>
              </a:ext>
            </a:extLst>
          </p:cNvPr>
          <p:cNvSpPr/>
          <p:nvPr/>
        </p:nvSpPr>
        <p:spPr>
          <a:xfrm>
            <a:off x="3998072" y="4495800"/>
            <a:ext cx="3194464" cy="2002790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8" name="TextBox 47"/>
          <p:cNvSpPr txBox="1"/>
          <p:nvPr/>
        </p:nvSpPr>
        <p:spPr>
          <a:xfrm>
            <a:off x="4142568" y="4709302"/>
            <a:ext cx="2935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170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,000 m²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 of 625 m, 1 siding of 600 m, </a:t>
            </a:r>
          </a:p>
          <a:p>
            <a:pPr lvl="0"/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  1 siding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of 500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with lifting capacity up to 45 tons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1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Handling of swap bodies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4F833359-A8CF-EF44-A85A-ADA7EBACA04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00576C6-60C7-2408-4BE0-66B32EFEE6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44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34">
            <a:extLst>
              <a:ext uri="{FF2B5EF4-FFF2-40B4-BE49-F238E27FC236}">
                <a16:creationId xmlns:a16="http://schemas.microsoft.com/office/drawing/2014/main" id="{BB71041A-2259-7CA5-50D1-CBC3BECEE6A8}"/>
              </a:ext>
            </a:extLst>
          </p:cNvPr>
          <p:cNvSpPr/>
          <p:nvPr/>
        </p:nvSpPr>
        <p:spPr>
          <a:xfrm>
            <a:off x="4143944" y="1440332"/>
            <a:ext cx="3194464" cy="4918910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Obrázok 25">
            <a:extLst>
              <a:ext uri="{FF2B5EF4-FFF2-40B4-BE49-F238E27FC236}">
                <a16:creationId xmlns:a16="http://schemas.microsoft.com/office/drawing/2014/main" id="{D3540F49-74F3-4669-9A59-2396F340B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8" r="7401" b="1606"/>
          <a:stretch/>
        </p:blipFill>
        <p:spPr>
          <a:xfrm>
            <a:off x="4143962" y="2356499"/>
            <a:ext cx="3194447" cy="2347401"/>
          </a:xfrm>
          <a:prstGeom prst="rect">
            <a:avLst/>
          </a:prstGeom>
        </p:spPr>
      </p:pic>
      <p:sp>
        <p:nvSpPr>
          <p:cNvPr id="3" name="Obdĺžnik: zaoblené horné rohy 2">
            <a:extLst>
              <a:ext uri="{FF2B5EF4-FFF2-40B4-BE49-F238E27FC236}">
                <a16:creationId xmlns:a16="http://schemas.microsoft.com/office/drawing/2014/main" id="{8F742C14-492C-3368-E77F-E83B11E3B16B}"/>
              </a:ext>
            </a:extLst>
          </p:cNvPr>
          <p:cNvSpPr/>
          <p:nvPr/>
        </p:nvSpPr>
        <p:spPr>
          <a:xfrm>
            <a:off x="4143945" y="4584300"/>
            <a:ext cx="3194464" cy="1775279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Round Same Side Corner Rectangle 34">
            <a:extLst>
              <a:ext uri="{FF2B5EF4-FFF2-40B4-BE49-F238E27FC236}">
                <a16:creationId xmlns:a16="http://schemas.microsoft.com/office/drawing/2014/main" id="{D312B387-E338-B082-7E91-C01B478A0410}"/>
              </a:ext>
            </a:extLst>
          </p:cNvPr>
          <p:cNvSpPr/>
          <p:nvPr/>
        </p:nvSpPr>
        <p:spPr>
          <a:xfrm>
            <a:off x="606880" y="1440669"/>
            <a:ext cx="3200560" cy="4918910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Obrázok 29">
            <a:extLst>
              <a:ext uri="{FF2B5EF4-FFF2-40B4-BE49-F238E27FC236}">
                <a16:creationId xmlns:a16="http://schemas.microsoft.com/office/drawing/2014/main" id="{9FCECA2A-DF2F-400D-8645-F10766471E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" t="9355" r="34967" b="16749"/>
          <a:stretch/>
        </p:blipFill>
        <p:spPr>
          <a:xfrm>
            <a:off x="606880" y="2346849"/>
            <a:ext cx="3200560" cy="2629737"/>
          </a:xfrm>
          <a:prstGeom prst="rect">
            <a:avLst/>
          </a:prstGeom>
        </p:spPr>
      </p:pic>
      <p:sp>
        <p:nvSpPr>
          <p:cNvPr id="15" name="Obdĺžnik: zaoblené horné rohy 14">
            <a:extLst>
              <a:ext uri="{FF2B5EF4-FFF2-40B4-BE49-F238E27FC236}">
                <a16:creationId xmlns:a16="http://schemas.microsoft.com/office/drawing/2014/main" id="{D99CE91A-9B37-D4F9-97C6-8E9BC5BD78FF}"/>
              </a:ext>
            </a:extLst>
          </p:cNvPr>
          <p:cNvSpPr/>
          <p:nvPr/>
        </p:nvSpPr>
        <p:spPr>
          <a:xfrm>
            <a:off x="606880" y="4584638"/>
            <a:ext cx="3202305" cy="1774604"/>
          </a:xfrm>
          <a:prstGeom prst="round2SameRect">
            <a:avLst>
              <a:gd name="adj1" fmla="val 0"/>
              <a:gd name="adj2" fmla="val 14649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4" name="TextBox 43"/>
          <p:cNvSpPr txBox="1"/>
          <p:nvPr/>
        </p:nvSpPr>
        <p:spPr>
          <a:xfrm>
            <a:off x="4175677" y="1600103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BERLIN KOWU</a:t>
            </a:r>
            <a:endParaRPr lang="en-US" sz="11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201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9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6880" y="1619437"/>
            <a:ext cx="3194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GERNSHEIM GUT</a:t>
            </a:r>
            <a:endParaRPr lang="en-US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 20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2CBB306-7D00-8309-69DD-A8E3BFAFA6FF}"/>
              </a:ext>
            </a:extLst>
          </p:cNvPr>
          <p:cNvSpPr txBox="1"/>
          <p:nvPr/>
        </p:nvSpPr>
        <p:spPr>
          <a:xfrm>
            <a:off x="683449" y="538523"/>
            <a:ext cx="362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END TERMINALS</a:t>
            </a:r>
          </a:p>
        </p:txBody>
      </p:sp>
      <p:sp>
        <p:nvSpPr>
          <p:cNvPr id="7" name="TextBox 51">
            <a:extLst>
              <a:ext uri="{FF2B5EF4-FFF2-40B4-BE49-F238E27FC236}">
                <a16:creationId xmlns:a16="http://schemas.microsoft.com/office/drawing/2014/main" id="{45FDBDB3-A5E7-CB53-B325-DDCC8668C741}"/>
              </a:ext>
            </a:extLst>
          </p:cNvPr>
          <p:cNvSpPr txBox="1"/>
          <p:nvPr/>
        </p:nvSpPr>
        <p:spPr>
          <a:xfrm>
            <a:off x="783609" y="4831929"/>
            <a:ext cx="29054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Size: 54,000 m</a:t>
            </a:r>
            <a:r>
              <a:rPr lang="en-GB" sz="1100" baseline="30000" dirty="0">
                <a:solidFill>
                  <a:schemeClr val="bg1"/>
                </a:solidFill>
                <a:latin typeface="Arial" charset="0"/>
                <a:cs typeface="Arial" charset="0"/>
              </a:rPr>
              <a:t>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charset="0"/>
                <a:cs typeface="Arial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  <a:t>: </a:t>
            </a: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2 </a:t>
            </a:r>
            <a: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  <a:t>x </a:t>
            </a: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1 slewing jib crane, 2 </a:t>
            </a:r>
            <a:r>
              <a:rPr lang="en-GB" sz="110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reachstackers</a:t>
            </a: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 (45t)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Truck capacity: 30 trucks </a:t>
            </a:r>
          </a:p>
          <a:p>
            <a:pPr>
              <a:spcAft>
                <a:spcPts val="0"/>
              </a:spcAft>
            </a:pP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    (long term sub-contractors</a:t>
            </a:r>
            <a: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8" name="TextBox 51">
            <a:extLst>
              <a:ext uri="{FF2B5EF4-FFF2-40B4-BE49-F238E27FC236}">
                <a16:creationId xmlns:a16="http://schemas.microsoft.com/office/drawing/2014/main" id="{27121F74-3855-9778-0686-E69FCEAFFA65}"/>
              </a:ext>
            </a:extLst>
          </p:cNvPr>
          <p:cNvSpPr txBox="1"/>
          <p:nvPr/>
        </p:nvSpPr>
        <p:spPr>
          <a:xfrm>
            <a:off x="4269182" y="4742225"/>
            <a:ext cx="30203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Size</a:t>
            </a:r>
            <a: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  <a:t>: 20,000 m</a:t>
            </a:r>
            <a:r>
              <a:rPr lang="sk-SK" sz="1100" baseline="30000" dirty="0">
                <a:solidFill>
                  <a:schemeClr val="bg1"/>
                </a:solidFill>
                <a:latin typeface="Arial" charset="0"/>
                <a:cs typeface="Arial" charset="0"/>
              </a:rPr>
              <a:t>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 of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 m,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siding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500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m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RMG (Rail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Mounted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Gantry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Crane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b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GB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reachstackers</a:t>
            </a: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(45t), 1 </a:t>
            </a:r>
            <a:r>
              <a:rPr lang="en-GB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(12t)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Reefer plugs – PTI incl. small repairs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for empty containers–capacity: 2</a:t>
            </a:r>
            <a:r>
              <a:rPr lang="cs-CZ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000 TEU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On-site customs office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1738AB97-B99F-C510-F0EF-8AF3F6F800E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 Same Side Corner Rectangle 34">
            <a:extLst>
              <a:ext uri="{FF2B5EF4-FFF2-40B4-BE49-F238E27FC236}">
                <a16:creationId xmlns:a16="http://schemas.microsoft.com/office/drawing/2014/main" id="{8978DF30-1251-F672-9555-16AEC6BA7319}"/>
              </a:ext>
            </a:extLst>
          </p:cNvPr>
          <p:cNvSpPr/>
          <p:nvPr/>
        </p:nvSpPr>
        <p:spPr>
          <a:xfrm>
            <a:off x="7686131" y="1440332"/>
            <a:ext cx="3093707" cy="4919247"/>
          </a:xfrm>
          <a:prstGeom prst="round2SameRect">
            <a:avLst>
              <a:gd name="adj1" fmla="val 13089"/>
              <a:gd name="adj2" fmla="val 10829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EE08927D-59E5-F06C-3B25-14E0E6C6A011}"/>
              </a:ext>
            </a:extLst>
          </p:cNvPr>
          <p:cNvSpPr txBox="1"/>
          <p:nvPr/>
        </p:nvSpPr>
        <p:spPr>
          <a:xfrm>
            <a:off x="7832066" y="1619437"/>
            <a:ext cx="2800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ARAD </a:t>
            </a:r>
            <a:endParaRPr lang="en-US" sz="11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sk-SK" sz="1200" dirty="0" err="1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2021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47423C63-AE69-65AD-11A0-9AA4DCB47B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23" r="13742"/>
          <a:stretch/>
        </p:blipFill>
        <p:spPr>
          <a:xfrm>
            <a:off x="7686132" y="2346849"/>
            <a:ext cx="3093706" cy="2668673"/>
          </a:xfrm>
          <a:prstGeom prst="rect">
            <a:avLst/>
          </a:prstGeom>
        </p:spPr>
      </p:pic>
      <p:sp>
        <p:nvSpPr>
          <p:cNvPr id="19" name="Obdĺžnik: zaoblené horné rohy 18">
            <a:extLst>
              <a:ext uri="{FF2B5EF4-FFF2-40B4-BE49-F238E27FC236}">
                <a16:creationId xmlns:a16="http://schemas.microsoft.com/office/drawing/2014/main" id="{6C722147-C210-B11A-E1EE-E259FA27D829}"/>
              </a:ext>
            </a:extLst>
          </p:cNvPr>
          <p:cNvSpPr/>
          <p:nvPr/>
        </p:nvSpPr>
        <p:spPr>
          <a:xfrm>
            <a:off x="7686132" y="4584301"/>
            <a:ext cx="3093652" cy="1775279"/>
          </a:xfrm>
          <a:prstGeom prst="round2SameRect">
            <a:avLst>
              <a:gd name="adj1" fmla="val 0"/>
              <a:gd name="adj2" fmla="val 16367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51">
            <a:extLst>
              <a:ext uri="{FF2B5EF4-FFF2-40B4-BE49-F238E27FC236}">
                <a16:creationId xmlns:a16="http://schemas.microsoft.com/office/drawing/2014/main" id="{60A6D8FC-F97E-85CA-10BF-23E2F650CE07}"/>
              </a:ext>
            </a:extLst>
          </p:cNvPr>
          <p:cNvSpPr txBox="1"/>
          <p:nvPr/>
        </p:nvSpPr>
        <p:spPr>
          <a:xfrm>
            <a:off x="7962660" y="4831929"/>
            <a:ext cx="2702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5,000 m²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4 </a:t>
            </a:r>
            <a:r>
              <a:rPr lang="en-GB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350 m length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GB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arking for 200 trucks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sk-SK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(45t)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Own t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ruck capacity: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 </a:t>
            </a:r>
            <a:endParaRPr lang="sk-SK" sz="1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highway - 3 km from the terminal</a:t>
            </a:r>
            <a:endParaRPr lang="en-GB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71AD224A-CDB3-A0AF-B265-638FD9CAF810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6D34756-F278-2B2E-634D-F21DF84EED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0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101638-9B23-A88B-9BD0-0300CDFC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63" y="1816989"/>
            <a:ext cx="4650402" cy="3907536"/>
          </a:xfrm>
          <a:prstGeom prst="rect">
            <a:avLst/>
          </a:prstGeom>
        </p:spPr>
      </p:pic>
      <p:sp>
        <p:nvSpPr>
          <p:cNvPr id="3" name="Round Same Side Corner Rectangle 34">
            <a:extLst>
              <a:ext uri="{FF2B5EF4-FFF2-40B4-BE49-F238E27FC236}">
                <a16:creationId xmlns:a16="http://schemas.microsoft.com/office/drawing/2014/main" id="{D23FE559-3837-CA7E-FC75-363FAC2D5D57}"/>
              </a:ext>
            </a:extLst>
          </p:cNvPr>
          <p:cNvSpPr/>
          <p:nvPr/>
        </p:nvSpPr>
        <p:spPr>
          <a:xfrm>
            <a:off x="4786874" y="1714996"/>
            <a:ext cx="2869353" cy="4285931"/>
          </a:xfrm>
          <a:prstGeom prst="round2SameRect">
            <a:avLst>
              <a:gd name="adj1" fmla="val 13089"/>
              <a:gd name="adj2" fmla="val 15041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4C49FBF-243E-BA9B-AC74-F1495A9F2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00" b="6100"/>
          <a:stretch/>
        </p:blipFill>
        <p:spPr>
          <a:xfrm>
            <a:off x="4786875" y="2652018"/>
            <a:ext cx="2869354" cy="1678679"/>
          </a:xfrm>
          <a:prstGeom prst="rect">
            <a:avLst/>
          </a:prstGeom>
        </p:spPr>
      </p:pic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5FF55CE1-CBBB-7128-19C0-A06D12AE4D2F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953188" y="1841179"/>
            <a:ext cx="2502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BELGRADE </a:t>
            </a:r>
          </a:p>
          <a:p>
            <a:pPr algn="ctr"/>
            <a:r>
              <a:rPr lang="sk-SK" sz="14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(INDJIJA)</a:t>
            </a:r>
            <a:endParaRPr lang="en-US" sz="1000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AU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since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2023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Obdĺžnik: zaoblené horné rohy 13">
            <a:extLst>
              <a:ext uri="{FF2B5EF4-FFF2-40B4-BE49-F238E27FC236}">
                <a16:creationId xmlns:a16="http://schemas.microsoft.com/office/drawing/2014/main" id="{D834C609-FCB9-5EAD-AE96-F4DB88C3747A}"/>
              </a:ext>
            </a:extLst>
          </p:cNvPr>
          <p:cNvSpPr/>
          <p:nvPr/>
        </p:nvSpPr>
        <p:spPr>
          <a:xfrm>
            <a:off x="4786875" y="4330697"/>
            <a:ext cx="2869353" cy="1684598"/>
          </a:xfrm>
          <a:prstGeom prst="round2SameRect">
            <a:avLst>
              <a:gd name="adj1" fmla="val 0"/>
              <a:gd name="adj2" fmla="val 19578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5" name="TextBox 51">
            <a:extLst>
              <a:ext uri="{FF2B5EF4-FFF2-40B4-BE49-F238E27FC236}">
                <a16:creationId xmlns:a16="http://schemas.microsoft.com/office/drawing/2014/main" id="{D296C6D6-476A-7EAB-2E31-7062515644FF}"/>
              </a:ext>
            </a:extLst>
          </p:cNvPr>
          <p:cNvSpPr txBox="1"/>
          <p:nvPr/>
        </p:nvSpPr>
        <p:spPr>
          <a:xfrm>
            <a:off x="4973615" y="4508526"/>
            <a:ext cx="276595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Size: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35,000 m</a:t>
            </a:r>
            <a:r>
              <a:rPr lang="sk-SK" sz="11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2 </a:t>
            </a:r>
            <a:r>
              <a:rPr lang="en-GB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GB" sz="1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reachstackers</a:t>
            </a:r>
            <a:r>
              <a:rPr lang="sk-SK" sz="1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(45t)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Forklifts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12t, 3t, 2t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gular connection A</a:t>
            </a:r>
            <a:r>
              <a:rPr lang="sk-SK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driatic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110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110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Operates 24/7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FA2F7CFA-521B-501A-C8DC-E9569A840536}"/>
              </a:ext>
            </a:extLst>
          </p:cNvPr>
          <p:cNvSpPr txBox="1"/>
          <p:nvPr/>
        </p:nvSpPr>
        <p:spPr>
          <a:xfrm>
            <a:off x="683448" y="538523"/>
            <a:ext cx="4947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NEW END TERMINALS </a:t>
            </a:r>
          </a:p>
        </p:txBody>
      </p:sp>
      <p:sp>
        <p:nvSpPr>
          <p:cNvPr id="7" name="Round Same Side Corner Rectangle 34">
            <a:extLst>
              <a:ext uri="{FF2B5EF4-FFF2-40B4-BE49-F238E27FC236}">
                <a16:creationId xmlns:a16="http://schemas.microsoft.com/office/drawing/2014/main" id="{33ACA1DD-8CE0-4AEE-2AD7-BFEF57E87089}"/>
              </a:ext>
            </a:extLst>
          </p:cNvPr>
          <p:cNvSpPr/>
          <p:nvPr/>
        </p:nvSpPr>
        <p:spPr>
          <a:xfrm>
            <a:off x="7918421" y="1714997"/>
            <a:ext cx="3096354" cy="4300298"/>
          </a:xfrm>
          <a:prstGeom prst="round2SameRect">
            <a:avLst>
              <a:gd name="adj1" fmla="val 13089"/>
              <a:gd name="adj2" fmla="val 12404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F899CC32-3466-6785-23DE-FD61ABF156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72" t="24192" r="15554"/>
          <a:stretch/>
        </p:blipFill>
        <p:spPr>
          <a:xfrm>
            <a:off x="7915701" y="2652018"/>
            <a:ext cx="3099073" cy="1891845"/>
          </a:xfrm>
          <a:prstGeom prst="rect">
            <a:avLst/>
          </a:prstGeom>
        </p:spPr>
      </p:pic>
      <p:sp>
        <p:nvSpPr>
          <p:cNvPr id="17" name="Obdĺžnik: zaoblené horné rohy 16">
            <a:extLst>
              <a:ext uri="{FF2B5EF4-FFF2-40B4-BE49-F238E27FC236}">
                <a16:creationId xmlns:a16="http://schemas.microsoft.com/office/drawing/2014/main" id="{4B6095BC-E8B9-170C-F8C4-1F921B5C419D}"/>
              </a:ext>
            </a:extLst>
          </p:cNvPr>
          <p:cNvSpPr/>
          <p:nvPr/>
        </p:nvSpPr>
        <p:spPr>
          <a:xfrm>
            <a:off x="7915701" y="4279031"/>
            <a:ext cx="3099073" cy="1736264"/>
          </a:xfrm>
          <a:prstGeom prst="round2SameRect">
            <a:avLst>
              <a:gd name="adj1" fmla="val 0"/>
              <a:gd name="adj2" fmla="val 17761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43">
            <a:extLst>
              <a:ext uri="{FF2B5EF4-FFF2-40B4-BE49-F238E27FC236}">
                <a16:creationId xmlns:a16="http://schemas.microsoft.com/office/drawing/2014/main" id="{87913227-4610-0A93-A2B7-51E7606CFB62}"/>
              </a:ext>
            </a:extLst>
          </p:cNvPr>
          <p:cNvSpPr txBox="1"/>
          <p:nvPr/>
        </p:nvSpPr>
        <p:spPr>
          <a:xfrm>
            <a:off x="7950154" y="1854231"/>
            <a:ext cx="29970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SZEGED</a:t>
            </a:r>
            <a:endParaRPr lang="en-US" sz="11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to </a:t>
            </a:r>
            <a:r>
              <a:rPr lang="en-AU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come</a:t>
            </a:r>
            <a:r>
              <a:rPr lang="sk-SK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... 2026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Box 51">
            <a:extLst>
              <a:ext uri="{FF2B5EF4-FFF2-40B4-BE49-F238E27FC236}">
                <a16:creationId xmlns:a16="http://schemas.microsoft.com/office/drawing/2014/main" id="{D883698E-3DF1-E8D6-DDDB-CDBAC4DA6208}"/>
              </a:ext>
            </a:extLst>
          </p:cNvPr>
          <p:cNvSpPr txBox="1"/>
          <p:nvPr/>
        </p:nvSpPr>
        <p:spPr>
          <a:xfrm>
            <a:off x="8014725" y="4394131"/>
            <a:ext cx="29325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cs typeface="Arial" charset="0"/>
              </a:rPr>
              <a:t>Size</a:t>
            </a:r>
            <a:r>
              <a:rPr lang="sk-SK" sz="1100" dirty="0">
                <a:solidFill>
                  <a:schemeClr val="bg1"/>
                </a:solidFill>
                <a:latin typeface="Arial" charset="0"/>
                <a:cs typeface="Arial" charset="0"/>
              </a:rPr>
              <a:t>: 100,000 m</a:t>
            </a:r>
            <a:r>
              <a:rPr lang="sk-SK" sz="1100" baseline="30000" dirty="0">
                <a:solidFill>
                  <a:schemeClr val="bg1"/>
                </a:solidFill>
                <a:latin typeface="Arial" charset="0"/>
                <a:cs typeface="Arial" charset="0"/>
              </a:rPr>
              <a:t>2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Annual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capacity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~ 50.000 TEU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Sidings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2 x 335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Intermodal terminal in southern Hungary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Construction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completion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by 202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ighway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connection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 HU, 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RS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sk-SK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</a:t>
            </a:r>
            <a:endParaRPr lang="sk-SK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Connection to the main railway track to the south via </a:t>
            </a:r>
            <a:r>
              <a:rPr lang="en-US" sz="11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Roszke</a:t>
            </a:r>
            <a:r>
              <a:rPr lang="en-US" sz="11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crossing</a:t>
            </a:r>
            <a:endParaRPr lang="en-GB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118D40A6-B577-2E3E-57B3-073AA21B157C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B48FADE-9052-B3D8-6B3E-AB24E736D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 Same Side Corner Rectangle 21"/>
          <p:cNvSpPr/>
          <p:nvPr/>
        </p:nvSpPr>
        <p:spPr>
          <a:xfrm>
            <a:off x="4915282" y="1333500"/>
            <a:ext cx="3397841" cy="5158740"/>
          </a:xfrm>
          <a:prstGeom prst="round2SameRect">
            <a:avLst>
              <a:gd name="adj1" fmla="val 9551"/>
              <a:gd name="adj2" fmla="val 13082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Obrázok 7">
            <a:extLst>
              <a:ext uri="{FF2B5EF4-FFF2-40B4-BE49-F238E27FC236}">
                <a16:creationId xmlns:a16="http://schemas.microsoft.com/office/drawing/2014/main" id="{CBFF78C5-6F57-4E9D-B539-E53C5458D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13196" r="1" b="-4018"/>
          <a:stretch/>
        </p:blipFill>
        <p:spPr>
          <a:xfrm>
            <a:off x="4915264" y="2313466"/>
            <a:ext cx="3397859" cy="205848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9" name="Obdĺžnik: zaoblené horné rohy 8">
            <a:extLst>
              <a:ext uri="{FF2B5EF4-FFF2-40B4-BE49-F238E27FC236}">
                <a16:creationId xmlns:a16="http://schemas.microsoft.com/office/drawing/2014/main" id="{CE66017E-4CAF-D11B-0798-A38C18B8D1B1}"/>
              </a:ext>
            </a:extLst>
          </p:cNvPr>
          <p:cNvSpPr/>
          <p:nvPr/>
        </p:nvSpPr>
        <p:spPr>
          <a:xfrm>
            <a:off x="4915282" y="4242818"/>
            <a:ext cx="3397841" cy="2255520"/>
          </a:xfrm>
          <a:prstGeom prst="round2SameRect">
            <a:avLst>
              <a:gd name="adj1" fmla="val 0"/>
              <a:gd name="adj2" fmla="val 18123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5" name="Round Same Side Corner Rectangle 34"/>
          <p:cNvSpPr/>
          <p:nvPr/>
        </p:nvSpPr>
        <p:spPr>
          <a:xfrm>
            <a:off x="755631" y="1333500"/>
            <a:ext cx="3855342" cy="5152643"/>
          </a:xfrm>
          <a:prstGeom prst="round2SameRect">
            <a:avLst>
              <a:gd name="adj1" fmla="val 8005"/>
              <a:gd name="adj2" fmla="val 866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580000" sx="102000" sy="102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98292" y="1615219"/>
            <a:ext cx="357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DYKO RAIL REPAIR SHOP</a:t>
            </a:r>
            <a:endParaRPr lang="en-US" sz="1600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Kolin</a:t>
            </a:r>
            <a:r>
              <a:rPr lang="en-US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Czech Republic</a:t>
            </a:r>
            <a:endParaRPr lang="en-US" sz="9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4" name="Inhaltsplatzhalter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59" b="4359"/>
          <a:stretch/>
        </p:blipFill>
        <p:spPr>
          <a:xfrm>
            <a:off x="755634" y="2313466"/>
            <a:ext cx="3855339" cy="234730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8" name="Obdĺžnik: zaoblené horné rohy 7">
            <a:extLst>
              <a:ext uri="{FF2B5EF4-FFF2-40B4-BE49-F238E27FC236}">
                <a16:creationId xmlns:a16="http://schemas.microsoft.com/office/drawing/2014/main" id="{17670C35-5FF4-2CF4-55AA-D654EBD90D3B}"/>
              </a:ext>
            </a:extLst>
          </p:cNvPr>
          <p:cNvSpPr/>
          <p:nvPr/>
        </p:nvSpPr>
        <p:spPr>
          <a:xfrm>
            <a:off x="755633" y="4236720"/>
            <a:ext cx="3855339" cy="2255520"/>
          </a:xfrm>
          <a:prstGeom prst="round2SameRect">
            <a:avLst>
              <a:gd name="adj1" fmla="val 0"/>
              <a:gd name="adj2" fmla="val 12936"/>
            </a:avLst>
          </a:prstGeom>
          <a:solidFill>
            <a:srgbClr val="BE07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4" name="TextBox 43"/>
          <p:cNvSpPr txBox="1"/>
          <p:nvPr/>
        </p:nvSpPr>
        <p:spPr>
          <a:xfrm>
            <a:off x="4956026" y="1462871"/>
            <a:ext cx="3286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RAIL &amp; REACHSTACKER REPAIR SHOP</a:t>
            </a:r>
          </a:p>
          <a:p>
            <a:pPr algn="ctr"/>
            <a:r>
              <a:rPr lang="en-US" sz="12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Dunajsk</a:t>
            </a:r>
            <a:r>
              <a:rPr lang="sk-SK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Streda</a:t>
            </a:r>
            <a:r>
              <a:rPr lang="en-US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, Slovak </a:t>
            </a:r>
            <a:r>
              <a:rPr lang="sk-SK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Re</a:t>
            </a:r>
            <a:r>
              <a:rPr lang="en-US" sz="120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public</a:t>
            </a:r>
            <a:endParaRPr lang="en-US" sz="9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32582" y="4372124"/>
            <a:ext cx="3446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Established in 1940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Acquired by METRANS in 2007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Licensed to repair Siemens and Bombardier locomotives</a:t>
            </a:r>
            <a:endParaRPr lang="sk-SK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Repairs</a:t>
            </a:r>
            <a:r>
              <a:rPr lang="cs-CZ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 lvl="1"/>
            <a:r>
              <a:rPr lang="sk-SK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 wagons</a:t>
            </a:r>
            <a:endParaRPr lang="cs-CZ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sk-SK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 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running gear for passenger carriages</a:t>
            </a:r>
            <a:endParaRPr lang="cs-CZ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539750" lvl="1" indent="-82550">
              <a:buFontTx/>
              <a:buChar char="-"/>
            </a:pPr>
            <a:r>
              <a:rPr lang="en-GB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locomotives</a:t>
            </a:r>
            <a:r>
              <a:rPr lang="sk-SK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wheelsets</a:t>
            </a:r>
            <a:endParaRPr lang="sk-SK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Repair</a:t>
            </a:r>
            <a:r>
              <a:rPr lang="sk-SK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within free capacities available also for external c</a:t>
            </a:r>
            <a:r>
              <a:rPr lang="sk-SK" sz="12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lients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02653BB-4461-E075-25C0-AEE25AD1E969}"/>
              </a:ext>
            </a:extLst>
          </p:cNvPr>
          <p:cNvSpPr txBox="1"/>
          <p:nvPr/>
        </p:nvSpPr>
        <p:spPr>
          <a:xfrm>
            <a:off x="683448" y="538523"/>
            <a:ext cx="708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 RAIL REPAIR SHOPS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5" name="Rovná spojnica 4">
            <a:extLst>
              <a:ext uri="{FF2B5EF4-FFF2-40B4-BE49-F238E27FC236}">
                <a16:creationId xmlns:a16="http://schemas.microsoft.com/office/drawing/2014/main" id="{34BCAAA0-C9C8-BAAA-D096-D665DF2F4209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24">
            <a:extLst>
              <a:ext uri="{FF2B5EF4-FFF2-40B4-BE49-F238E27FC236}">
                <a16:creationId xmlns:a16="http://schemas.microsoft.com/office/drawing/2014/main" id="{E21EF7BB-4221-74F7-0D47-74FFC96BE3B2}"/>
              </a:ext>
            </a:extLst>
          </p:cNvPr>
          <p:cNvSpPr txBox="1"/>
          <p:nvPr/>
        </p:nvSpPr>
        <p:spPr>
          <a:xfrm>
            <a:off x="5239744" y="4515147"/>
            <a:ext cx="27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in 2019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wagons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locomotives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stackers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39BDA3BB-F215-27D4-9F30-59A4F243F4C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9F52E67-7BF0-E048-9535-6602CE9B27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7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8">
            <a:extLst>
              <a:ext uri="{FF2B5EF4-FFF2-40B4-BE49-F238E27FC236}">
                <a16:creationId xmlns:a16="http://schemas.microsoft.com/office/drawing/2014/main" id="{303F30E2-5D68-40FF-E632-948672ABBC07}"/>
              </a:ext>
            </a:extLst>
          </p:cNvPr>
          <p:cNvSpPr/>
          <p:nvPr/>
        </p:nvSpPr>
        <p:spPr>
          <a:xfrm>
            <a:off x="4632964" y="0"/>
            <a:ext cx="106067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cxnSp>
        <p:nvCxnSpPr>
          <p:cNvPr id="2" name="Rovná spojnica 1">
            <a:extLst>
              <a:ext uri="{FF2B5EF4-FFF2-40B4-BE49-F238E27FC236}">
                <a16:creationId xmlns:a16="http://schemas.microsoft.com/office/drawing/2014/main" id="{F2757236-941E-94E5-6B7C-67889935F675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FC7EDD68-9B0D-9974-C1EB-C7D30538C8AF}"/>
              </a:ext>
            </a:extLst>
          </p:cNvPr>
          <p:cNvSpPr txBox="1"/>
          <p:nvPr/>
        </p:nvSpPr>
        <p:spPr>
          <a:xfrm>
            <a:off x="6180128" y="1121981"/>
            <a:ext cx="481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HHLA PURE</a:t>
            </a:r>
            <a:endParaRPr lang="sk-SK" sz="28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</a:t>
            </a:r>
            <a:r>
              <a:rPr lang="en-US" baseline="-25000" dirty="0">
                <a:solidFill>
                  <a:srgbClr val="7F7F7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7F7F7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-neutral Container handling &amp; transport</a:t>
            </a:r>
            <a:endParaRPr lang="sk-SK" dirty="0">
              <a:solidFill>
                <a:srgbClr val="7F7F7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199FE66B-A5E5-43A3-B42F-4983E879B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15" t="376" r="45132" b="151"/>
          <a:stretch/>
        </p:blipFill>
        <p:spPr>
          <a:xfrm>
            <a:off x="0" y="0"/>
            <a:ext cx="5049310" cy="6858000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654B8777-728C-082F-6A59-027A5763F703}"/>
              </a:ext>
            </a:extLst>
          </p:cNvPr>
          <p:cNvSpPr/>
          <p:nvPr/>
        </p:nvSpPr>
        <p:spPr>
          <a:xfrm>
            <a:off x="4693920" y="2577315"/>
            <a:ext cx="5707378" cy="1582081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749FC24B-5D22-E62A-AC2D-571084162CFA}"/>
              </a:ext>
            </a:extLst>
          </p:cNvPr>
          <p:cNvSpPr txBox="1"/>
          <p:nvPr/>
        </p:nvSpPr>
        <p:spPr>
          <a:xfrm>
            <a:off x="5010905" y="2864469"/>
            <a:ext cx="5022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With the HHLA Pure product METRANS offers our clients a CO</a:t>
            </a:r>
            <a:r>
              <a:rPr lang="en-US" sz="16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6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-free handling and also transport, and thus, together we make a real contribution towards climate protection.</a:t>
            </a:r>
            <a:endParaRPr lang="en-AU" sz="16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D735D513-9F6F-5C95-81ED-959291EBBCCB}"/>
              </a:ext>
            </a:extLst>
          </p:cNvPr>
          <p:cNvSpPr/>
          <p:nvPr/>
        </p:nvSpPr>
        <p:spPr>
          <a:xfrm>
            <a:off x="4693918" y="4582423"/>
            <a:ext cx="5707376" cy="152969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5B643B7E-173B-7419-411A-60804DC1E408}"/>
              </a:ext>
            </a:extLst>
          </p:cNvPr>
          <p:cNvSpPr txBox="1"/>
          <p:nvPr/>
        </p:nvSpPr>
        <p:spPr>
          <a:xfrm>
            <a:off x="5047549" y="4831519"/>
            <a:ext cx="488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HHLA and METRANS course of action </a:t>
            </a:r>
            <a:endParaRPr lang="sk-SK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 hybrid and electric locomotives</a:t>
            </a:r>
            <a:endParaRPr lang="sk-SK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Electrification at the port container terminal with electric storage crane system, electric vehicles</a:t>
            </a:r>
            <a:endParaRPr lang="en-AU" sz="16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ACD32891-E15E-0422-D30E-2DBE50D5BCE6}"/>
              </a:ext>
            </a:extLst>
          </p:cNvPr>
          <p:cNvSpPr/>
          <p:nvPr/>
        </p:nvSpPr>
        <p:spPr>
          <a:xfrm>
            <a:off x="10012439" y="2407557"/>
            <a:ext cx="674307" cy="664818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1" name="Obrázok 20">
            <a:extLst>
              <a:ext uri="{FF2B5EF4-FFF2-40B4-BE49-F238E27FC236}">
                <a16:creationId xmlns:a16="http://schemas.microsoft.com/office/drawing/2014/main" id="{DE60E604-8FDD-30AA-D483-7AE86E492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217" y="2465810"/>
            <a:ext cx="505809" cy="506621"/>
          </a:xfrm>
          <a:prstGeom prst="rect">
            <a:avLst/>
          </a:prstGeom>
        </p:spPr>
      </p:pic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9122FB1A-F8CC-DE81-EAC1-CD3EF8546CC3}"/>
              </a:ext>
            </a:extLst>
          </p:cNvPr>
          <p:cNvSpPr/>
          <p:nvPr/>
        </p:nvSpPr>
        <p:spPr>
          <a:xfrm>
            <a:off x="10005204" y="4383550"/>
            <a:ext cx="674307" cy="66481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8" name="Obrázok 27">
            <a:extLst>
              <a:ext uri="{FF2B5EF4-FFF2-40B4-BE49-F238E27FC236}">
                <a16:creationId xmlns:a16="http://schemas.microsoft.com/office/drawing/2014/main" id="{23BDC6E0-1F06-DA78-2B34-517EB7D73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1600" y="4435159"/>
            <a:ext cx="505854" cy="506666"/>
          </a:xfrm>
          <a:prstGeom prst="rect">
            <a:avLst/>
          </a:prstGeom>
        </p:spPr>
      </p:pic>
      <p:pic>
        <p:nvPicPr>
          <p:cNvPr id="29" name="Obrázok 28">
            <a:hlinkClick r:id="rId6"/>
            <a:extLst>
              <a:ext uri="{FF2B5EF4-FFF2-40B4-BE49-F238E27FC236}">
                <a16:creationId xmlns:a16="http://schemas.microsoft.com/office/drawing/2014/main" id="{40666BE5-127A-51A8-5BF0-C7A8BB482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897" y="522482"/>
            <a:ext cx="1585772" cy="435085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7B02106B-36A5-5040-61DD-CC3025D0187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AE32B24-1B85-FCD0-6645-328FA14D90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E11B45AC-509D-A535-F4D1-D891CFF6DB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19" r="26897"/>
          <a:stretch/>
        </p:blipFill>
        <p:spPr>
          <a:xfrm>
            <a:off x="-7751" y="0"/>
            <a:ext cx="5759107" cy="6858000"/>
          </a:xfrm>
          <a:prstGeom prst="rect">
            <a:avLst/>
          </a:prstGeom>
        </p:spPr>
      </p:pic>
      <p:sp>
        <p:nvSpPr>
          <p:cNvPr id="21" name="Rectangle 28">
            <a:extLst>
              <a:ext uri="{FF2B5EF4-FFF2-40B4-BE49-F238E27FC236}">
                <a16:creationId xmlns:a16="http://schemas.microsoft.com/office/drawing/2014/main" id="{5E8565B8-DE6C-6C6A-9F6E-4A0E605D76DA}"/>
              </a:ext>
            </a:extLst>
          </p:cNvPr>
          <p:cNvSpPr/>
          <p:nvPr/>
        </p:nvSpPr>
        <p:spPr>
          <a:xfrm>
            <a:off x="5530668" y="0"/>
            <a:ext cx="82591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048" y="480060"/>
            <a:ext cx="1257833" cy="1154992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9F4CC961-66AD-6594-03AD-FBF68EED1F57}"/>
              </a:ext>
            </a:extLst>
          </p:cNvPr>
          <p:cNvSpPr txBox="1"/>
          <p:nvPr/>
        </p:nvSpPr>
        <p:spPr>
          <a:xfrm>
            <a:off x="6580123" y="770788"/>
            <a:ext cx="4816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HOW DOES THE CO</a:t>
            </a:r>
            <a:r>
              <a:rPr lang="en-US" sz="2400" b="1" baseline="-250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2</a:t>
            </a:r>
            <a:r>
              <a:rPr lang="en-US" sz="2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COMPENSATION WORK?</a:t>
            </a:r>
            <a:endParaRPr lang="sk-SK" sz="24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4922525A-A115-0C07-FFED-1AD1BDE88838}"/>
              </a:ext>
            </a:extLst>
          </p:cNvPr>
          <p:cNvSpPr/>
          <p:nvPr/>
        </p:nvSpPr>
        <p:spPr>
          <a:xfrm>
            <a:off x="5096673" y="2350282"/>
            <a:ext cx="5657962" cy="3678937"/>
          </a:xfrm>
          <a:prstGeom prst="roundRect">
            <a:avLst>
              <a:gd name="adj" fmla="val 9838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E3A2E78B-BA96-402F-4ACE-1A1D2767F5E1}"/>
              </a:ext>
            </a:extLst>
          </p:cNvPr>
          <p:cNvSpPr txBox="1"/>
          <p:nvPr/>
        </p:nvSpPr>
        <p:spPr>
          <a:xfrm>
            <a:off x="5509260" y="3445110"/>
            <a:ext cx="48265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Burning fossil fuels releases CO</a:t>
            </a:r>
            <a:r>
              <a:rPr lang="en-US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emissions into the atmosphere.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 the atmosphere has no borders, it makes no difference where in the world the CO</a:t>
            </a:r>
            <a:r>
              <a:rPr lang="en-US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emissions are produced; the impact is the same the world over.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SOLUTIONS – with the course of action we solve CO</a:t>
            </a:r>
            <a:r>
              <a:rPr lang="en-US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emissions – for remaining emission we buy Certificates for environmental projects.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18" name="Rovná spojnica 17">
            <a:extLst>
              <a:ext uri="{FF2B5EF4-FFF2-40B4-BE49-F238E27FC236}">
                <a16:creationId xmlns:a16="http://schemas.microsoft.com/office/drawing/2014/main" id="{A9713774-CD1D-322D-959F-9A5FF6D8672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4">
            <a:extLst>
              <a:ext uri="{FF2B5EF4-FFF2-40B4-BE49-F238E27FC236}">
                <a16:creationId xmlns:a16="http://schemas.microsoft.com/office/drawing/2014/main" id="{EBE8A9DA-5E03-71D6-66ED-7586F1BF1451}"/>
              </a:ext>
            </a:extLst>
          </p:cNvPr>
          <p:cNvSpPr txBox="1"/>
          <p:nvPr/>
        </p:nvSpPr>
        <p:spPr>
          <a:xfrm>
            <a:off x="5501640" y="2733081"/>
            <a:ext cx="483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COMPENSATION IS STILL WORTHWILE,</a:t>
            </a:r>
          </a:p>
          <a:p>
            <a:r>
              <a:rPr lang="sk-SK" sz="1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EVEN WHEN LARGE DISTANCE ARE INVOLVED</a:t>
            </a: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78EE7DF2-5CDD-8AF9-0679-A07DBB13A03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B6EE048-1571-FC0F-AA52-B5B556C248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68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767BC951-53A0-B96D-7E44-F2A0E3A552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8" b="3708"/>
          <a:stretch/>
        </p:blipFill>
        <p:spPr>
          <a:xfrm>
            <a:off x="0" y="0"/>
            <a:ext cx="5322494" cy="6858000"/>
          </a:xfrm>
          <a:prstGeom prst="rect">
            <a:avLst/>
          </a:prstGeom>
        </p:spPr>
      </p:pic>
      <p:sp>
        <p:nvSpPr>
          <p:cNvPr id="2" name="Rectangle 28">
            <a:extLst>
              <a:ext uri="{FF2B5EF4-FFF2-40B4-BE49-F238E27FC236}">
                <a16:creationId xmlns:a16="http://schemas.microsoft.com/office/drawing/2014/main" id="{BB6F72E6-3A77-E544-2C76-05620B746C31}"/>
              </a:ext>
            </a:extLst>
          </p:cNvPr>
          <p:cNvSpPr/>
          <p:nvPr/>
        </p:nvSpPr>
        <p:spPr>
          <a:xfrm>
            <a:off x="4958144" y="0"/>
            <a:ext cx="82591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00900253-6FDF-2A6A-BBC8-FFF679D6F59B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BDAF25C-1B33-C104-B121-8D9BC9365A2F}"/>
              </a:ext>
            </a:extLst>
          </p:cNvPr>
          <p:cNvSpPr txBox="1"/>
          <p:nvPr/>
        </p:nvSpPr>
        <p:spPr>
          <a:xfrm>
            <a:off x="6127604" y="548294"/>
            <a:ext cx="39928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OUR PRODUCT</a:t>
            </a:r>
            <a:endParaRPr lang="sk-SK" sz="24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Green handling &amp; green transport</a:t>
            </a:r>
            <a:endParaRPr lang="sk-SK" dirty="0">
              <a:solidFill>
                <a:srgbClr val="7F7F7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Obdĺžnik: zaoblené rohy 13">
            <a:extLst>
              <a:ext uri="{FF2B5EF4-FFF2-40B4-BE49-F238E27FC236}">
                <a16:creationId xmlns:a16="http://schemas.microsoft.com/office/drawing/2014/main" id="{71BE7430-2A09-61DB-AD51-A2FB5721DECD}"/>
              </a:ext>
            </a:extLst>
          </p:cNvPr>
          <p:cNvSpPr/>
          <p:nvPr/>
        </p:nvSpPr>
        <p:spPr>
          <a:xfrm>
            <a:off x="4504512" y="1579438"/>
            <a:ext cx="6475910" cy="3157154"/>
          </a:xfrm>
          <a:prstGeom prst="roundRect">
            <a:avLst>
              <a:gd name="adj" fmla="val 9425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A148EBAC-38BD-CC9E-D559-8A2434334513}"/>
              </a:ext>
            </a:extLst>
          </p:cNvPr>
          <p:cNvSpPr txBox="1"/>
          <p:nvPr/>
        </p:nvSpPr>
        <p:spPr>
          <a:xfrm>
            <a:off x="4778679" y="2430265"/>
            <a:ext cx="59238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Handling at the HHLA container terminal with widely electrified processes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Transport and collection via METRANS with CO</a:t>
            </a:r>
            <a:r>
              <a:rPr lang="en-US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optimized trains and wagons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Any currently unavoidable CO</a:t>
            </a:r>
            <a:r>
              <a:rPr lang="en-US" sz="1400" baseline="-250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emissions are offset through certified development projects to the highest international standard (Gold)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Confirmation of climate-neutral transports for customers </a:t>
            </a:r>
            <a:endParaRPr lang="sk-SK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12286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METRANS energy-efficient electric trains are travelling only with green energy in Austria and Germany</a:t>
            </a:r>
            <a:endParaRPr lang="en-AU" sz="1400" dirty="0">
              <a:solidFill>
                <a:srgbClr val="12286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313DDCCC-8E41-E05E-9AFD-D1584C58CCC3}"/>
              </a:ext>
            </a:extLst>
          </p:cNvPr>
          <p:cNvSpPr txBox="1"/>
          <p:nvPr/>
        </p:nvSpPr>
        <p:spPr>
          <a:xfrm>
            <a:off x="4778679" y="1854715"/>
            <a:ext cx="5958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CERTIFIED CO</a:t>
            </a:r>
            <a:r>
              <a:rPr lang="en-US" sz="1400" baseline="-250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2</a:t>
            </a:r>
            <a:r>
              <a:rPr lang="en-US" sz="14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NEUTRALITY FOR TRANSPORTATION FROM THE PORT ALL THE WAY TO EUROPE‘S HINTERLAND</a:t>
            </a:r>
            <a:endParaRPr lang="sk-SK" sz="14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974D533C-9E69-F989-8AB6-7E3D06EFC18F}"/>
              </a:ext>
            </a:extLst>
          </p:cNvPr>
          <p:cNvSpPr/>
          <p:nvPr/>
        </p:nvSpPr>
        <p:spPr>
          <a:xfrm>
            <a:off x="5867402" y="5029072"/>
            <a:ext cx="5113020" cy="1291932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1FB54C8D-B4E6-F7F0-1F53-29FD548C1998}"/>
              </a:ext>
            </a:extLst>
          </p:cNvPr>
          <p:cNvSpPr txBox="1"/>
          <p:nvPr/>
        </p:nvSpPr>
        <p:spPr>
          <a:xfrm>
            <a:off x="6127604" y="5185902"/>
            <a:ext cx="4684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PROCESS</a:t>
            </a: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 of HHLA Pure TÜV Nord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Receiving customer-specific transport (volume/route) 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Offsetting and monitoring by TÜV Nord</a:t>
            </a:r>
            <a:endParaRPr lang="en-AU" sz="14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" name="Grafický objekt 20" descr="Šípka, krivka proti smeru hodinových ručičiek">
            <a:extLst>
              <a:ext uri="{FF2B5EF4-FFF2-40B4-BE49-F238E27FC236}">
                <a16:creationId xmlns:a16="http://schemas.microsoft.com/office/drawing/2014/main" id="{56CB55E8-8426-42DF-6838-83ACF00F2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214759">
            <a:off x="4894085" y="4700950"/>
            <a:ext cx="914400" cy="914400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35FD1190-CA92-32FB-CD4E-C31E7EF59EF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69E587C-61DB-179C-8224-1CC227170F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68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Rovná spojnica 43">
            <a:extLst>
              <a:ext uri="{FF2B5EF4-FFF2-40B4-BE49-F238E27FC236}">
                <a16:creationId xmlns:a16="http://schemas.microsoft.com/office/drawing/2014/main" id="{DAEEAEBF-9A79-A9FA-FB7E-A7949AE923E4}"/>
              </a:ext>
            </a:extLst>
          </p:cNvPr>
          <p:cNvCxnSpPr>
            <a:cxnSpLocks/>
          </p:cNvCxnSpPr>
          <p:nvPr/>
        </p:nvCxnSpPr>
        <p:spPr>
          <a:xfrm>
            <a:off x="1310828" y="1562250"/>
            <a:ext cx="341503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ovná spojnica 44">
            <a:extLst>
              <a:ext uri="{FF2B5EF4-FFF2-40B4-BE49-F238E27FC236}">
                <a16:creationId xmlns:a16="http://schemas.microsoft.com/office/drawing/2014/main" id="{A1C9EC91-8C78-67C6-6903-1A47F2F3050E}"/>
              </a:ext>
            </a:extLst>
          </p:cNvPr>
          <p:cNvCxnSpPr>
            <a:cxnSpLocks/>
          </p:cNvCxnSpPr>
          <p:nvPr/>
        </p:nvCxnSpPr>
        <p:spPr>
          <a:xfrm>
            <a:off x="1911350" y="2578454"/>
            <a:ext cx="286639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ovná spojnica 45">
            <a:extLst>
              <a:ext uri="{FF2B5EF4-FFF2-40B4-BE49-F238E27FC236}">
                <a16:creationId xmlns:a16="http://schemas.microsoft.com/office/drawing/2014/main" id="{869F1E1C-3651-14A5-65D6-FAF3E0AB70DD}"/>
              </a:ext>
            </a:extLst>
          </p:cNvPr>
          <p:cNvCxnSpPr>
            <a:cxnSpLocks/>
          </p:cNvCxnSpPr>
          <p:nvPr/>
        </p:nvCxnSpPr>
        <p:spPr>
          <a:xfrm>
            <a:off x="2528570" y="3666812"/>
            <a:ext cx="224917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ovná spojnica 46">
            <a:extLst>
              <a:ext uri="{FF2B5EF4-FFF2-40B4-BE49-F238E27FC236}">
                <a16:creationId xmlns:a16="http://schemas.microsoft.com/office/drawing/2014/main" id="{3503F58B-4111-E728-FB8B-808D37246C60}"/>
              </a:ext>
            </a:extLst>
          </p:cNvPr>
          <p:cNvCxnSpPr>
            <a:cxnSpLocks/>
          </p:cNvCxnSpPr>
          <p:nvPr/>
        </p:nvCxnSpPr>
        <p:spPr>
          <a:xfrm>
            <a:off x="3145536" y="4717558"/>
            <a:ext cx="1685544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ovná spojnica 47">
            <a:extLst>
              <a:ext uri="{FF2B5EF4-FFF2-40B4-BE49-F238E27FC236}">
                <a16:creationId xmlns:a16="http://schemas.microsoft.com/office/drawing/2014/main" id="{627C17A6-0DE3-B57F-1EAC-65007F82CE86}"/>
              </a:ext>
            </a:extLst>
          </p:cNvPr>
          <p:cNvCxnSpPr>
            <a:cxnSpLocks/>
          </p:cNvCxnSpPr>
          <p:nvPr/>
        </p:nvCxnSpPr>
        <p:spPr>
          <a:xfrm>
            <a:off x="3762502" y="5807911"/>
            <a:ext cx="1068578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ovná spojnica 39">
            <a:extLst>
              <a:ext uri="{FF2B5EF4-FFF2-40B4-BE49-F238E27FC236}">
                <a16:creationId xmlns:a16="http://schemas.microsoft.com/office/drawing/2014/main" id="{CE7B07B1-D0C6-A9A8-78E0-0C529F8D2410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5386341" y="461073"/>
            <a:ext cx="5432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PILLARS OF SUCCESS</a:t>
            </a:r>
            <a:endParaRPr lang="en-AU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0C745739-03ED-DAAE-EB48-37746EC46747}"/>
              </a:ext>
            </a:extLst>
          </p:cNvPr>
          <p:cNvGrpSpPr/>
          <p:nvPr/>
        </p:nvGrpSpPr>
        <p:grpSpPr>
          <a:xfrm>
            <a:off x="4670585" y="1356355"/>
            <a:ext cx="539472" cy="523220"/>
            <a:chOff x="4687283" y="1172165"/>
            <a:chExt cx="539472" cy="523220"/>
          </a:xfrm>
        </p:grpSpPr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59B5E2B2-CB04-4C7D-B21E-D299B3BD971D}"/>
                </a:ext>
              </a:extLst>
            </p:cNvPr>
            <p:cNvSpPr/>
            <p:nvPr/>
          </p:nvSpPr>
          <p:spPr>
            <a:xfrm>
              <a:off x="4694903" y="1259950"/>
              <a:ext cx="236219" cy="236219"/>
            </a:xfrm>
            <a:prstGeom prst="ellipse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4" name="TextBox 12">
              <a:extLst>
                <a:ext uri="{FF2B5EF4-FFF2-40B4-BE49-F238E27FC236}">
                  <a16:creationId xmlns:a16="http://schemas.microsoft.com/office/drawing/2014/main" id="{F764719B-F667-73BC-6A39-3575C210BE34}"/>
                </a:ext>
              </a:extLst>
            </p:cNvPr>
            <p:cNvSpPr txBox="1"/>
            <p:nvPr/>
          </p:nvSpPr>
          <p:spPr>
            <a:xfrm>
              <a:off x="4687283" y="1172165"/>
              <a:ext cx="539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5399285" y="1486987"/>
            <a:ext cx="53236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largest Central European operator of intermodal transport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H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more </a:t>
            </a:r>
            <a:r>
              <a:rPr lang="en-SG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A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 shipping </a:t>
            </a:r>
            <a:r>
              <a:rPr lang="en-A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C20D2B76-E6FE-8BD6-0B58-84677C97B4B1}"/>
              </a:ext>
            </a:extLst>
          </p:cNvPr>
          <p:cNvGrpSpPr/>
          <p:nvPr/>
        </p:nvGrpSpPr>
        <p:grpSpPr>
          <a:xfrm>
            <a:off x="4670585" y="2431864"/>
            <a:ext cx="539472" cy="523220"/>
            <a:chOff x="4670585" y="2275448"/>
            <a:chExt cx="539472" cy="523220"/>
          </a:xfrm>
        </p:grpSpPr>
        <p:sp>
          <p:nvSpPr>
            <p:cNvPr id="59" name="Ovál 58">
              <a:extLst>
                <a:ext uri="{FF2B5EF4-FFF2-40B4-BE49-F238E27FC236}">
                  <a16:creationId xmlns:a16="http://schemas.microsoft.com/office/drawing/2014/main" id="{F437AA05-EE32-0DF3-5139-BA3CC103FD4F}"/>
                </a:ext>
              </a:extLst>
            </p:cNvPr>
            <p:cNvSpPr/>
            <p:nvPr/>
          </p:nvSpPr>
          <p:spPr>
            <a:xfrm>
              <a:off x="4678205" y="2302376"/>
              <a:ext cx="236219" cy="236219"/>
            </a:xfrm>
            <a:prstGeom prst="ellipse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66" name="TextBox 12">
              <a:extLst>
                <a:ext uri="{FF2B5EF4-FFF2-40B4-BE49-F238E27FC236}">
                  <a16:creationId xmlns:a16="http://schemas.microsoft.com/office/drawing/2014/main" id="{F45B4231-A0F8-5676-DDBB-4E8E44CFB3EE}"/>
                </a:ext>
              </a:extLst>
            </p:cNvPr>
            <p:cNvSpPr txBox="1"/>
            <p:nvPr/>
          </p:nvSpPr>
          <p:spPr>
            <a:xfrm>
              <a:off x="4670585" y="2275448"/>
              <a:ext cx="5394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5399284" y="2222609"/>
            <a:ext cx="48813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Own network of 2</a:t>
            </a:r>
            <a:r>
              <a:rPr lang="sk-SK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0 </a:t>
            </a:r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terminals</a:t>
            </a:r>
            <a:endParaRPr lang="sk-SK" sz="1400" b="1" dirty="0">
              <a:solidFill>
                <a:srgbClr val="00226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5" name="Skupina 74">
            <a:extLst>
              <a:ext uri="{FF2B5EF4-FFF2-40B4-BE49-F238E27FC236}">
                <a16:creationId xmlns:a16="http://schemas.microsoft.com/office/drawing/2014/main" id="{15CD3510-34EF-C38A-5CD7-6F7B56DAE47F}"/>
              </a:ext>
            </a:extLst>
          </p:cNvPr>
          <p:cNvGrpSpPr/>
          <p:nvPr/>
        </p:nvGrpSpPr>
        <p:grpSpPr>
          <a:xfrm>
            <a:off x="4670585" y="3507373"/>
            <a:ext cx="390044" cy="523220"/>
            <a:chOff x="4670585" y="3343625"/>
            <a:chExt cx="390044" cy="523220"/>
          </a:xfrm>
        </p:grpSpPr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C1F5B1E8-D18F-5A6F-AA67-E5A1E213C63A}"/>
                </a:ext>
              </a:extLst>
            </p:cNvPr>
            <p:cNvSpPr/>
            <p:nvPr/>
          </p:nvSpPr>
          <p:spPr>
            <a:xfrm>
              <a:off x="4678205" y="3377488"/>
              <a:ext cx="236219" cy="236219"/>
            </a:xfrm>
            <a:prstGeom prst="ellipse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8" name="TextBox 12">
              <a:extLst>
                <a:ext uri="{FF2B5EF4-FFF2-40B4-BE49-F238E27FC236}">
                  <a16:creationId xmlns:a16="http://schemas.microsoft.com/office/drawing/2014/main" id="{91DC7874-4112-7737-74BF-3EC1D2B58998}"/>
                </a:ext>
              </a:extLst>
            </p:cNvPr>
            <p:cNvSpPr txBox="1"/>
            <p:nvPr/>
          </p:nvSpPr>
          <p:spPr>
            <a:xfrm>
              <a:off x="4670585" y="3343625"/>
              <a:ext cx="390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5390818" y="5641556"/>
            <a:ext cx="4621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Own hardware and software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FD49BC3A-4150-DBF9-BB4C-17084F36D8BC}"/>
              </a:ext>
            </a:extLst>
          </p:cNvPr>
          <p:cNvGrpSpPr/>
          <p:nvPr/>
        </p:nvGrpSpPr>
        <p:grpSpPr>
          <a:xfrm>
            <a:off x="4670585" y="4582882"/>
            <a:ext cx="435764" cy="523220"/>
            <a:chOff x="4670585" y="4408601"/>
            <a:chExt cx="435764" cy="523220"/>
          </a:xfrm>
        </p:grpSpPr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80C035A6-9AFA-A60F-90BB-AD428E4FA180}"/>
                </a:ext>
              </a:extLst>
            </p:cNvPr>
            <p:cNvSpPr/>
            <p:nvPr/>
          </p:nvSpPr>
          <p:spPr>
            <a:xfrm>
              <a:off x="4678205" y="4425734"/>
              <a:ext cx="236219" cy="236219"/>
            </a:xfrm>
            <a:prstGeom prst="ellipse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0" name="TextBox 12">
              <a:extLst>
                <a:ext uri="{FF2B5EF4-FFF2-40B4-BE49-F238E27FC236}">
                  <a16:creationId xmlns:a16="http://schemas.microsoft.com/office/drawing/2014/main" id="{0F2D1463-B4E5-68FB-8638-F3072091B072}"/>
                </a:ext>
              </a:extLst>
            </p:cNvPr>
            <p:cNvSpPr txBox="1"/>
            <p:nvPr/>
          </p:nvSpPr>
          <p:spPr>
            <a:xfrm>
              <a:off x="4670585" y="4408601"/>
              <a:ext cx="4357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1" name="BlokTextu 70">
            <a:extLst>
              <a:ext uri="{FF2B5EF4-FFF2-40B4-BE49-F238E27FC236}">
                <a16:creationId xmlns:a16="http://schemas.microsoft.com/office/drawing/2014/main" id="{43A58F06-52F4-0623-2503-67A29BC2D7C8}"/>
              </a:ext>
            </a:extLst>
          </p:cNvPr>
          <p:cNvSpPr txBox="1"/>
          <p:nvPr/>
        </p:nvSpPr>
        <p:spPr>
          <a:xfrm>
            <a:off x="5399285" y="3631631"/>
            <a:ext cx="51534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a highly qualified team of employees with many years of experience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2BA511B1-DAC9-FCD9-B8B0-057584A7FBDB}"/>
              </a:ext>
            </a:extLst>
          </p:cNvPr>
          <p:cNvGrpSpPr/>
          <p:nvPr/>
        </p:nvGrpSpPr>
        <p:grpSpPr>
          <a:xfrm>
            <a:off x="4670585" y="5658390"/>
            <a:ext cx="427340" cy="523220"/>
            <a:chOff x="4670585" y="5474200"/>
            <a:chExt cx="427340" cy="523220"/>
          </a:xfrm>
        </p:grpSpPr>
        <p:sp>
          <p:nvSpPr>
            <p:cNvPr id="62" name="Ovál 61">
              <a:extLst>
                <a:ext uri="{FF2B5EF4-FFF2-40B4-BE49-F238E27FC236}">
                  <a16:creationId xmlns:a16="http://schemas.microsoft.com/office/drawing/2014/main" id="{D5820464-86ED-E164-0A3D-7297A6EAB38B}"/>
                </a:ext>
              </a:extLst>
            </p:cNvPr>
            <p:cNvSpPr/>
            <p:nvPr/>
          </p:nvSpPr>
          <p:spPr>
            <a:xfrm>
              <a:off x="4678205" y="5505611"/>
              <a:ext cx="236219" cy="236219"/>
            </a:xfrm>
            <a:prstGeom prst="ellipse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2" name="TextBox 12">
              <a:extLst>
                <a:ext uri="{FF2B5EF4-FFF2-40B4-BE49-F238E27FC236}">
                  <a16:creationId xmlns:a16="http://schemas.microsoft.com/office/drawing/2014/main" id="{A5176C0D-9C3D-148C-E61E-BB035A6F7390}"/>
                </a:ext>
              </a:extLst>
            </p:cNvPr>
            <p:cNvSpPr txBox="1"/>
            <p:nvPr/>
          </p:nvSpPr>
          <p:spPr>
            <a:xfrm>
              <a:off x="4670585" y="5474200"/>
              <a:ext cx="4273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sk-SK" sz="2800" b="1" dirty="0">
                  <a:solidFill>
                    <a:srgbClr val="122862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  <a:endParaRPr lang="en-GB" sz="28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3" name="BlokTextu 72">
            <a:extLst>
              <a:ext uri="{FF2B5EF4-FFF2-40B4-BE49-F238E27FC236}">
                <a16:creationId xmlns:a16="http://schemas.microsoft.com/office/drawing/2014/main" id="{3D5FB3DD-DB26-C975-AAE5-A8543EE8E9E4}"/>
              </a:ext>
            </a:extLst>
          </p:cNvPr>
          <p:cNvSpPr txBox="1"/>
          <p:nvPr/>
        </p:nvSpPr>
        <p:spPr>
          <a:xfrm>
            <a:off x="5399285" y="4658437"/>
            <a:ext cx="52050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modern hybrid and electric locomotives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b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HHLA Pure service we are offering a CO</a:t>
            </a:r>
            <a:r>
              <a:rPr lang="en-US" sz="1400" baseline="-250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free container handling and transport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5399285" y="1225424"/>
            <a:ext cx="4650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</a:t>
            </a:r>
            <a:r>
              <a:rPr lang="en-US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ne of the leaders of intermodal transport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12">
            <a:extLst>
              <a:ext uri="{FF2B5EF4-FFF2-40B4-BE49-F238E27FC236}">
                <a16:creationId xmlns:a16="http://schemas.microsoft.com/office/drawing/2014/main" id="{9D31E6B0-15CA-6890-64E8-83EE18906871}"/>
              </a:ext>
            </a:extLst>
          </p:cNvPr>
          <p:cNvSpPr txBox="1"/>
          <p:nvPr/>
        </p:nvSpPr>
        <p:spPr>
          <a:xfrm>
            <a:off x="5399285" y="3402378"/>
            <a:ext cx="4650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</a:t>
            </a:r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table employer</a:t>
            </a:r>
            <a:endParaRPr lang="sk-SK" sz="1400" b="1" dirty="0">
              <a:solidFill>
                <a:srgbClr val="00226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5399285" y="2457548"/>
            <a:ext cx="53166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operate 2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intermodal terminals in Czech Republic, Slovakia, Poland, Hungary, Austria, Germany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Serbia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4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  <a:r>
              <a: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we have further under construction.</a:t>
            </a:r>
          </a:p>
        </p:txBody>
      </p:sp>
      <p:sp>
        <p:nvSpPr>
          <p:cNvPr id="78" name="BlokTextu 77">
            <a:extLst>
              <a:ext uri="{FF2B5EF4-FFF2-40B4-BE49-F238E27FC236}">
                <a16:creationId xmlns:a16="http://schemas.microsoft.com/office/drawing/2014/main" id="{D58B9E87-849B-AD1C-8001-57F0D03AC14B}"/>
              </a:ext>
            </a:extLst>
          </p:cNvPr>
          <p:cNvSpPr txBox="1"/>
          <p:nvPr/>
        </p:nvSpPr>
        <p:spPr>
          <a:xfrm>
            <a:off x="5399285" y="4413982"/>
            <a:ext cx="46219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226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Climate protection</a:t>
            </a:r>
          </a:p>
        </p:txBody>
      </p:sp>
      <p:grpSp>
        <p:nvGrpSpPr>
          <p:cNvPr id="39" name="Skupina 38">
            <a:extLst>
              <a:ext uri="{FF2B5EF4-FFF2-40B4-BE49-F238E27FC236}">
                <a16:creationId xmlns:a16="http://schemas.microsoft.com/office/drawing/2014/main" id="{1D92BDBA-B6BD-7ED2-237A-4BAECA8F33DA}"/>
              </a:ext>
            </a:extLst>
          </p:cNvPr>
          <p:cNvGrpSpPr/>
          <p:nvPr/>
        </p:nvGrpSpPr>
        <p:grpSpPr>
          <a:xfrm>
            <a:off x="-3332" y="834353"/>
            <a:ext cx="4188095" cy="5546703"/>
            <a:chOff x="-5" y="1174319"/>
            <a:chExt cx="3762507" cy="4983055"/>
          </a:xfrm>
        </p:grpSpPr>
        <p:grpSp>
          <p:nvGrpSpPr>
            <p:cNvPr id="27" name="Skupina 26">
              <a:extLst>
                <a:ext uri="{FF2B5EF4-FFF2-40B4-BE49-F238E27FC236}">
                  <a16:creationId xmlns:a16="http://schemas.microsoft.com/office/drawing/2014/main" id="{05DF292A-1914-DB83-FFEE-1AF39509BC38}"/>
                </a:ext>
              </a:extLst>
            </p:cNvPr>
            <p:cNvGrpSpPr/>
            <p:nvPr/>
          </p:nvGrpSpPr>
          <p:grpSpPr>
            <a:xfrm flipH="1">
              <a:off x="1270" y="3107600"/>
              <a:ext cx="2527300" cy="227838"/>
              <a:chOff x="8430768" y="5481066"/>
              <a:chExt cx="3761232" cy="227838"/>
            </a:xfrm>
            <a:solidFill>
              <a:srgbClr val="3796FF"/>
            </a:solidFill>
          </p:grpSpPr>
          <p:sp>
            <p:nvSpPr>
              <p:cNvPr id="28" name="Obdĺžnik 27">
                <a:extLst>
                  <a:ext uri="{FF2B5EF4-FFF2-40B4-BE49-F238E27FC236}">
                    <a16:creationId xmlns:a16="http://schemas.microsoft.com/office/drawing/2014/main" id="{2064A1E1-6CA1-3502-862A-51EDBE13DF12}"/>
                  </a:ext>
                </a:extLst>
              </p:cNvPr>
              <p:cNvSpPr/>
              <p:nvPr/>
            </p:nvSpPr>
            <p:spPr>
              <a:xfrm>
                <a:off x="9786620" y="5481066"/>
                <a:ext cx="2405380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29" name="Lichobežník 28">
                <a:extLst>
                  <a:ext uri="{FF2B5EF4-FFF2-40B4-BE49-F238E27FC236}">
                    <a16:creationId xmlns:a16="http://schemas.microsoft.com/office/drawing/2014/main" id="{6D82C03D-E128-DE57-7752-96DF69610964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3145536" cy="227838"/>
              </a:xfrm>
              <a:prstGeom prst="trapezoid">
                <a:avLst>
                  <a:gd name="adj" fmla="val 2708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</p:grpSp>
        <p:cxnSp>
          <p:nvCxnSpPr>
            <p:cNvPr id="215" name="Rovná spojnica 214">
              <a:extLst>
                <a:ext uri="{FF2B5EF4-FFF2-40B4-BE49-F238E27FC236}">
                  <a16:creationId xmlns:a16="http://schemas.microsoft.com/office/drawing/2014/main" id="{CD7780E7-7753-9064-25D0-BEA6BFAB26B5}"/>
                </a:ext>
              </a:extLst>
            </p:cNvPr>
            <p:cNvCxnSpPr>
              <a:cxnSpLocks/>
            </p:cNvCxnSpPr>
            <p:nvPr/>
          </p:nvCxnSpPr>
          <p:spPr>
            <a:xfrm>
              <a:off x="5544" y="3158908"/>
              <a:ext cx="527856" cy="198118"/>
            </a:xfrm>
            <a:prstGeom prst="line">
              <a:avLst/>
            </a:prstGeom>
            <a:ln w="38100">
              <a:solidFill>
                <a:srgbClr val="0068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C79FA386-2356-D294-49A6-78B6608EF4F9}"/>
                </a:ext>
              </a:extLst>
            </p:cNvPr>
            <p:cNvGrpSpPr/>
            <p:nvPr/>
          </p:nvGrpSpPr>
          <p:grpSpPr>
            <a:xfrm flipH="1">
              <a:off x="2949" y="5073048"/>
              <a:ext cx="3759553" cy="227838"/>
              <a:chOff x="8430768" y="5481066"/>
              <a:chExt cx="3759553" cy="227838"/>
            </a:xfrm>
            <a:solidFill>
              <a:srgbClr val="D7294A"/>
            </a:solidFill>
          </p:grpSpPr>
          <p:sp>
            <p:nvSpPr>
              <p:cNvPr id="10" name="Obdĺžnik 9">
                <a:extLst>
                  <a:ext uri="{FF2B5EF4-FFF2-40B4-BE49-F238E27FC236}">
                    <a16:creationId xmlns:a16="http://schemas.microsoft.com/office/drawing/2014/main" id="{34EEF949-FA8F-4628-F06C-92CF00B48EDD}"/>
                  </a:ext>
                </a:extLst>
              </p:cNvPr>
              <p:cNvSpPr/>
              <p:nvPr/>
            </p:nvSpPr>
            <p:spPr>
              <a:xfrm>
                <a:off x="9786621" y="5481066"/>
                <a:ext cx="2403700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>
                  <a:solidFill>
                    <a:srgbClr val="BD0033"/>
                  </a:solidFill>
                </a:endParaRPr>
              </a:p>
            </p:txBody>
          </p:sp>
          <p:sp>
            <p:nvSpPr>
              <p:cNvPr id="9" name="Lichobežník 8">
                <a:extLst>
                  <a:ext uri="{FF2B5EF4-FFF2-40B4-BE49-F238E27FC236}">
                    <a16:creationId xmlns:a16="http://schemas.microsoft.com/office/drawing/2014/main" id="{5DE41886-8CBC-7FFB-5607-0D3B1132B109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3145536" cy="227838"/>
              </a:xfrm>
              <a:prstGeom prst="trapezoid">
                <a:avLst>
                  <a:gd name="adj" fmla="val 2708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>
                  <a:solidFill>
                    <a:srgbClr val="BD0033"/>
                  </a:solidFill>
                </a:endParaRPr>
              </a:p>
            </p:txBody>
          </p:sp>
        </p:grpSp>
        <p:cxnSp>
          <p:nvCxnSpPr>
            <p:cNvPr id="181" name="Rovná spojnica 180">
              <a:extLst>
                <a:ext uri="{FF2B5EF4-FFF2-40B4-BE49-F238E27FC236}">
                  <a16:creationId xmlns:a16="http://schemas.microsoft.com/office/drawing/2014/main" id="{F854CCE2-7CD9-1B61-A0CB-055CD6A6DE47}"/>
                </a:ext>
              </a:extLst>
            </p:cNvPr>
            <p:cNvCxnSpPr>
              <a:cxnSpLocks/>
            </p:cNvCxnSpPr>
            <p:nvPr/>
          </p:nvCxnSpPr>
          <p:spPr>
            <a:xfrm>
              <a:off x="827109" y="5028742"/>
              <a:ext cx="792532" cy="298838"/>
            </a:xfrm>
            <a:prstGeom prst="line">
              <a:avLst/>
            </a:prstGeom>
            <a:ln w="38100">
              <a:solidFill>
                <a:srgbClr val="BD0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0789E8CA-0D05-E6F9-381B-B1DFF52E97D9}"/>
                </a:ext>
              </a:extLst>
            </p:cNvPr>
            <p:cNvGrpSpPr/>
            <p:nvPr/>
          </p:nvGrpSpPr>
          <p:grpSpPr>
            <a:xfrm flipH="1">
              <a:off x="1516453" y="4081856"/>
              <a:ext cx="1629083" cy="227838"/>
              <a:chOff x="8430768" y="5481066"/>
              <a:chExt cx="3145536" cy="227838"/>
            </a:xfrm>
            <a:solidFill>
              <a:srgbClr val="4965B5"/>
            </a:solidFill>
          </p:grpSpPr>
          <p:sp>
            <p:nvSpPr>
              <p:cNvPr id="31" name="Obdĺžnik 30">
                <a:extLst>
                  <a:ext uri="{FF2B5EF4-FFF2-40B4-BE49-F238E27FC236}">
                    <a16:creationId xmlns:a16="http://schemas.microsoft.com/office/drawing/2014/main" id="{3C16D076-BF98-AFD2-3F7A-2CAFD196A3DA}"/>
                  </a:ext>
                </a:extLst>
              </p:cNvPr>
              <p:cNvSpPr/>
              <p:nvPr/>
            </p:nvSpPr>
            <p:spPr>
              <a:xfrm>
                <a:off x="9786620" y="5481066"/>
                <a:ext cx="1788414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32" name="Lichobežník 31">
                <a:extLst>
                  <a:ext uri="{FF2B5EF4-FFF2-40B4-BE49-F238E27FC236}">
                    <a16:creationId xmlns:a16="http://schemas.microsoft.com/office/drawing/2014/main" id="{A53D298F-42E4-56F5-7267-7327172883AC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3145536" cy="227838"/>
              </a:xfrm>
              <a:prstGeom prst="trapezoid">
                <a:avLst>
                  <a:gd name="adj" fmla="val 27165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</p:grpSp>
        <p:sp>
          <p:nvSpPr>
            <p:cNvPr id="130" name="Lichobežník 129">
              <a:extLst>
                <a:ext uri="{FF2B5EF4-FFF2-40B4-BE49-F238E27FC236}">
                  <a16:creationId xmlns:a16="http://schemas.microsoft.com/office/drawing/2014/main" id="{D33EEEB6-CDE9-BD91-F880-6961690ED95D}"/>
                </a:ext>
              </a:extLst>
            </p:cNvPr>
            <p:cNvSpPr/>
            <p:nvPr/>
          </p:nvSpPr>
          <p:spPr>
            <a:xfrm rot="10800000" flipH="1">
              <a:off x="2949" y="4081855"/>
              <a:ext cx="2404568" cy="227838"/>
            </a:xfrm>
            <a:prstGeom prst="trapezoid">
              <a:avLst>
                <a:gd name="adj" fmla="val 0"/>
              </a:avLst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cxnSp>
          <p:nvCxnSpPr>
            <p:cNvPr id="175" name="Rovná spojnica 174">
              <a:extLst>
                <a:ext uri="{FF2B5EF4-FFF2-40B4-BE49-F238E27FC236}">
                  <a16:creationId xmlns:a16="http://schemas.microsoft.com/office/drawing/2014/main" id="{B8C8B782-7FD7-A8B2-FF75-4949A8AA8E41}"/>
                </a:ext>
              </a:extLst>
            </p:cNvPr>
            <p:cNvCxnSpPr>
              <a:cxnSpLocks/>
            </p:cNvCxnSpPr>
            <p:nvPr/>
          </p:nvCxnSpPr>
          <p:spPr>
            <a:xfrm>
              <a:off x="208813" y="4033291"/>
              <a:ext cx="792532" cy="298838"/>
            </a:xfrm>
            <a:prstGeom prst="line">
              <a:avLst/>
            </a:prstGeom>
            <a:ln w="38100">
              <a:solidFill>
                <a:srgbClr val="30427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bdĺžnik 3">
              <a:extLst>
                <a:ext uri="{FF2B5EF4-FFF2-40B4-BE49-F238E27FC236}">
                  <a16:creationId xmlns:a16="http://schemas.microsoft.com/office/drawing/2014/main" id="{D14A6520-3CCB-6E91-104C-5EEA1A5E5F71}"/>
                </a:ext>
              </a:extLst>
            </p:cNvPr>
            <p:cNvSpPr/>
            <p:nvPr/>
          </p:nvSpPr>
          <p:spPr>
            <a:xfrm flipH="1">
              <a:off x="1270" y="5300886"/>
              <a:ext cx="3761232" cy="856488"/>
            </a:xfrm>
            <a:prstGeom prst="rect">
              <a:avLst/>
            </a:prstGeom>
            <a:solidFill>
              <a:srgbClr val="BD00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rgbClr val="BD0033"/>
                </a:solidFill>
              </a:endParaRPr>
            </a:p>
          </p:txBody>
        </p:sp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49EC3E18-FDA3-2AD2-F1F6-79294412A135}"/>
                </a:ext>
              </a:extLst>
            </p:cNvPr>
            <p:cNvSpPr/>
            <p:nvPr/>
          </p:nvSpPr>
          <p:spPr>
            <a:xfrm flipH="1">
              <a:off x="2950" y="4309694"/>
              <a:ext cx="3143853" cy="856488"/>
            </a:xfrm>
            <a:prstGeom prst="rect">
              <a:avLst/>
            </a:prstGeom>
            <a:solidFill>
              <a:srgbClr val="3042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bdĺžnik 5">
              <a:extLst>
                <a:ext uri="{FF2B5EF4-FFF2-40B4-BE49-F238E27FC236}">
                  <a16:creationId xmlns:a16="http://schemas.microsoft.com/office/drawing/2014/main" id="{6623DB4B-C0A3-83F6-7F99-D2FFC075C579}"/>
                </a:ext>
              </a:extLst>
            </p:cNvPr>
            <p:cNvSpPr/>
            <p:nvPr/>
          </p:nvSpPr>
          <p:spPr>
            <a:xfrm flipH="1">
              <a:off x="-3" y="3335438"/>
              <a:ext cx="2528573" cy="856488"/>
            </a:xfrm>
            <a:prstGeom prst="rect">
              <a:avLst/>
            </a:prstGeom>
            <a:solidFill>
              <a:srgbClr val="0068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7" name="Obrázok 86">
              <a:extLst>
                <a:ext uri="{FF2B5EF4-FFF2-40B4-BE49-F238E27FC236}">
                  <a16:creationId xmlns:a16="http://schemas.microsoft.com/office/drawing/2014/main" id="{EF437C8F-30F5-B7CD-D332-AA1845E0F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579" y="4510681"/>
              <a:ext cx="511816" cy="511816"/>
            </a:xfrm>
            <a:prstGeom prst="rect">
              <a:avLst/>
            </a:prstGeom>
          </p:spPr>
        </p:pic>
        <p:pic>
          <p:nvPicPr>
            <p:cNvPr id="89" name="Obrázok 88">
              <a:extLst>
                <a:ext uri="{FF2B5EF4-FFF2-40B4-BE49-F238E27FC236}">
                  <a16:creationId xmlns:a16="http://schemas.microsoft.com/office/drawing/2014/main" id="{B3B64D98-6508-8641-C5E3-0743A37F0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804" y="5504313"/>
              <a:ext cx="513882" cy="513882"/>
            </a:xfrm>
            <a:prstGeom prst="rect">
              <a:avLst/>
            </a:prstGeom>
          </p:spPr>
        </p:pic>
        <p:sp>
          <p:nvSpPr>
            <p:cNvPr id="104" name="Obdĺžnik 103">
              <a:extLst>
                <a:ext uri="{FF2B5EF4-FFF2-40B4-BE49-F238E27FC236}">
                  <a16:creationId xmlns:a16="http://schemas.microsoft.com/office/drawing/2014/main" id="{846FE85E-315B-E3F5-0163-26401D8FBDE0}"/>
                </a:ext>
              </a:extLst>
            </p:cNvPr>
            <p:cNvSpPr/>
            <p:nvPr/>
          </p:nvSpPr>
          <p:spPr>
            <a:xfrm>
              <a:off x="45657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5" name="Obdĺžnik 104">
              <a:extLst>
                <a:ext uri="{FF2B5EF4-FFF2-40B4-BE49-F238E27FC236}">
                  <a16:creationId xmlns:a16="http://schemas.microsoft.com/office/drawing/2014/main" id="{BF0BE8FC-19E6-8557-56FA-CD23657819BA}"/>
                </a:ext>
              </a:extLst>
            </p:cNvPr>
            <p:cNvSpPr/>
            <p:nvPr/>
          </p:nvSpPr>
          <p:spPr>
            <a:xfrm>
              <a:off x="175881" y="3381018"/>
              <a:ext cx="48061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6" name="Obdĺžnik 105">
              <a:extLst>
                <a:ext uri="{FF2B5EF4-FFF2-40B4-BE49-F238E27FC236}">
                  <a16:creationId xmlns:a16="http://schemas.microsoft.com/office/drawing/2014/main" id="{C806CD55-04E2-95B1-D692-6B2D1D376D59}"/>
                </a:ext>
              </a:extLst>
            </p:cNvPr>
            <p:cNvSpPr/>
            <p:nvPr/>
          </p:nvSpPr>
          <p:spPr>
            <a:xfrm>
              <a:off x="325379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8" name="Obdĺžnik 107">
              <a:extLst>
                <a:ext uri="{FF2B5EF4-FFF2-40B4-BE49-F238E27FC236}">
                  <a16:creationId xmlns:a16="http://schemas.microsoft.com/office/drawing/2014/main" id="{AE68E159-5DF7-073A-7C15-1456AB29D28B}"/>
                </a:ext>
              </a:extLst>
            </p:cNvPr>
            <p:cNvSpPr/>
            <p:nvPr/>
          </p:nvSpPr>
          <p:spPr>
            <a:xfrm>
              <a:off x="1046185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9" name="Obdĺžnik 108">
              <a:extLst>
                <a:ext uri="{FF2B5EF4-FFF2-40B4-BE49-F238E27FC236}">
                  <a16:creationId xmlns:a16="http://schemas.microsoft.com/office/drawing/2014/main" id="{8F7E481B-61C2-670B-662D-9C1F7D640ED8}"/>
                </a:ext>
              </a:extLst>
            </p:cNvPr>
            <p:cNvSpPr/>
            <p:nvPr/>
          </p:nvSpPr>
          <p:spPr>
            <a:xfrm rot="5400000">
              <a:off x="183781" y="3189048"/>
              <a:ext cx="47410" cy="414977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11" name="Obdĺžnik 110">
              <a:extLst>
                <a:ext uri="{FF2B5EF4-FFF2-40B4-BE49-F238E27FC236}">
                  <a16:creationId xmlns:a16="http://schemas.microsoft.com/office/drawing/2014/main" id="{6771F291-A065-5F5D-F395-8CC6D75FB662}"/>
                </a:ext>
              </a:extLst>
            </p:cNvPr>
            <p:cNvSpPr/>
            <p:nvPr/>
          </p:nvSpPr>
          <p:spPr>
            <a:xfrm>
              <a:off x="583936" y="3381018"/>
              <a:ext cx="48061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5FD32752-68DA-5CB1-39F1-FF4A29835288}"/>
                </a:ext>
              </a:extLst>
            </p:cNvPr>
            <p:cNvSpPr/>
            <p:nvPr/>
          </p:nvSpPr>
          <p:spPr>
            <a:xfrm>
              <a:off x="738019" y="3381018"/>
              <a:ext cx="48061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63292281-94C3-1C1A-F666-A94C6A374183}"/>
                </a:ext>
              </a:extLst>
            </p:cNvPr>
            <p:cNvSpPr/>
            <p:nvPr/>
          </p:nvSpPr>
          <p:spPr>
            <a:xfrm>
              <a:off x="892102" y="3381018"/>
              <a:ext cx="48061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8C9D1C93-F208-DDCD-7471-F21127B55B78}"/>
                </a:ext>
              </a:extLst>
            </p:cNvPr>
            <p:cNvSpPr/>
            <p:nvPr/>
          </p:nvSpPr>
          <p:spPr>
            <a:xfrm>
              <a:off x="1804890" y="3381018"/>
              <a:ext cx="45719" cy="215783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97479745-980E-1C0B-F574-80BB13945A2A}"/>
                </a:ext>
              </a:extLst>
            </p:cNvPr>
            <p:cNvSpPr/>
            <p:nvPr/>
          </p:nvSpPr>
          <p:spPr>
            <a:xfrm>
              <a:off x="1197926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865FF759-90EA-78C5-7778-D9F6466EAC7D}"/>
                </a:ext>
              </a:extLst>
            </p:cNvPr>
            <p:cNvSpPr/>
            <p:nvPr/>
          </p:nvSpPr>
          <p:spPr>
            <a:xfrm>
              <a:off x="1349667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7" name="Obdĺžnik 116">
              <a:extLst>
                <a:ext uri="{FF2B5EF4-FFF2-40B4-BE49-F238E27FC236}">
                  <a16:creationId xmlns:a16="http://schemas.microsoft.com/office/drawing/2014/main" id="{0F44FA83-352B-D69D-BA89-E2F4B02D39FF}"/>
                </a:ext>
              </a:extLst>
            </p:cNvPr>
            <p:cNvSpPr/>
            <p:nvPr/>
          </p:nvSpPr>
          <p:spPr>
            <a:xfrm>
              <a:off x="1501408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8" name="Obdĺžnik 117">
              <a:extLst>
                <a:ext uri="{FF2B5EF4-FFF2-40B4-BE49-F238E27FC236}">
                  <a16:creationId xmlns:a16="http://schemas.microsoft.com/office/drawing/2014/main" id="{7A2610FA-F591-67D0-E103-A1AAE95B03BE}"/>
                </a:ext>
              </a:extLst>
            </p:cNvPr>
            <p:cNvSpPr/>
            <p:nvPr/>
          </p:nvSpPr>
          <p:spPr>
            <a:xfrm>
              <a:off x="1645341" y="3381018"/>
              <a:ext cx="53527" cy="215783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9" name="Obdĺžnik 118">
              <a:extLst>
                <a:ext uri="{FF2B5EF4-FFF2-40B4-BE49-F238E27FC236}">
                  <a16:creationId xmlns:a16="http://schemas.microsoft.com/office/drawing/2014/main" id="{50157939-CB97-27B3-A277-B926AE97C52F}"/>
                </a:ext>
              </a:extLst>
            </p:cNvPr>
            <p:cNvSpPr/>
            <p:nvPr/>
          </p:nvSpPr>
          <p:spPr>
            <a:xfrm>
              <a:off x="1956631" y="3381019"/>
              <a:ext cx="45719" cy="281698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0" name="Obdĺžnik 119">
              <a:extLst>
                <a:ext uri="{FF2B5EF4-FFF2-40B4-BE49-F238E27FC236}">
                  <a16:creationId xmlns:a16="http://schemas.microsoft.com/office/drawing/2014/main" id="{344D3085-60CE-F70B-F2C5-1344BACB6356}"/>
                </a:ext>
              </a:extLst>
            </p:cNvPr>
            <p:cNvSpPr/>
            <p:nvPr/>
          </p:nvSpPr>
          <p:spPr>
            <a:xfrm>
              <a:off x="2108372" y="3381018"/>
              <a:ext cx="45719" cy="215783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1" name="Obdĺžnik 120">
              <a:extLst>
                <a:ext uri="{FF2B5EF4-FFF2-40B4-BE49-F238E27FC236}">
                  <a16:creationId xmlns:a16="http://schemas.microsoft.com/office/drawing/2014/main" id="{0E149FAE-82D9-03D1-5C6A-03500250AFD4}"/>
                </a:ext>
              </a:extLst>
            </p:cNvPr>
            <p:cNvSpPr/>
            <p:nvPr/>
          </p:nvSpPr>
          <p:spPr>
            <a:xfrm>
              <a:off x="2260113" y="3381019"/>
              <a:ext cx="45719" cy="215782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2" name="Obdĺžnik 121">
              <a:extLst>
                <a:ext uri="{FF2B5EF4-FFF2-40B4-BE49-F238E27FC236}">
                  <a16:creationId xmlns:a16="http://schemas.microsoft.com/office/drawing/2014/main" id="{08A826F3-AC93-DE22-C8F4-DF41EF016119}"/>
                </a:ext>
              </a:extLst>
            </p:cNvPr>
            <p:cNvSpPr/>
            <p:nvPr/>
          </p:nvSpPr>
          <p:spPr>
            <a:xfrm>
              <a:off x="2411856" y="3381018"/>
              <a:ext cx="45719" cy="744589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3" name="Obrázok 2">
              <a:extLst>
                <a:ext uri="{FF2B5EF4-FFF2-40B4-BE49-F238E27FC236}">
                  <a16:creationId xmlns:a16="http://schemas.microsoft.com/office/drawing/2014/main" id="{CB2AF414-374E-115C-3835-B1A11D106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703" y="3480963"/>
              <a:ext cx="701730" cy="682018"/>
            </a:xfrm>
            <a:prstGeom prst="rect">
              <a:avLst/>
            </a:prstGeom>
          </p:spPr>
        </p:pic>
        <p:sp>
          <p:nvSpPr>
            <p:cNvPr id="123" name="Obdĺžnik 122">
              <a:extLst>
                <a:ext uri="{FF2B5EF4-FFF2-40B4-BE49-F238E27FC236}">
                  <a16:creationId xmlns:a16="http://schemas.microsoft.com/office/drawing/2014/main" id="{9F2616D9-3BA9-CEC7-B12C-78FC03CC0391}"/>
                </a:ext>
              </a:extLst>
            </p:cNvPr>
            <p:cNvSpPr/>
            <p:nvPr/>
          </p:nvSpPr>
          <p:spPr>
            <a:xfrm>
              <a:off x="1804136" y="4041398"/>
              <a:ext cx="45719" cy="93617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4" name="Obdĺžnik 123">
              <a:extLst>
                <a:ext uri="{FF2B5EF4-FFF2-40B4-BE49-F238E27FC236}">
                  <a16:creationId xmlns:a16="http://schemas.microsoft.com/office/drawing/2014/main" id="{7C5876E8-692D-F702-E08C-2BAEB9CC435B}"/>
                </a:ext>
              </a:extLst>
            </p:cNvPr>
            <p:cNvSpPr/>
            <p:nvPr/>
          </p:nvSpPr>
          <p:spPr>
            <a:xfrm>
              <a:off x="1650177" y="3961039"/>
              <a:ext cx="45719" cy="164568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5" name="Obdĺžnik 124">
              <a:extLst>
                <a:ext uri="{FF2B5EF4-FFF2-40B4-BE49-F238E27FC236}">
                  <a16:creationId xmlns:a16="http://schemas.microsoft.com/office/drawing/2014/main" id="{C9A77C90-B16D-1DA0-3BD8-11FEBDAFA24C}"/>
                </a:ext>
              </a:extLst>
            </p:cNvPr>
            <p:cNvSpPr/>
            <p:nvPr/>
          </p:nvSpPr>
          <p:spPr>
            <a:xfrm>
              <a:off x="1956631" y="4049604"/>
              <a:ext cx="45719" cy="76241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6" name="Obdĺžnik 125">
              <a:extLst>
                <a:ext uri="{FF2B5EF4-FFF2-40B4-BE49-F238E27FC236}">
                  <a16:creationId xmlns:a16="http://schemas.microsoft.com/office/drawing/2014/main" id="{1902BA02-0F5C-7F2F-0F79-3D49F2260CC7}"/>
                </a:ext>
              </a:extLst>
            </p:cNvPr>
            <p:cNvSpPr/>
            <p:nvPr/>
          </p:nvSpPr>
          <p:spPr>
            <a:xfrm>
              <a:off x="2107721" y="4052092"/>
              <a:ext cx="45719" cy="93617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7" name="Obdĺžnik 126">
              <a:extLst>
                <a:ext uri="{FF2B5EF4-FFF2-40B4-BE49-F238E27FC236}">
                  <a16:creationId xmlns:a16="http://schemas.microsoft.com/office/drawing/2014/main" id="{B2A337B4-4443-01B1-E78F-866126903941}"/>
                </a:ext>
              </a:extLst>
            </p:cNvPr>
            <p:cNvSpPr/>
            <p:nvPr/>
          </p:nvSpPr>
          <p:spPr>
            <a:xfrm>
              <a:off x="2259390" y="3962979"/>
              <a:ext cx="45719" cy="164567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7" name="Obdĺžnik 136">
              <a:extLst>
                <a:ext uri="{FF2B5EF4-FFF2-40B4-BE49-F238E27FC236}">
                  <a16:creationId xmlns:a16="http://schemas.microsoft.com/office/drawing/2014/main" id="{0A642EB3-FFD2-035E-BF42-D7EAF9D4E3C6}"/>
                </a:ext>
              </a:extLst>
            </p:cNvPr>
            <p:cNvSpPr/>
            <p:nvPr/>
          </p:nvSpPr>
          <p:spPr>
            <a:xfrm>
              <a:off x="1609882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8" name="Obdĺžnik 137">
              <a:extLst>
                <a:ext uri="{FF2B5EF4-FFF2-40B4-BE49-F238E27FC236}">
                  <a16:creationId xmlns:a16="http://schemas.microsoft.com/office/drawing/2014/main" id="{A3FBB5B1-7546-44D4-70D7-0B90C96FE371}"/>
                </a:ext>
              </a:extLst>
            </p:cNvPr>
            <p:cNvSpPr/>
            <p:nvPr/>
          </p:nvSpPr>
          <p:spPr>
            <a:xfrm>
              <a:off x="1753215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9" name="Obdĺžnik 138">
              <a:extLst>
                <a:ext uri="{FF2B5EF4-FFF2-40B4-BE49-F238E27FC236}">
                  <a16:creationId xmlns:a16="http://schemas.microsoft.com/office/drawing/2014/main" id="{8CB3E822-4289-5FFC-B58A-4A4F9C157603}"/>
                </a:ext>
              </a:extLst>
            </p:cNvPr>
            <p:cNvSpPr/>
            <p:nvPr/>
          </p:nvSpPr>
          <p:spPr>
            <a:xfrm>
              <a:off x="1894206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3" name="Obdĺžnik 142">
              <a:extLst>
                <a:ext uri="{FF2B5EF4-FFF2-40B4-BE49-F238E27FC236}">
                  <a16:creationId xmlns:a16="http://schemas.microsoft.com/office/drawing/2014/main" id="{1DBFA126-2657-EE9C-F8A2-0EA5EC9184B4}"/>
                </a:ext>
              </a:extLst>
            </p:cNvPr>
            <p:cNvSpPr/>
            <p:nvPr/>
          </p:nvSpPr>
          <p:spPr>
            <a:xfrm>
              <a:off x="2467538" y="4359180"/>
              <a:ext cx="45719" cy="191081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5" name="Obdĺžnik 144">
              <a:extLst>
                <a:ext uri="{FF2B5EF4-FFF2-40B4-BE49-F238E27FC236}">
                  <a16:creationId xmlns:a16="http://schemas.microsoft.com/office/drawing/2014/main" id="{4358DFF4-6EE9-F15E-777B-4D776C483F73}"/>
                </a:ext>
              </a:extLst>
            </p:cNvPr>
            <p:cNvSpPr/>
            <p:nvPr/>
          </p:nvSpPr>
          <p:spPr>
            <a:xfrm rot="5400000">
              <a:off x="420446" y="3932768"/>
              <a:ext cx="47863" cy="88285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6" name="Obdĺžnik 145">
              <a:extLst>
                <a:ext uri="{FF2B5EF4-FFF2-40B4-BE49-F238E27FC236}">
                  <a16:creationId xmlns:a16="http://schemas.microsoft.com/office/drawing/2014/main" id="{C78A7607-127A-2EFC-C609-82392956C31B}"/>
                </a:ext>
              </a:extLst>
            </p:cNvPr>
            <p:cNvSpPr/>
            <p:nvPr/>
          </p:nvSpPr>
          <p:spPr>
            <a:xfrm rot="5400000">
              <a:off x="422211" y="4666897"/>
              <a:ext cx="48414" cy="886940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7" name="Obdĺžnik 146">
              <a:extLst>
                <a:ext uri="{FF2B5EF4-FFF2-40B4-BE49-F238E27FC236}">
                  <a16:creationId xmlns:a16="http://schemas.microsoft.com/office/drawing/2014/main" id="{C715EF7B-9D0F-55A7-97AB-A3404C729511}"/>
                </a:ext>
              </a:extLst>
            </p:cNvPr>
            <p:cNvSpPr/>
            <p:nvPr/>
          </p:nvSpPr>
          <p:spPr>
            <a:xfrm>
              <a:off x="2608529" y="4359180"/>
              <a:ext cx="45719" cy="135761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8" name="Obdĺžnik 147">
              <a:extLst>
                <a:ext uri="{FF2B5EF4-FFF2-40B4-BE49-F238E27FC236}">
                  <a16:creationId xmlns:a16="http://schemas.microsoft.com/office/drawing/2014/main" id="{39B2C7AE-EF1B-BA46-7821-5C471FA9746C}"/>
                </a:ext>
              </a:extLst>
            </p:cNvPr>
            <p:cNvSpPr/>
            <p:nvPr/>
          </p:nvSpPr>
          <p:spPr>
            <a:xfrm>
              <a:off x="2037539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9" name="Obdĺžnik 148">
              <a:extLst>
                <a:ext uri="{FF2B5EF4-FFF2-40B4-BE49-F238E27FC236}">
                  <a16:creationId xmlns:a16="http://schemas.microsoft.com/office/drawing/2014/main" id="{881D9564-0699-52B1-70CA-3D5D1F127DBA}"/>
                </a:ext>
              </a:extLst>
            </p:cNvPr>
            <p:cNvSpPr/>
            <p:nvPr/>
          </p:nvSpPr>
          <p:spPr>
            <a:xfrm>
              <a:off x="2180872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0" name="Obdĺžnik 149">
              <a:extLst>
                <a:ext uri="{FF2B5EF4-FFF2-40B4-BE49-F238E27FC236}">
                  <a16:creationId xmlns:a16="http://schemas.microsoft.com/office/drawing/2014/main" id="{79304058-97D9-FEB7-C338-F4ABED97E3E4}"/>
                </a:ext>
              </a:extLst>
            </p:cNvPr>
            <p:cNvSpPr/>
            <p:nvPr/>
          </p:nvSpPr>
          <p:spPr>
            <a:xfrm>
              <a:off x="2324205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1" name="Obdĺžnik 150">
              <a:extLst>
                <a:ext uri="{FF2B5EF4-FFF2-40B4-BE49-F238E27FC236}">
                  <a16:creationId xmlns:a16="http://schemas.microsoft.com/office/drawing/2014/main" id="{9066807A-2BDA-A691-CCCF-B7EF243E4522}"/>
                </a:ext>
              </a:extLst>
            </p:cNvPr>
            <p:cNvSpPr/>
            <p:nvPr/>
          </p:nvSpPr>
          <p:spPr>
            <a:xfrm>
              <a:off x="2749520" y="4359180"/>
              <a:ext cx="45719" cy="135761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2" name="Obdĺžnik 151">
              <a:extLst>
                <a:ext uri="{FF2B5EF4-FFF2-40B4-BE49-F238E27FC236}">
                  <a16:creationId xmlns:a16="http://schemas.microsoft.com/office/drawing/2014/main" id="{A20D36F7-1545-87DE-71E6-FA5880E7ED7E}"/>
                </a:ext>
              </a:extLst>
            </p:cNvPr>
            <p:cNvSpPr/>
            <p:nvPr/>
          </p:nvSpPr>
          <p:spPr>
            <a:xfrm>
              <a:off x="2890511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3" name="Obdĺžnik 152">
              <a:extLst>
                <a:ext uri="{FF2B5EF4-FFF2-40B4-BE49-F238E27FC236}">
                  <a16:creationId xmlns:a16="http://schemas.microsoft.com/office/drawing/2014/main" id="{91EDDB57-DCE4-51EE-D2DF-FC07BE57F7AA}"/>
                </a:ext>
              </a:extLst>
            </p:cNvPr>
            <p:cNvSpPr/>
            <p:nvPr/>
          </p:nvSpPr>
          <p:spPr>
            <a:xfrm>
              <a:off x="3031497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4" name="Obdĺžnik 153">
              <a:extLst>
                <a:ext uri="{FF2B5EF4-FFF2-40B4-BE49-F238E27FC236}">
                  <a16:creationId xmlns:a16="http://schemas.microsoft.com/office/drawing/2014/main" id="{47141CDB-5829-2726-6EAD-1C6DE11B2B0A}"/>
                </a:ext>
              </a:extLst>
            </p:cNvPr>
            <p:cNvSpPr/>
            <p:nvPr/>
          </p:nvSpPr>
          <p:spPr>
            <a:xfrm>
              <a:off x="2465944" y="5022744"/>
              <a:ext cx="45719" cy="90262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5" name="Obdĺžnik 154">
              <a:extLst>
                <a:ext uri="{FF2B5EF4-FFF2-40B4-BE49-F238E27FC236}">
                  <a16:creationId xmlns:a16="http://schemas.microsoft.com/office/drawing/2014/main" id="{8BC07E8E-26F9-37B8-B0E6-9445908068E1}"/>
                </a:ext>
              </a:extLst>
            </p:cNvPr>
            <p:cNvSpPr/>
            <p:nvPr/>
          </p:nvSpPr>
          <p:spPr>
            <a:xfrm>
              <a:off x="2607545" y="5025913"/>
              <a:ext cx="45719" cy="7976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6" name="Obdĺžnik 155">
              <a:extLst>
                <a:ext uri="{FF2B5EF4-FFF2-40B4-BE49-F238E27FC236}">
                  <a16:creationId xmlns:a16="http://schemas.microsoft.com/office/drawing/2014/main" id="{04CC801F-B1CD-652A-DE61-D9554B4AE79E}"/>
                </a:ext>
              </a:extLst>
            </p:cNvPr>
            <p:cNvSpPr/>
            <p:nvPr/>
          </p:nvSpPr>
          <p:spPr>
            <a:xfrm>
              <a:off x="2749074" y="5025913"/>
              <a:ext cx="45719" cy="7976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7" name="Obdĺžnik 156">
              <a:extLst>
                <a:ext uri="{FF2B5EF4-FFF2-40B4-BE49-F238E27FC236}">
                  <a16:creationId xmlns:a16="http://schemas.microsoft.com/office/drawing/2014/main" id="{1BC341F7-1ED6-548C-79CE-50D633BE717D}"/>
                </a:ext>
              </a:extLst>
            </p:cNvPr>
            <p:cNvSpPr/>
            <p:nvPr/>
          </p:nvSpPr>
          <p:spPr>
            <a:xfrm>
              <a:off x="47271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8" name="Obdĺžnik 157">
              <a:extLst>
                <a:ext uri="{FF2B5EF4-FFF2-40B4-BE49-F238E27FC236}">
                  <a16:creationId xmlns:a16="http://schemas.microsoft.com/office/drawing/2014/main" id="{4325257B-3CED-36E4-3004-95ED6F8EE8B5}"/>
                </a:ext>
              </a:extLst>
            </p:cNvPr>
            <p:cNvSpPr/>
            <p:nvPr/>
          </p:nvSpPr>
          <p:spPr>
            <a:xfrm>
              <a:off x="194104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9" name="Obdĺžnik 158">
              <a:extLst>
                <a:ext uri="{FF2B5EF4-FFF2-40B4-BE49-F238E27FC236}">
                  <a16:creationId xmlns:a16="http://schemas.microsoft.com/office/drawing/2014/main" id="{5F413662-0F0F-3D8C-C1B3-32F86CDC3A6E}"/>
                </a:ext>
              </a:extLst>
            </p:cNvPr>
            <p:cNvSpPr/>
            <p:nvPr/>
          </p:nvSpPr>
          <p:spPr>
            <a:xfrm>
              <a:off x="343279" y="4359180"/>
              <a:ext cx="45719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0" name="Obdĺžnik 159">
              <a:extLst>
                <a:ext uri="{FF2B5EF4-FFF2-40B4-BE49-F238E27FC236}">
                  <a16:creationId xmlns:a16="http://schemas.microsoft.com/office/drawing/2014/main" id="{14C6DA65-11BF-FEE7-BD80-E82E28EDC72D}"/>
                </a:ext>
              </a:extLst>
            </p:cNvPr>
            <p:cNvSpPr/>
            <p:nvPr/>
          </p:nvSpPr>
          <p:spPr>
            <a:xfrm>
              <a:off x="490112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1" name="Obdĺžnik 160">
              <a:extLst>
                <a:ext uri="{FF2B5EF4-FFF2-40B4-BE49-F238E27FC236}">
                  <a16:creationId xmlns:a16="http://schemas.microsoft.com/office/drawing/2014/main" id="{5CF4D2B9-CB86-339F-22C8-9A3919F8F5AE}"/>
                </a:ext>
              </a:extLst>
            </p:cNvPr>
            <p:cNvSpPr/>
            <p:nvPr/>
          </p:nvSpPr>
          <p:spPr>
            <a:xfrm>
              <a:off x="1036393" y="4359180"/>
              <a:ext cx="45719" cy="727761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4" name="Obdĺžnik 163">
              <a:extLst>
                <a:ext uri="{FF2B5EF4-FFF2-40B4-BE49-F238E27FC236}">
                  <a16:creationId xmlns:a16="http://schemas.microsoft.com/office/drawing/2014/main" id="{1D0FC515-1E28-2C47-6CAD-B250D2CD6EF9}"/>
                </a:ext>
              </a:extLst>
            </p:cNvPr>
            <p:cNvSpPr/>
            <p:nvPr/>
          </p:nvSpPr>
          <p:spPr>
            <a:xfrm>
              <a:off x="1186909" y="4359180"/>
              <a:ext cx="45719" cy="75382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5" name="Obdĺžnik 164">
              <a:extLst>
                <a:ext uri="{FF2B5EF4-FFF2-40B4-BE49-F238E27FC236}">
                  <a16:creationId xmlns:a16="http://schemas.microsoft.com/office/drawing/2014/main" id="{3736EEBB-1ED4-2F1C-F74A-7A80E20F47C4}"/>
                </a:ext>
              </a:extLst>
            </p:cNvPr>
            <p:cNvSpPr/>
            <p:nvPr/>
          </p:nvSpPr>
          <p:spPr>
            <a:xfrm>
              <a:off x="639287" y="4359180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6" name="Obdĺžnik 165">
              <a:extLst>
                <a:ext uri="{FF2B5EF4-FFF2-40B4-BE49-F238E27FC236}">
                  <a16:creationId xmlns:a16="http://schemas.microsoft.com/office/drawing/2014/main" id="{94C6CF14-4A79-FF43-1FF9-6F959CB9A8AB}"/>
                </a:ext>
              </a:extLst>
            </p:cNvPr>
            <p:cNvSpPr/>
            <p:nvPr/>
          </p:nvSpPr>
          <p:spPr>
            <a:xfrm>
              <a:off x="788462" y="4360414"/>
              <a:ext cx="48061" cy="74458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1" name="Obdĺžnik 170">
              <a:extLst>
                <a:ext uri="{FF2B5EF4-FFF2-40B4-BE49-F238E27FC236}">
                  <a16:creationId xmlns:a16="http://schemas.microsoft.com/office/drawing/2014/main" id="{C7FAAAAE-8619-EF82-13BA-D91083A44C08}"/>
                </a:ext>
              </a:extLst>
            </p:cNvPr>
            <p:cNvSpPr/>
            <p:nvPr/>
          </p:nvSpPr>
          <p:spPr>
            <a:xfrm>
              <a:off x="1327900" y="4359180"/>
              <a:ext cx="45719" cy="75382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2" name="Obdĺžnik 171">
              <a:extLst>
                <a:ext uri="{FF2B5EF4-FFF2-40B4-BE49-F238E27FC236}">
                  <a16:creationId xmlns:a16="http://schemas.microsoft.com/office/drawing/2014/main" id="{3F782E15-D55A-427D-C438-72AF35B45E36}"/>
                </a:ext>
              </a:extLst>
            </p:cNvPr>
            <p:cNvSpPr/>
            <p:nvPr/>
          </p:nvSpPr>
          <p:spPr>
            <a:xfrm>
              <a:off x="1468891" y="4359180"/>
              <a:ext cx="45719" cy="753826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Obdĺžnik 6">
              <a:extLst>
                <a:ext uri="{FF2B5EF4-FFF2-40B4-BE49-F238E27FC236}">
                  <a16:creationId xmlns:a16="http://schemas.microsoft.com/office/drawing/2014/main" id="{C5A6569D-415D-FEAB-A2F9-028813FADC23}"/>
                </a:ext>
              </a:extLst>
            </p:cNvPr>
            <p:cNvSpPr/>
            <p:nvPr/>
          </p:nvSpPr>
          <p:spPr>
            <a:xfrm flipH="1">
              <a:off x="1270" y="2359484"/>
              <a:ext cx="1910080" cy="856488"/>
            </a:xfrm>
            <a:prstGeom prst="rect">
              <a:avLst/>
            </a:prstGeom>
            <a:solidFill>
              <a:srgbClr val="00AFD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8BF7615E-E5A9-B434-D9E4-278D5A04EA67}"/>
                </a:ext>
              </a:extLst>
            </p:cNvPr>
            <p:cNvGrpSpPr/>
            <p:nvPr/>
          </p:nvGrpSpPr>
          <p:grpSpPr>
            <a:xfrm flipH="1">
              <a:off x="1270" y="2131646"/>
              <a:ext cx="1910080" cy="227838"/>
              <a:chOff x="8430768" y="5481066"/>
              <a:chExt cx="1910080" cy="227838"/>
            </a:xfrm>
            <a:solidFill>
              <a:srgbClr val="37D9FF"/>
            </a:solidFill>
          </p:grpSpPr>
          <p:sp>
            <p:nvSpPr>
              <p:cNvPr id="25" name="Obdĺžnik 24">
                <a:extLst>
                  <a:ext uri="{FF2B5EF4-FFF2-40B4-BE49-F238E27FC236}">
                    <a16:creationId xmlns:a16="http://schemas.microsoft.com/office/drawing/2014/main" id="{8736884C-CD4D-7E82-A4AE-FC142BC9CCAA}"/>
                  </a:ext>
                </a:extLst>
              </p:cNvPr>
              <p:cNvSpPr/>
              <p:nvPr/>
            </p:nvSpPr>
            <p:spPr>
              <a:xfrm>
                <a:off x="9332468" y="5481066"/>
                <a:ext cx="1008380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  <p:sp>
            <p:nvSpPr>
              <p:cNvPr id="26" name="Lichobežník 25">
                <a:extLst>
                  <a:ext uri="{FF2B5EF4-FFF2-40B4-BE49-F238E27FC236}">
                    <a16:creationId xmlns:a16="http://schemas.microsoft.com/office/drawing/2014/main" id="{C346D515-1848-6E88-25E8-628A9CEB8C98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1838960" cy="227838"/>
              </a:xfrm>
              <a:prstGeom prst="trapezoid">
                <a:avLst>
                  <a:gd name="adj" fmla="val 2708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</p:grpSp>
        <p:sp>
          <p:nvSpPr>
            <p:cNvPr id="54" name="Obdĺžnik 53">
              <a:extLst>
                <a:ext uri="{FF2B5EF4-FFF2-40B4-BE49-F238E27FC236}">
                  <a16:creationId xmlns:a16="http://schemas.microsoft.com/office/drawing/2014/main" id="{DBEA1673-5C3D-591F-EA5F-151533DE4918}"/>
                </a:ext>
              </a:extLst>
            </p:cNvPr>
            <p:cNvSpPr/>
            <p:nvPr/>
          </p:nvSpPr>
          <p:spPr>
            <a:xfrm>
              <a:off x="51943" y="2408288"/>
              <a:ext cx="45719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5" name="Obdĺžnik 54">
              <a:extLst>
                <a:ext uri="{FF2B5EF4-FFF2-40B4-BE49-F238E27FC236}">
                  <a16:creationId xmlns:a16="http://schemas.microsoft.com/office/drawing/2014/main" id="{12AC972A-6446-D25B-DD75-627DF53D018A}"/>
                </a:ext>
              </a:extLst>
            </p:cNvPr>
            <p:cNvSpPr/>
            <p:nvPr/>
          </p:nvSpPr>
          <p:spPr>
            <a:xfrm>
              <a:off x="197350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6" name="Obdĺžnik 55">
              <a:extLst>
                <a:ext uri="{FF2B5EF4-FFF2-40B4-BE49-F238E27FC236}">
                  <a16:creationId xmlns:a16="http://schemas.microsoft.com/office/drawing/2014/main" id="{988458B3-4704-8F66-614E-E5498575248E}"/>
                </a:ext>
              </a:extLst>
            </p:cNvPr>
            <p:cNvSpPr/>
            <p:nvPr/>
          </p:nvSpPr>
          <p:spPr>
            <a:xfrm>
              <a:off x="345099" y="2408288"/>
              <a:ext cx="45719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7" name="Obdĺžnik 56">
              <a:extLst>
                <a:ext uri="{FF2B5EF4-FFF2-40B4-BE49-F238E27FC236}">
                  <a16:creationId xmlns:a16="http://schemas.microsoft.com/office/drawing/2014/main" id="{83741F95-BF80-CC4C-7F21-A8B434B45128}"/>
                </a:ext>
              </a:extLst>
            </p:cNvPr>
            <p:cNvSpPr/>
            <p:nvPr/>
          </p:nvSpPr>
          <p:spPr>
            <a:xfrm>
              <a:off x="490506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3" name="Obdĺžnik 82">
              <a:extLst>
                <a:ext uri="{FF2B5EF4-FFF2-40B4-BE49-F238E27FC236}">
                  <a16:creationId xmlns:a16="http://schemas.microsoft.com/office/drawing/2014/main" id="{58884382-7F14-122D-59ED-C268E87A0CA4}"/>
                </a:ext>
              </a:extLst>
            </p:cNvPr>
            <p:cNvSpPr/>
            <p:nvPr/>
          </p:nvSpPr>
          <p:spPr>
            <a:xfrm>
              <a:off x="1081502" y="2408288"/>
              <a:ext cx="45719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0" name="Obdĺžnik 89">
              <a:extLst>
                <a:ext uri="{FF2B5EF4-FFF2-40B4-BE49-F238E27FC236}">
                  <a16:creationId xmlns:a16="http://schemas.microsoft.com/office/drawing/2014/main" id="{33B79206-A839-8CD8-AE49-D6E2707544AA}"/>
                </a:ext>
              </a:extLst>
            </p:cNvPr>
            <p:cNvSpPr/>
            <p:nvPr/>
          </p:nvSpPr>
          <p:spPr>
            <a:xfrm rot="5400000">
              <a:off x="932811" y="1468932"/>
              <a:ext cx="47079" cy="1910078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1" name="Obdĺžnik 90">
              <a:extLst>
                <a:ext uri="{FF2B5EF4-FFF2-40B4-BE49-F238E27FC236}">
                  <a16:creationId xmlns:a16="http://schemas.microsoft.com/office/drawing/2014/main" id="{0C36A5FA-2DC5-FFC0-A57E-FD0E8ACD7A43}"/>
                </a:ext>
              </a:extLst>
            </p:cNvPr>
            <p:cNvSpPr/>
            <p:nvPr/>
          </p:nvSpPr>
          <p:spPr>
            <a:xfrm rot="5400000">
              <a:off x="933490" y="2203869"/>
              <a:ext cx="45719" cy="1910077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2" name="Obdĺžnik 91">
              <a:extLst>
                <a:ext uri="{FF2B5EF4-FFF2-40B4-BE49-F238E27FC236}">
                  <a16:creationId xmlns:a16="http://schemas.microsoft.com/office/drawing/2014/main" id="{877EABED-41B8-A57B-F668-F292C0C4F2CD}"/>
                </a:ext>
              </a:extLst>
            </p:cNvPr>
            <p:cNvSpPr/>
            <p:nvPr/>
          </p:nvSpPr>
          <p:spPr>
            <a:xfrm>
              <a:off x="1226909" y="2408289"/>
              <a:ext cx="45719" cy="295706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3" name="Obdĺžnik 92">
              <a:extLst>
                <a:ext uri="{FF2B5EF4-FFF2-40B4-BE49-F238E27FC236}">
                  <a16:creationId xmlns:a16="http://schemas.microsoft.com/office/drawing/2014/main" id="{EA635173-E3FC-B79C-E349-0DA15A9CC79C}"/>
                </a:ext>
              </a:extLst>
            </p:cNvPr>
            <p:cNvSpPr/>
            <p:nvPr/>
          </p:nvSpPr>
          <p:spPr>
            <a:xfrm>
              <a:off x="638255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4" name="Obdĺžnik 93">
              <a:extLst>
                <a:ext uri="{FF2B5EF4-FFF2-40B4-BE49-F238E27FC236}">
                  <a16:creationId xmlns:a16="http://schemas.microsoft.com/office/drawing/2014/main" id="{0BFBC1B7-47CF-2826-6778-958ACBF4E278}"/>
                </a:ext>
              </a:extLst>
            </p:cNvPr>
            <p:cNvSpPr/>
            <p:nvPr/>
          </p:nvSpPr>
          <p:spPr>
            <a:xfrm>
              <a:off x="786004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5" name="Obdĺžnik 94">
              <a:extLst>
                <a:ext uri="{FF2B5EF4-FFF2-40B4-BE49-F238E27FC236}">
                  <a16:creationId xmlns:a16="http://schemas.microsoft.com/office/drawing/2014/main" id="{52FEFEEE-B977-C269-129D-42C9653CE950}"/>
                </a:ext>
              </a:extLst>
            </p:cNvPr>
            <p:cNvSpPr/>
            <p:nvPr/>
          </p:nvSpPr>
          <p:spPr>
            <a:xfrm>
              <a:off x="933753" y="2408288"/>
              <a:ext cx="48061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6" name="Obdĺžnik 95">
              <a:extLst>
                <a:ext uri="{FF2B5EF4-FFF2-40B4-BE49-F238E27FC236}">
                  <a16:creationId xmlns:a16="http://schemas.microsoft.com/office/drawing/2014/main" id="{76E33CEF-B806-8593-04EF-EACED0941038}"/>
                </a:ext>
              </a:extLst>
            </p:cNvPr>
            <p:cNvSpPr/>
            <p:nvPr/>
          </p:nvSpPr>
          <p:spPr>
            <a:xfrm>
              <a:off x="1372316" y="2408289"/>
              <a:ext cx="45719" cy="134400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7" name="Obdĺžnik 96">
              <a:extLst>
                <a:ext uri="{FF2B5EF4-FFF2-40B4-BE49-F238E27FC236}">
                  <a16:creationId xmlns:a16="http://schemas.microsoft.com/office/drawing/2014/main" id="{20066CE1-D2FF-AE84-7AF4-703F4F22B977}"/>
                </a:ext>
              </a:extLst>
            </p:cNvPr>
            <p:cNvSpPr/>
            <p:nvPr/>
          </p:nvSpPr>
          <p:spPr>
            <a:xfrm>
              <a:off x="1517723" y="2408289"/>
              <a:ext cx="45719" cy="134400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8" name="Obdĺžnik 97">
              <a:extLst>
                <a:ext uri="{FF2B5EF4-FFF2-40B4-BE49-F238E27FC236}">
                  <a16:creationId xmlns:a16="http://schemas.microsoft.com/office/drawing/2014/main" id="{FF7135DF-F921-8359-6BA3-B987429BB358}"/>
                </a:ext>
              </a:extLst>
            </p:cNvPr>
            <p:cNvSpPr/>
            <p:nvPr/>
          </p:nvSpPr>
          <p:spPr>
            <a:xfrm>
              <a:off x="1663130" y="2408289"/>
              <a:ext cx="45719" cy="295706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9" name="Obdĺžnik 98">
              <a:extLst>
                <a:ext uri="{FF2B5EF4-FFF2-40B4-BE49-F238E27FC236}">
                  <a16:creationId xmlns:a16="http://schemas.microsoft.com/office/drawing/2014/main" id="{BFAD87FF-A558-5446-B928-EE5B07CBD1FC}"/>
                </a:ext>
              </a:extLst>
            </p:cNvPr>
            <p:cNvSpPr/>
            <p:nvPr/>
          </p:nvSpPr>
          <p:spPr>
            <a:xfrm>
              <a:off x="1808542" y="2408288"/>
              <a:ext cx="45719" cy="744589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79" name="Obrázok 78">
              <a:extLst>
                <a:ext uri="{FF2B5EF4-FFF2-40B4-BE49-F238E27FC236}">
                  <a16:creationId xmlns:a16="http://schemas.microsoft.com/office/drawing/2014/main" id="{9710EA8A-ADEB-1851-4B82-9433782F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8430" y="2464865"/>
              <a:ext cx="706686" cy="706686"/>
            </a:xfrm>
            <a:prstGeom prst="rect">
              <a:avLst/>
            </a:prstGeom>
          </p:spPr>
        </p:pic>
        <p:sp>
          <p:nvSpPr>
            <p:cNvPr id="100" name="Obdĺžnik 99">
              <a:extLst>
                <a:ext uri="{FF2B5EF4-FFF2-40B4-BE49-F238E27FC236}">
                  <a16:creationId xmlns:a16="http://schemas.microsoft.com/office/drawing/2014/main" id="{31B1644A-1614-880E-8557-BF093283C138}"/>
                </a:ext>
              </a:extLst>
            </p:cNvPr>
            <p:cNvSpPr/>
            <p:nvPr/>
          </p:nvSpPr>
          <p:spPr>
            <a:xfrm>
              <a:off x="1225559" y="2952843"/>
              <a:ext cx="45719" cy="224216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1" name="Obdĺžnik 100">
              <a:extLst>
                <a:ext uri="{FF2B5EF4-FFF2-40B4-BE49-F238E27FC236}">
                  <a16:creationId xmlns:a16="http://schemas.microsoft.com/office/drawing/2014/main" id="{6ED0BEDC-50EE-B812-1012-CCF793743AED}"/>
                </a:ext>
              </a:extLst>
            </p:cNvPr>
            <p:cNvSpPr/>
            <p:nvPr/>
          </p:nvSpPr>
          <p:spPr>
            <a:xfrm>
              <a:off x="1372332" y="3073111"/>
              <a:ext cx="45719" cy="103547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2" name="Obdĺžnik 101">
              <a:extLst>
                <a:ext uri="{FF2B5EF4-FFF2-40B4-BE49-F238E27FC236}">
                  <a16:creationId xmlns:a16="http://schemas.microsoft.com/office/drawing/2014/main" id="{6867A44C-5F60-8C32-DAA5-8525B84B408E}"/>
                </a:ext>
              </a:extLst>
            </p:cNvPr>
            <p:cNvSpPr/>
            <p:nvPr/>
          </p:nvSpPr>
          <p:spPr>
            <a:xfrm>
              <a:off x="1517739" y="3073111"/>
              <a:ext cx="45719" cy="103548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3" name="Obdĺžnik 102">
              <a:extLst>
                <a:ext uri="{FF2B5EF4-FFF2-40B4-BE49-F238E27FC236}">
                  <a16:creationId xmlns:a16="http://schemas.microsoft.com/office/drawing/2014/main" id="{316B7C2C-FA94-6DA7-C035-AFFBCAF06DC8}"/>
                </a:ext>
              </a:extLst>
            </p:cNvPr>
            <p:cNvSpPr/>
            <p:nvPr/>
          </p:nvSpPr>
          <p:spPr>
            <a:xfrm>
              <a:off x="1661780" y="2949657"/>
              <a:ext cx="45719" cy="227401"/>
            </a:xfrm>
            <a:prstGeom prst="rect">
              <a:avLst/>
            </a:prstGeom>
            <a:solidFill>
              <a:srgbClr val="37D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Obdĺžnik 7">
              <a:extLst>
                <a:ext uri="{FF2B5EF4-FFF2-40B4-BE49-F238E27FC236}">
                  <a16:creationId xmlns:a16="http://schemas.microsoft.com/office/drawing/2014/main" id="{4F58ECFD-7BC2-BD60-C46E-A72940175F56}"/>
                </a:ext>
              </a:extLst>
            </p:cNvPr>
            <p:cNvSpPr/>
            <p:nvPr/>
          </p:nvSpPr>
          <p:spPr>
            <a:xfrm flipH="1">
              <a:off x="1270" y="1402157"/>
              <a:ext cx="1292860" cy="856488"/>
            </a:xfrm>
            <a:prstGeom prst="rect">
              <a:avLst/>
            </a:prstGeom>
            <a:solidFill>
              <a:srgbClr val="71DBD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BEDAE2AE-1787-5DDD-B788-19D30A117581}"/>
                </a:ext>
              </a:extLst>
            </p:cNvPr>
            <p:cNvGrpSpPr/>
            <p:nvPr/>
          </p:nvGrpSpPr>
          <p:grpSpPr>
            <a:xfrm flipH="1">
              <a:off x="1270" y="1174319"/>
              <a:ext cx="1292860" cy="227838"/>
              <a:chOff x="8430768" y="5481066"/>
              <a:chExt cx="1292860" cy="227838"/>
            </a:xfrm>
            <a:solidFill>
              <a:srgbClr val="B9EDE9"/>
            </a:solidFill>
          </p:grpSpPr>
          <p:sp>
            <p:nvSpPr>
              <p:cNvPr id="34" name="Obdĺžnik 33">
                <a:extLst>
                  <a:ext uri="{FF2B5EF4-FFF2-40B4-BE49-F238E27FC236}">
                    <a16:creationId xmlns:a16="http://schemas.microsoft.com/office/drawing/2014/main" id="{7D99B424-82C4-EEB5-B779-A35ECD52E947}"/>
                  </a:ext>
                </a:extLst>
              </p:cNvPr>
              <p:cNvSpPr/>
              <p:nvPr/>
            </p:nvSpPr>
            <p:spPr>
              <a:xfrm>
                <a:off x="9086088" y="5481066"/>
                <a:ext cx="637540" cy="22783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  <p:sp>
            <p:nvSpPr>
              <p:cNvPr id="35" name="Lichobežník 34">
                <a:extLst>
                  <a:ext uri="{FF2B5EF4-FFF2-40B4-BE49-F238E27FC236}">
                    <a16:creationId xmlns:a16="http://schemas.microsoft.com/office/drawing/2014/main" id="{3F301B9E-9197-D657-EF32-60F7838AF000}"/>
                  </a:ext>
                </a:extLst>
              </p:cNvPr>
              <p:cNvSpPr/>
              <p:nvPr/>
            </p:nvSpPr>
            <p:spPr>
              <a:xfrm>
                <a:off x="8430768" y="5481066"/>
                <a:ext cx="1292860" cy="227838"/>
              </a:xfrm>
              <a:prstGeom prst="trapezoid">
                <a:avLst>
                  <a:gd name="adj" fmla="val 2708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 dirty="0"/>
              </a:p>
            </p:txBody>
          </p:sp>
        </p:grpSp>
        <p:sp>
          <p:nvSpPr>
            <p:cNvPr id="2" name="Obdĺžnik 1">
              <a:extLst>
                <a:ext uri="{FF2B5EF4-FFF2-40B4-BE49-F238E27FC236}">
                  <a16:creationId xmlns:a16="http://schemas.microsoft.com/office/drawing/2014/main" id="{538BA903-4470-6002-6242-B554508F1957}"/>
                </a:ext>
              </a:extLst>
            </p:cNvPr>
            <p:cNvSpPr/>
            <p:nvPr/>
          </p:nvSpPr>
          <p:spPr>
            <a:xfrm>
              <a:off x="52580" y="1446578"/>
              <a:ext cx="45719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Obdĺžnik 11">
              <a:extLst>
                <a:ext uri="{FF2B5EF4-FFF2-40B4-BE49-F238E27FC236}">
                  <a16:creationId xmlns:a16="http://schemas.microsoft.com/office/drawing/2014/main" id="{E08F894A-04C7-7BCF-4068-3ADE7D13113F}"/>
                </a:ext>
              </a:extLst>
            </p:cNvPr>
            <p:cNvSpPr/>
            <p:nvPr/>
          </p:nvSpPr>
          <p:spPr>
            <a:xfrm>
              <a:off x="179075" y="1446578"/>
              <a:ext cx="48061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Obdĺžnik 12">
              <a:extLst>
                <a:ext uri="{FF2B5EF4-FFF2-40B4-BE49-F238E27FC236}">
                  <a16:creationId xmlns:a16="http://schemas.microsoft.com/office/drawing/2014/main" id="{799EFDDA-7E60-5475-F702-6B43DF440413}"/>
                </a:ext>
              </a:extLst>
            </p:cNvPr>
            <p:cNvSpPr/>
            <p:nvPr/>
          </p:nvSpPr>
          <p:spPr>
            <a:xfrm>
              <a:off x="307912" y="1446578"/>
              <a:ext cx="45719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Obdĺžnik 13">
              <a:extLst>
                <a:ext uri="{FF2B5EF4-FFF2-40B4-BE49-F238E27FC236}">
                  <a16:creationId xmlns:a16="http://schemas.microsoft.com/office/drawing/2014/main" id="{0D029248-7D83-2DE6-6220-DC3973043F26}"/>
                </a:ext>
              </a:extLst>
            </p:cNvPr>
            <p:cNvSpPr/>
            <p:nvPr/>
          </p:nvSpPr>
          <p:spPr>
            <a:xfrm>
              <a:off x="434407" y="1446578"/>
              <a:ext cx="48061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Obdĺžnik 14">
              <a:extLst>
                <a:ext uri="{FF2B5EF4-FFF2-40B4-BE49-F238E27FC236}">
                  <a16:creationId xmlns:a16="http://schemas.microsoft.com/office/drawing/2014/main" id="{F0D6781F-C732-767C-51F2-57F03DB0C069}"/>
                </a:ext>
              </a:extLst>
            </p:cNvPr>
            <p:cNvSpPr/>
            <p:nvPr/>
          </p:nvSpPr>
          <p:spPr>
            <a:xfrm>
              <a:off x="563244" y="1485299"/>
              <a:ext cx="45719" cy="341292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Obdĺžnik 15">
              <a:extLst>
                <a:ext uri="{FF2B5EF4-FFF2-40B4-BE49-F238E27FC236}">
                  <a16:creationId xmlns:a16="http://schemas.microsoft.com/office/drawing/2014/main" id="{B6ADDB4E-A3BD-7793-F82A-27DB12529D15}"/>
                </a:ext>
              </a:extLst>
            </p:cNvPr>
            <p:cNvSpPr/>
            <p:nvPr/>
          </p:nvSpPr>
          <p:spPr>
            <a:xfrm>
              <a:off x="689739" y="1479847"/>
              <a:ext cx="47651" cy="101191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" name="Obdĺžnik 16">
              <a:extLst>
                <a:ext uri="{FF2B5EF4-FFF2-40B4-BE49-F238E27FC236}">
                  <a16:creationId xmlns:a16="http://schemas.microsoft.com/office/drawing/2014/main" id="{292FCBA9-387A-CA84-C30E-AC996A67CCA9}"/>
                </a:ext>
              </a:extLst>
            </p:cNvPr>
            <p:cNvSpPr/>
            <p:nvPr/>
          </p:nvSpPr>
          <p:spPr>
            <a:xfrm>
              <a:off x="818166" y="1479847"/>
              <a:ext cx="47651" cy="101191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Obdĺžnik 17">
              <a:extLst>
                <a:ext uri="{FF2B5EF4-FFF2-40B4-BE49-F238E27FC236}">
                  <a16:creationId xmlns:a16="http://schemas.microsoft.com/office/drawing/2014/main" id="{5354A769-8DC4-A352-0957-1E5E76ED83C8}"/>
                </a:ext>
              </a:extLst>
            </p:cNvPr>
            <p:cNvSpPr/>
            <p:nvPr/>
          </p:nvSpPr>
          <p:spPr>
            <a:xfrm>
              <a:off x="946593" y="1479847"/>
              <a:ext cx="45719" cy="398076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Obdĺžnik 18">
              <a:extLst>
                <a:ext uri="{FF2B5EF4-FFF2-40B4-BE49-F238E27FC236}">
                  <a16:creationId xmlns:a16="http://schemas.microsoft.com/office/drawing/2014/main" id="{FCFC1BFD-847E-680E-5068-27E9C3709D01}"/>
                </a:ext>
              </a:extLst>
            </p:cNvPr>
            <p:cNvSpPr/>
            <p:nvPr/>
          </p:nvSpPr>
          <p:spPr>
            <a:xfrm>
              <a:off x="1073088" y="1446578"/>
              <a:ext cx="45719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81" name="Obrázok 80">
              <a:extLst>
                <a:ext uri="{FF2B5EF4-FFF2-40B4-BE49-F238E27FC236}">
                  <a16:creationId xmlns:a16="http://schemas.microsoft.com/office/drawing/2014/main" id="{744C1693-2F89-A416-A371-08E97B7B0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53" y="1574065"/>
              <a:ext cx="543868" cy="543868"/>
            </a:xfrm>
            <a:prstGeom prst="rect">
              <a:avLst/>
            </a:prstGeom>
          </p:spPr>
        </p:pic>
        <p:sp>
          <p:nvSpPr>
            <p:cNvPr id="20" name="Obdĺžnik 19">
              <a:extLst>
                <a:ext uri="{FF2B5EF4-FFF2-40B4-BE49-F238E27FC236}">
                  <a16:creationId xmlns:a16="http://schemas.microsoft.com/office/drawing/2014/main" id="{E25043E2-4091-9842-6305-3C8ABACD8163}"/>
                </a:ext>
              </a:extLst>
            </p:cNvPr>
            <p:cNvSpPr/>
            <p:nvPr/>
          </p:nvSpPr>
          <p:spPr>
            <a:xfrm>
              <a:off x="589255" y="2145073"/>
              <a:ext cx="45719" cy="4571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" name="Obdĺžnik 20">
              <a:extLst>
                <a:ext uri="{FF2B5EF4-FFF2-40B4-BE49-F238E27FC236}">
                  <a16:creationId xmlns:a16="http://schemas.microsoft.com/office/drawing/2014/main" id="{D368CBBF-C6AD-3E54-48D3-79DC1F4BB643}"/>
                </a:ext>
              </a:extLst>
            </p:cNvPr>
            <p:cNvSpPr/>
            <p:nvPr/>
          </p:nvSpPr>
          <p:spPr>
            <a:xfrm>
              <a:off x="715130" y="2143666"/>
              <a:ext cx="45719" cy="4571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" name="Obdĺžnik 21">
              <a:extLst>
                <a:ext uri="{FF2B5EF4-FFF2-40B4-BE49-F238E27FC236}">
                  <a16:creationId xmlns:a16="http://schemas.microsoft.com/office/drawing/2014/main" id="{F1381833-3BA9-5426-BE26-50DA0F4C6396}"/>
                </a:ext>
              </a:extLst>
            </p:cNvPr>
            <p:cNvSpPr/>
            <p:nvPr/>
          </p:nvSpPr>
          <p:spPr>
            <a:xfrm>
              <a:off x="844170" y="2143078"/>
              <a:ext cx="45719" cy="4571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3" name="Obdĺžnik 22">
              <a:extLst>
                <a:ext uri="{FF2B5EF4-FFF2-40B4-BE49-F238E27FC236}">
                  <a16:creationId xmlns:a16="http://schemas.microsoft.com/office/drawing/2014/main" id="{E5FDE438-8FC7-9919-68F8-0F63D70F3FA4}"/>
                </a:ext>
              </a:extLst>
            </p:cNvPr>
            <p:cNvSpPr/>
            <p:nvPr/>
          </p:nvSpPr>
          <p:spPr>
            <a:xfrm>
              <a:off x="972800" y="2143078"/>
              <a:ext cx="45719" cy="45720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0" name="Obdĺžnik 49">
              <a:extLst>
                <a:ext uri="{FF2B5EF4-FFF2-40B4-BE49-F238E27FC236}">
                  <a16:creationId xmlns:a16="http://schemas.microsoft.com/office/drawing/2014/main" id="{BDA8FD69-14CA-386C-E056-26B73669443C}"/>
                </a:ext>
              </a:extLst>
            </p:cNvPr>
            <p:cNvSpPr/>
            <p:nvPr/>
          </p:nvSpPr>
          <p:spPr>
            <a:xfrm rot="5400000">
              <a:off x="623571" y="816509"/>
              <a:ext cx="45719" cy="1292861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1" name="Obdĺžnik 50">
              <a:extLst>
                <a:ext uri="{FF2B5EF4-FFF2-40B4-BE49-F238E27FC236}">
                  <a16:creationId xmlns:a16="http://schemas.microsoft.com/office/drawing/2014/main" id="{E28251DA-AC37-9703-2488-41E4AC2B0C1C}"/>
                </a:ext>
              </a:extLst>
            </p:cNvPr>
            <p:cNvSpPr/>
            <p:nvPr/>
          </p:nvSpPr>
          <p:spPr>
            <a:xfrm rot="5400000">
              <a:off x="623570" y="1550767"/>
              <a:ext cx="45719" cy="1292861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3" name="Obdĺžnik 52">
              <a:extLst>
                <a:ext uri="{FF2B5EF4-FFF2-40B4-BE49-F238E27FC236}">
                  <a16:creationId xmlns:a16="http://schemas.microsoft.com/office/drawing/2014/main" id="{6834650B-9CC4-1387-C21E-E23A11953626}"/>
                </a:ext>
              </a:extLst>
            </p:cNvPr>
            <p:cNvSpPr/>
            <p:nvPr/>
          </p:nvSpPr>
          <p:spPr>
            <a:xfrm>
              <a:off x="1199579" y="1470712"/>
              <a:ext cx="45719" cy="744589"/>
            </a:xfrm>
            <a:prstGeom prst="rect">
              <a:avLst/>
            </a:prstGeom>
            <a:solidFill>
              <a:srgbClr val="B9ED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9" name="Obdĺžnik 178">
              <a:extLst>
                <a:ext uri="{FF2B5EF4-FFF2-40B4-BE49-F238E27FC236}">
                  <a16:creationId xmlns:a16="http://schemas.microsoft.com/office/drawing/2014/main" id="{89878B3C-DE0D-E94D-9476-C7253B81453B}"/>
                </a:ext>
              </a:extLst>
            </p:cNvPr>
            <p:cNvSpPr/>
            <p:nvPr/>
          </p:nvSpPr>
          <p:spPr>
            <a:xfrm rot="5400000">
              <a:off x="2044822" y="3297417"/>
              <a:ext cx="45719" cy="2155705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0" name="Obdĺžnik 179">
              <a:extLst>
                <a:ext uri="{FF2B5EF4-FFF2-40B4-BE49-F238E27FC236}">
                  <a16:creationId xmlns:a16="http://schemas.microsoft.com/office/drawing/2014/main" id="{BBF20509-2CB5-4327-070E-35577ABF9583}"/>
                </a:ext>
              </a:extLst>
            </p:cNvPr>
            <p:cNvSpPr/>
            <p:nvPr/>
          </p:nvSpPr>
          <p:spPr>
            <a:xfrm rot="5400000">
              <a:off x="2043850" y="4033640"/>
              <a:ext cx="45719" cy="2151319"/>
            </a:xfrm>
            <a:prstGeom prst="rect">
              <a:avLst/>
            </a:prstGeom>
            <a:solidFill>
              <a:srgbClr val="4965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3" name="Obdĺžnik 182">
              <a:extLst>
                <a:ext uri="{FF2B5EF4-FFF2-40B4-BE49-F238E27FC236}">
                  <a16:creationId xmlns:a16="http://schemas.microsoft.com/office/drawing/2014/main" id="{D179C566-D226-E7D9-B9ED-3888D7B28071}"/>
                </a:ext>
              </a:extLst>
            </p:cNvPr>
            <p:cNvSpPr/>
            <p:nvPr/>
          </p:nvSpPr>
          <p:spPr>
            <a:xfrm>
              <a:off x="2228178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4" name="Obdĺžnik 183">
              <a:extLst>
                <a:ext uri="{FF2B5EF4-FFF2-40B4-BE49-F238E27FC236}">
                  <a16:creationId xmlns:a16="http://schemas.microsoft.com/office/drawing/2014/main" id="{A638A7E7-B72D-50DC-7ABC-EF099B02111D}"/>
                </a:ext>
              </a:extLst>
            </p:cNvPr>
            <p:cNvSpPr/>
            <p:nvPr/>
          </p:nvSpPr>
          <p:spPr>
            <a:xfrm>
              <a:off x="2371511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5" name="Obdĺžnik 184">
              <a:extLst>
                <a:ext uri="{FF2B5EF4-FFF2-40B4-BE49-F238E27FC236}">
                  <a16:creationId xmlns:a16="http://schemas.microsoft.com/office/drawing/2014/main" id="{8784FFD1-242E-8999-2BE9-29CA243DB0B4}"/>
                </a:ext>
              </a:extLst>
            </p:cNvPr>
            <p:cNvSpPr/>
            <p:nvPr/>
          </p:nvSpPr>
          <p:spPr>
            <a:xfrm>
              <a:off x="2512502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6" name="Obdĺžnik 185">
              <a:extLst>
                <a:ext uri="{FF2B5EF4-FFF2-40B4-BE49-F238E27FC236}">
                  <a16:creationId xmlns:a16="http://schemas.microsoft.com/office/drawing/2014/main" id="{E35135DE-0A50-9F4A-D81C-47ECFC32F96C}"/>
                </a:ext>
              </a:extLst>
            </p:cNvPr>
            <p:cNvSpPr/>
            <p:nvPr/>
          </p:nvSpPr>
          <p:spPr>
            <a:xfrm>
              <a:off x="3085834" y="5354631"/>
              <a:ext cx="45719" cy="132645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7" name="Obdĺžnik 186">
              <a:extLst>
                <a:ext uri="{FF2B5EF4-FFF2-40B4-BE49-F238E27FC236}">
                  <a16:creationId xmlns:a16="http://schemas.microsoft.com/office/drawing/2014/main" id="{10A110D2-F70B-B944-C149-00393FEF0B73}"/>
                </a:ext>
              </a:extLst>
            </p:cNvPr>
            <p:cNvSpPr/>
            <p:nvPr/>
          </p:nvSpPr>
          <p:spPr>
            <a:xfrm rot="5400000">
              <a:off x="728510" y="4617989"/>
              <a:ext cx="47078" cy="1504107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8" name="Obdĺžnik 187">
              <a:extLst>
                <a:ext uri="{FF2B5EF4-FFF2-40B4-BE49-F238E27FC236}">
                  <a16:creationId xmlns:a16="http://schemas.microsoft.com/office/drawing/2014/main" id="{826999A2-E92A-3318-BD1D-9433BBD4DC6F}"/>
                </a:ext>
              </a:extLst>
            </p:cNvPr>
            <p:cNvSpPr/>
            <p:nvPr/>
          </p:nvSpPr>
          <p:spPr>
            <a:xfrm rot="5400000">
              <a:off x="730023" y="5351862"/>
              <a:ext cx="48133" cy="15081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9" name="Obdĺžnik 188">
              <a:extLst>
                <a:ext uri="{FF2B5EF4-FFF2-40B4-BE49-F238E27FC236}">
                  <a16:creationId xmlns:a16="http://schemas.microsoft.com/office/drawing/2014/main" id="{E69618AD-5DF6-E407-7DCB-91BD1FADC860}"/>
                </a:ext>
              </a:extLst>
            </p:cNvPr>
            <p:cNvSpPr/>
            <p:nvPr/>
          </p:nvSpPr>
          <p:spPr>
            <a:xfrm>
              <a:off x="3226825" y="5354631"/>
              <a:ext cx="45719" cy="135761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0" name="Obdĺžnik 189">
              <a:extLst>
                <a:ext uri="{FF2B5EF4-FFF2-40B4-BE49-F238E27FC236}">
                  <a16:creationId xmlns:a16="http://schemas.microsoft.com/office/drawing/2014/main" id="{30DD0765-C91C-0231-8473-3C709015C319}"/>
                </a:ext>
              </a:extLst>
            </p:cNvPr>
            <p:cNvSpPr/>
            <p:nvPr/>
          </p:nvSpPr>
          <p:spPr>
            <a:xfrm>
              <a:off x="2655835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1" name="Obdĺžnik 190">
              <a:extLst>
                <a:ext uri="{FF2B5EF4-FFF2-40B4-BE49-F238E27FC236}">
                  <a16:creationId xmlns:a16="http://schemas.microsoft.com/office/drawing/2014/main" id="{428F0578-408E-A13D-99CF-6F2E6B1926F8}"/>
                </a:ext>
              </a:extLst>
            </p:cNvPr>
            <p:cNvSpPr/>
            <p:nvPr/>
          </p:nvSpPr>
          <p:spPr>
            <a:xfrm>
              <a:off x="2799168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2" name="Obdĺžnik 191">
              <a:extLst>
                <a:ext uri="{FF2B5EF4-FFF2-40B4-BE49-F238E27FC236}">
                  <a16:creationId xmlns:a16="http://schemas.microsoft.com/office/drawing/2014/main" id="{A2A4A4C0-AE00-8AA1-6720-C065A357962D}"/>
                </a:ext>
              </a:extLst>
            </p:cNvPr>
            <p:cNvSpPr/>
            <p:nvPr/>
          </p:nvSpPr>
          <p:spPr>
            <a:xfrm>
              <a:off x="2942501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3" name="Obdĺžnik 192">
              <a:extLst>
                <a:ext uri="{FF2B5EF4-FFF2-40B4-BE49-F238E27FC236}">
                  <a16:creationId xmlns:a16="http://schemas.microsoft.com/office/drawing/2014/main" id="{C67BB34D-6E9B-C2D9-1401-D2ACD1105F50}"/>
                </a:ext>
              </a:extLst>
            </p:cNvPr>
            <p:cNvSpPr/>
            <p:nvPr/>
          </p:nvSpPr>
          <p:spPr>
            <a:xfrm>
              <a:off x="3367816" y="5354631"/>
              <a:ext cx="45719" cy="135761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4" name="Obdĺžnik 193">
              <a:extLst>
                <a:ext uri="{FF2B5EF4-FFF2-40B4-BE49-F238E27FC236}">
                  <a16:creationId xmlns:a16="http://schemas.microsoft.com/office/drawing/2014/main" id="{C8288722-9FA3-0D4A-76F6-44C823F4243D}"/>
                </a:ext>
              </a:extLst>
            </p:cNvPr>
            <p:cNvSpPr/>
            <p:nvPr/>
          </p:nvSpPr>
          <p:spPr>
            <a:xfrm>
              <a:off x="3508807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5" name="Obdĺžnik 194">
              <a:extLst>
                <a:ext uri="{FF2B5EF4-FFF2-40B4-BE49-F238E27FC236}">
                  <a16:creationId xmlns:a16="http://schemas.microsoft.com/office/drawing/2014/main" id="{7BB26858-532D-C716-8519-3327F30B0F56}"/>
                </a:ext>
              </a:extLst>
            </p:cNvPr>
            <p:cNvSpPr/>
            <p:nvPr/>
          </p:nvSpPr>
          <p:spPr>
            <a:xfrm>
              <a:off x="3649793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6" name="Obdĺžnik 195">
              <a:extLst>
                <a:ext uri="{FF2B5EF4-FFF2-40B4-BE49-F238E27FC236}">
                  <a16:creationId xmlns:a16="http://schemas.microsoft.com/office/drawing/2014/main" id="{2B162C89-86B6-1548-D0F4-42142B522B29}"/>
                </a:ext>
              </a:extLst>
            </p:cNvPr>
            <p:cNvSpPr/>
            <p:nvPr/>
          </p:nvSpPr>
          <p:spPr>
            <a:xfrm>
              <a:off x="3084240" y="6018195"/>
              <a:ext cx="45719" cy="90262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7" name="Obdĺžnik 196">
              <a:extLst>
                <a:ext uri="{FF2B5EF4-FFF2-40B4-BE49-F238E27FC236}">
                  <a16:creationId xmlns:a16="http://schemas.microsoft.com/office/drawing/2014/main" id="{F85C420A-70C1-6854-FDC3-9FD922F073BC}"/>
                </a:ext>
              </a:extLst>
            </p:cNvPr>
            <p:cNvSpPr/>
            <p:nvPr/>
          </p:nvSpPr>
          <p:spPr>
            <a:xfrm>
              <a:off x="3225841" y="6021364"/>
              <a:ext cx="45719" cy="7976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8" name="Obdĺžnik 197">
              <a:extLst>
                <a:ext uri="{FF2B5EF4-FFF2-40B4-BE49-F238E27FC236}">
                  <a16:creationId xmlns:a16="http://schemas.microsoft.com/office/drawing/2014/main" id="{C1FF95C2-B3FC-A4B6-365D-2EF5B7043A64}"/>
                </a:ext>
              </a:extLst>
            </p:cNvPr>
            <p:cNvSpPr/>
            <p:nvPr/>
          </p:nvSpPr>
          <p:spPr>
            <a:xfrm>
              <a:off x="3367370" y="6021364"/>
              <a:ext cx="45719" cy="7976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9" name="Obdĺžnik 198">
              <a:extLst>
                <a:ext uri="{FF2B5EF4-FFF2-40B4-BE49-F238E27FC236}">
                  <a16:creationId xmlns:a16="http://schemas.microsoft.com/office/drawing/2014/main" id="{C4D7C898-783F-7D43-4058-79F47FEBC4B1}"/>
                </a:ext>
              </a:extLst>
            </p:cNvPr>
            <p:cNvSpPr/>
            <p:nvPr/>
          </p:nvSpPr>
          <p:spPr>
            <a:xfrm>
              <a:off x="651315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0" name="Obdĺžnik 199">
              <a:extLst>
                <a:ext uri="{FF2B5EF4-FFF2-40B4-BE49-F238E27FC236}">
                  <a16:creationId xmlns:a16="http://schemas.microsoft.com/office/drawing/2014/main" id="{783C5EE9-8FB4-9AE6-1C92-1F5F782E4E67}"/>
                </a:ext>
              </a:extLst>
            </p:cNvPr>
            <p:cNvSpPr/>
            <p:nvPr/>
          </p:nvSpPr>
          <p:spPr>
            <a:xfrm>
              <a:off x="800999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1" name="Obdĺžnik 200">
              <a:extLst>
                <a:ext uri="{FF2B5EF4-FFF2-40B4-BE49-F238E27FC236}">
                  <a16:creationId xmlns:a16="http://schemas.microsoft.com/office/drawing/2014/main" id="{5F2BE63C-4E8A-E313-D5F4-6DB6CD7B4CF8}"/>
                </a:ext>
              </a:extLst>
            </p:cNvPr>
            <p:cNvSpPr/>
            <p:nvPr/>
          </p:nvSpPr>
          <p:spPr>
            <a:xfrm>
              <a:off x="953025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2" name="Obdĺžnik 201">
              <a:extLst>
                <a:ext uri="{FF2B5EF4-FFF2-40B4-BE49-F238E27FC236}">
                  <a16:creationId xmlns:a16="http://schemas.microsoft.com/office/drawing/2014/main" id="{FC7DF6D7-D4C3-D6D7-2E91-5345C7DD98C7}"/>
                </a:ext>
              </a:extLst>
            </p:cNvPr>
            <p:cNvSpPr/>
            <p:nvPr/>
          </p:nvSpPr>
          <p:spPr>
            <a:xfrm>
              <a:off x="1102709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3" name="Obdĺžnik 202">
              <a:extLst>
                <a:ext uri="{FF2B5EF4-FFF2-40B4-BE49-F238E27FC236}">
                  <a16:creationId xmlns:a16="http://schemas.microsoft.com/office/drawing/2014/main" id="{904582A0-F6F5-B3DB-91B7-5B76EB321400}"/>
                </a:ext>
              </a:extLst>
            </p:cNvPr>
            <p:cNvSpPr/>
            <p:nvPr/>
          </p:nvSpPr>
          <p:spPr>
            <a:xfrm>
              <a:off x="1654689" y="5354631"/>
              <a:ext cx="45719" cy="727761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4" name="Obdĺžnik 203">
              <a:extLst>
                <a:ext uri="{FF2B5EF4-FFF2-40B4-BE49-F238E27FC236}">
                  <a16:creationId xmlns:a16="http://schemas.microsoft.com/office/drawing/2014/main" id="{486A207C-9045-5B49-5D41-6FCD1D6CEB14}"/>
                </a:ext>
              </a:extLst>
            </p:cNvPr>
            <p:cNvSpPr/>
            <p:nvPr/>
          </p:nvSpPr>
          <p:spPr>
            <a:xfrm>
              <a:off x="1805205" y="5354631"/>
              <a:ext cx="45719" cy="75382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5" name="Obdĺžnik 204">
              <a:extLst>
                <a:ext uri="{FF2B5EF4-FFF2-40B4-BE49-F238E27FC236}">
                  <a16:creationId xmlns:a16="http://schemas.microsoft.com/office/drawing/2014/main" id="{F140D0FF-9CE0-0A5E-E7D6-5E6018062877}"/>
                </a:ext>
              </a:extLst>
            </p:cNvPr>
            <p:cNvSpPr/>
            <p:nvPr/>
          </p:nvSpPr>
          <p:spPr>
            <a:xfrm>
              <a:off x="1254735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6" name="Obdĺžnik 205">
              <a:extLst>
                <a:ext uri="{FF2B5EF4-FFF2-40B4-BE49-F238E27FC236}">
                  <a16:creationId xmlns:a16="http://schemas.microsoft.com/office/drawing/2014/main" id="{5A4DA417-0A2C-DDDD-86D8-1DF23C585EFD}"/>
                </a:ext>
              </a:extLst>
            </p:cNvPr>
            <p:cNvSpPr/>
            <p:nvPr/>
          </p:nvSpPr>
          <p:spPr>
            <a:xfrm>
              <a:off x="1406758" y="5354631"/>
              <a:ext cx="48061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7" name="Obdĺžnik 206">
              <a:extLst>
                <a:ext uri="{FF2B5EF4-FFF2-40B4-BE49-F238E27FC236}">
                  <a16:creationId xmlns:a16="http://schemas.microsoft.com/office/drawing/2014/main" id="{ACE88573-FF38-DEDE-F9A1-B4956C35D128}"/>
                </a:ext>
              </a:extLst>
            </p:cNvPr>
            <p:cNvSpPr/>
            <p:nvPr/>
          </p:nvSpPr>
          <p:spPr>
            <a:xfrm>
              <a:off x="1946196" y="5354631"/>
              <a:ext cx="45719" cy="75382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8" name="Obdĺžnik 207">
              <a:extLst>
                <a:ext uri="{FF2B5EF4-FFF2-40B4-BE49-F238E27FC236}">
                  <a16:creationId xmlns:a16="http://schemas.microsoft.com/office/drawing/2014/main" id="{EF82C36F-B3D1-F10C-8B4A-9507A296ED26}"/>
                </a:ext>
              </a:extLst>
            </p:cNvPr>
            <p:cNvSpPr/>
            <p:nvPr/>
          </p:nvSpPr>
          <p:spPr>
            <a:xfrm>
              <a:off x="2087187" y="5354631"/>
              <a:ext cx="45719" cy="753826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09" name="Obdĺžnik 208">
              <a:extLst>
                <a:ext uri="{FF2B5EF4-FFF2-40B4-BE49-F238E27FC236}">
                  <a16:creationId xmlns:a16="http://schemas.microsoft.com/office/drawing/2014/main" id="{F9BA0867-95DF-884C-8714-E733FF894799}"/>
                </a:ext>
              </a:extLst>
            </p:cNvPr>
            <p:cNvSpPr/>
            <p:nvPr/>
          </p:nvSpPr>
          <p:spPr>
            <a:xfrm rot="5400000">
              <a:off x="2660924" y="4295062"/>
              <a:ext cx="45719" cy="2151318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0" name="Obdĺžnik 209">
              <a:extLst>
                <a:ext uri="{FF2B5EF4-FFF2-40B4-BE49-F238E27FC236}">
                  <a16:creationId xmlns:a16="http://schemas.microsoft.com/office/drawing/2014/main" id="{230547B7-3993-35C9-4B9B-7E346B3BBE39}"/>
                </a:ext>
              </a:extLst>
            </p:cNvPr>
            <p:cNvSpPr/>
            <p:nvPr/>
          </p:nvSpPr>
          <p:spPr>
            <a:xfrm rot="5400000">
              <a:off x="2662146" y="5029091"/>
              <a:ext cx="45719" cy="215131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1" name="Obdĺžnik 210">
              <a:extLst>
                <a:ext uri="{FF2B5EF4-FFF2-40B4-BE49-F238E27FC236}">
                  <a16:creationId xmlns:a16="http://schemas.microsoft.com/office/drawing/2014/main" id="{4A6DC9AF-0732-7A92-052F-EB89E233EF32}"/>
                </a:ext>
              </a:extLst>
            </p:cNvPr>
            <p:cNvSpPr/>
            <p:nvPr/>
          </p:nvSpPr>
          <p:spPr>
            <a:xfrm>
              <a:off x="52579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2" name="Obdĺžnik 211">
              <a:extLst>
                <a:ext uri="{FF2B5EF4-FFF2-40B4-BE49-F238E27FC236}">
                  <a16:creationId xmlns:a16="http://schemas.microsoft.com/office/drawing/2014/main" id="{268A5351-9763-E776-8AFE-991B3FB02B64}"/>
                </a:ext>
              </a:extLst>
            </p:cNvPr>
            <p:cNvSpPr/>
            <p:nvPr/>
          </p:nvSpPr>
          <p:spPr>
            <a:xfrm>
              <a:off x="202263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3" name="Obdĺžnik 212">
              <a:extLst>
                <a:ext uri="{FF2B5EF4-FFF2-40B4-BE49-F238E27FC236}">
                  <a16:creationId xmlns:a16="http://schemas.microsoft.com/office/drawing/2014/main" id="{3C46FCC6-9A78-85B2-F7D7-10E39EC434DF}"/>
                </a:ext>
              </a:extLst>
            </p:cNvPr>
            <p:cNvSpPr/>
            <p:nvPr/>
          </p:nvSpPr>
          <p:spPr>
            <a:xfrm>
              <a:off x="351947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14" name="Obdĺžnik 213">
              <a:extLst>
                <a:ext uri="{FF2B5EF4-FFF2-40B4-BE49-F238E27FC236}">
                  <a16:creationId xmlns:a16="http://schemas.microsoft.com/office/drawing/2014/main" id="{F184E555-EE2A-98A3-39FC-32BA2A4E9D89}"/>
                </a:ext>
              </a:extLst>
            </p:cNvPr>
            <p:cNvSpPr/>
            <p:nvPr/>
          </p:nvSpPr>
          <p:spPr>
            <a:xfrm>
              <a:off x="501631" y="5354631"/>
              <a:ext cx="45719" cy="744589"/>
            </a:xfrm>
            <a:prstGeom prst="rect">
              <a:avLst/>
            </a:prstGeom>
            <a:solidFill>
              <a:srgbClr val="D729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4" name="Obdĺžnik 223">
              <a:extLst>
                <a:ext uri="{FF2B5EF4-FFF2-40B4-BE49-F238E27FC236}">
                  <a16:creationId xmlns:a16="http://schemas.microsoft.com/office/drawing/2014/main" id="{2C950438-E2F8-9D3E-D8D0-CA221946E166}"/>
                </a:ext>
              </a:extLst>
            </p:cNvPr>
            <p:cNvSpPr/>
            <p:nvPr/>
          </p:nvSpPr>
          <p:spPr>
            <a:xfrm rot="5400000">
              <a:off x="1505997" y="2401302"/>
              <a:ext cx="49973" cy="1995171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5" name="Obdĺžnik 224">
              <a:extLst>
                <a:ext uri="{FF2B5EF4-FFF2-40B4-BE49-F238E27FC236}">
                  <a16:creationId xmlns:a16="http://schemas.microsoft.com/office/drawing/2014/main" id="{ED52E6C4-8876-CD26-DCB1-AB7FDBE6B98F}"/>
                </a:ext>
              </a:extLst>
            </p:cNvPr>
            <p:cNvSpPr/>
            <p:nvPr/>
          </p:nvSpPr>
          <p:spPr>
            <a:xfrm rot="5400000">
              <a:off x="187864" y="3926241"/>
              <a:ext cx="46340" cy="418838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26" name="Obdĺžnik 225">
              <a:extLst>
                <a:ext uri="{FF2B5EF4-FFF2-40B4-BE49-F238E27FC236}">
                  <a16:creationId xmlns:a16="http://schemas.microsoft.com/office/drawing/2014/main" id="{FD8819A5-ECF3-0EB5-9E1C-64987401594F}"/>
                </a:ext>
              </a:extLst>
            </p:cNvPr>
            <p:cNvSpPr/>
            <p:nvPr/>
          </p:nvSpPr>
          <p:spPr>
            <a:xfrm rot="5400000">
              <a:off x="1511473" y="3139890"/>
              <a:ext cx="49973" cy="1995171"/>
            </a:xfrm>
            <a:prstGeom prst="rect">
              <a:avLst/>
            </a:prstGeom>
            <a:solidFill>
              <a:srgbClr val="3796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27" name="TextBox 12">
            <a:extLst>
              <a:ext uri="{FF2B5EF4-FFF2-40B4-BE49-F238E27FC236}">
                <a16:creationId xmlns:a16="http://schemas.microsoft.com/office/drawing/2014/main" id="{38C0D972-53A6-423E-97CB-DD6E19A3D545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8" name="Obrázok 227">
            <a:extLst>
              <a:ext uri="{FF2B5EF4-FFF2-40B4-BE49-F238E27FC236}">
                <a16:creationId xmlns:a16="http://schemas.microsoft.com/office/drawing/2014/main" id="{E392C2A7-2891-BD85-9B3A-79878941BA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 descr="Obrázok, na ktorom je nebo, exteriér, oblak, koleso&#10;&#10;Automaticky generovaný popis">
            <a:extLst>
              <a:ext uri="{FF2B5EF4-FFF2-40B4-BE49-F238E27FC236}">
                <a16:creationId xmlns:a16="http://schemas.microsoft.com/office/drawing/2014/main" id="{84F3BFF1-DF79-FE4F-242C-3CBF02EC27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95" b="62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38392" y="1459665"/>
            <a:ext cx="2720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THANK YOU!</a:t>
            </a:r>
            <a:endParaRPr lang="de-DE" sz="40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641101" y="2909956"/>
            <a:ext cx="3756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Find us on metrans.eu and 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7" y="1606044"/>
            <a:ext cx="1029674" cy="1029674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C7D6D212-D8D3-1900-223C-FBD44B9A0E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7" y="644149"/>
            <a:ext cx="3405966" cy="541278"/>
          </a:xfrm>
          <a:prstGeom prst="rect">
            <a:avLst/>
          </a:prstGeom>
        </p:spPr>
      </p:pic>
      <p:pic>
        <p:nvPicPr>
          <p:cNvPr id="3" name="Obrázok 20">
            <a:hlinkClick r:id="rId6"/>
            <a:extLst>
              <a:ext uri="{FF2B5EF4-FFF2-40B4-BE49-F238E27FC236}">
                <a16:creationId xmlns:a16="http://schemas.microsoft.com/office/drawing/2014/main" id="{90A52782-C0E8-DD50-05EF-48E6C8DE8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577" y="3358952"/>
            <a:ext cx="338555" cy="338555"/>
          </a:xfrm>
          <a:prstGeom prst="rect">
            <a:avLst/>
          </a:prstGeom>
        </p:spPr>
      </p:pic>
      <p:pic>
        <p:nvPicPr>
          <p:cNvPr id="5" name="Obrázok 24">
            <a:hlinkClick r:id="rId8"/>
            <a:extLst>
              <a:ext uri="{FF2B5EF4-FFF2-40B4-BE49-F238E27FC236}">
                <a16:creationId xmlns:a16="http://schemas.microsoft.com/office/drawing/2014/main" id="{792B4BD4-61F1-1180-F6F1-7A3CE95CB1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592" y="3334716"/>
            <a:ext cx="388723" cy="388723"/>
          </a:xfrm>
          <a:prstGeom prst="rect">
            <a:avLst/>
          </a:prstGeom>
        </p:spPr>
      </p:pic>
      <p:pic>
        <p:nvPicPr>
          <p:cNvPr id="6" name="Obrázok 29">
            <a:hlinkClick r:id="rId10"/>
            <a:extLst>
              <a:ext uri="{FF2B5EF4-FFF2-40B4-BE49-F238E27FC236}">
                <a16:creationId xmlns:a16="http://schemas.microsoft.com/office/drawing/2014/main" id="{1579FD36-A462-5D43-113F-8120654891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155" y="3366216"/>
            <a:ext cx="336217" cy="3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34013B7F-29CC-E983-2D9A-960E982FBD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72" r="27672"/>
          <a:stretch/>
        </p:blipFill>
        <p:spPr>
          <a:xfrm>
            <a:off x="3124713" y="0"/>
            <a:ext cx="4618242" cy="6880860"/>
          </a:xfrm>
          <a:prstGeom prst="rect">
            <a:avLst/>
          </a:prstGeom>
        </p:spPr>
      </p:pic>
      <p:sp>
        <p:nvSpPr>
          <p:cNvPr id="15" name="Rectangle 28">
            <a:extLst>
              <a:ext uri="{FF2B5EF4-FFF2-40B4-BE49-F238E27FC236}">
                <a16:creationId xmlns:a16="http://schemas.microsoft.com/office/drawing/2014/main" id="{DC8551A3-C92F-D1D6-4734-AB1CBBB167C7}"/>
              </a:ext>
            </a:extLst>
          </p:cNvPr>
          <p:cNvSpPr/>
          <p:nvPr/>
        </p:nvSpPr>
        <p:spPr>
          <a:xfrm>
            <a:off x="7742954" y="0"/>
            <a:ext cx="8143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22862"/>
              </a:solidFill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5908FCB-E9A7-F51F-6125-D53CC6DAA2AD}"/>
              </a:ext>
            </a:extLst>
          </p:cNvPr>
          <p:cNvSpPr txBox="1"/>
          <p:nvPr/>
        </p:nvSpPr>
        <p:spPr>
          <a:xfrm>
            <a:off x="8768176" y="3012588"/>
            <a:ext cx="259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2023 </a:t>
            </a:r>
            <a:r>
              <a:rPr lang="en-GB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key figures</a:t>
            </a:r>
          </a:p>
        </p:txBody>
      </p:sp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818DC71E-FE4D-89B8-57FB-BCA6EF59A0FC}"/>
              </a:ext>
            </a:extLst>
          </p:cNvPr>
          <p:cNvSpPr/>
          <p:nvPr/>
        </p:nvSpPr>
        <p:spPr>
          <a:xfrm>
            <a:off x="787842" y="5594269"/>
            <a:ext cx="3153092" cy="787422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A03CBD98-A8FF-262D-7B49-4106042A2661}"/>
              </a:ext>
            </a:extLst>
          </p:cNvPr>
          <p:cNvSpPr txBox="1"/>
          <p:nvPr/>
        </p:nvSpPr>
        <p:spPr>
          <a:xfrm>
            <a:off x="1319755" y="5730806"/>
            <a:ext cx="1829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EMPLOYEES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spc="-1" dirty="0">
                <a:solidFill>
                  <a:srgbClr val="122862"/>
                </a:solidFill>
                <a:latin typeface="Arial"/>
              </a:rPr>
              <a:t>2 650</a:t>
            </a:r>
            <a:endParaRPr lang="en-GB" sz="1400" b="1" spc="-1" dirty="0">
              <a:solidFill>
                <a:srgbClr val="122862"/>
              </a:solidFill>
              <a:latin typeface="Arial"/>
            </a:endParaRPr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id="{4B542E0D-E3C9-F9A4-38C9-B50B8D30838A}"/>
              </a:ext>
            </a:extLst>
          </p:cNvPr>
          <p:cNvSpPr/>
          <p:nvPr/>
        </p:nvSpPr>
        <p:spPr>
          <a:xfrm>
            <a:off x="551479" y="5468410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7" name="Obrázok 36">
            <a:extLst>
              <a:ext uri="{FF2B5EF4-FFF2-40B4-BE49-F238E27FC236}">
                <a16:creationId xmlns:a16="http://schemas.microsoft.com/office/drawing/2014/main" id="{61924800-E506-18C8-6E4D-2ADF0E5D9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06" y="5550080"/>
            <a:ext cx="448819" cy="448819"/>
          </a:xfrm>
          <a:prstGeom prst="rect">
            <a:avLst/>
          </a:prstGeom>
        </p:spPr>
      </p:pic>
      <p:sp>
        <p:nvSpPr>
          <p:cNvPr id="38" name="Obdĺžnik: zaoblené rohy 37">
            <a:extLst>
              <a:ext uri="{FF2B5EF4-FFF2-40B4-BE49-F238E27FC236}">
                <a16:creationId xmlns:a16="http://schemas.microsoft.com/office/drawing/2014/main" id="{B77BE148-D5E1-F5C2-54BC-06565445F7B0}"/>
              </a:ext>
            </a:extLst>
          </p:cNvPr>
          <p:cNvSpPr/>
          <p:nvPr/>
        </p:nvSpPr>
        <p:spPr>
          <a:xfrm>
            <a:off x="787843" y="571166"/>
            <a:ext cx="3153091" cy="996308"/>
          </a:xfrm>
          <a:prstGeom prst="roundRect">
            <a:avLst>
              <a:gd name="adj" fmla="val 17586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C7E97843-4AD3-2A74-950C-250276E8CB2F}"/>
              </a:ext>
            </a:extLst>
          </p:cNvPr>
          <p:cNvSpPr/>
          <p:nvPr/>
        </p:nvSpPr>
        <p:spPr>
          <a:xfrm>
            <a:off x="551479" y="445266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9731B9-3A80-829D-ADD2-0DD64A8A6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84" y="560845"/>
            <a:ext cx="383255" cy="383255"/>
          </a:xfrm>
          <a:prstGeom prst="rect">
            <a:avLst/>
          </a:prstGeom>
        </p:spPr>
      </p:pic>
      <p:sp>
        <p:nvSpPr>
          <p:cNvPr id="43" name="TextBox 12">
            <a:extLst>
              <a:ext uri="{FF2B5EF4-FFF2-40B4-BE49-F238E27FC236}">
                <a16:creationId xmlns:a16="http://schemas.microsoft.com/office/drawing/2014/main" id="{766C3AC5-BBEA-33F6-3D75-3A97413C0F1E}"/>
              </a:ext>
            </a:extLst>
          </p:cNvPr>
          <p:cNvSpPr txBox="1"/>
          <p:nvPr/>
        </p:nvSpPr>
        <p:spPr>
          <a:xfrm>
            <a:off x="1313316" y="669346"/>
            <a:ext cx="284533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GENERAL INFORMATION</a:t>
            </a:r>
            <a:endParaRPr lang="sk-SK" sz="1600" b="1" spc="-1" dirty="0">
              <a:solidFill>
                <a:srgbClr val="122862"/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000000"/>
              </a:buClr>
              <a:defRPr/>
            </a:pPr>
            <a:r>
              <a:rPr lang="en-GB" sz="1400" spc="-1" dirty="0">
                <a:solidFill>
                  <a:srgbClr val="122862"/>
                </a:solidFill>
                <a:latin typeface="Arial"/>
              </a:rPr>
              <a:t>Founded</a:t>
            </a:r>
            <a:r>
              <a:rPr lang="sk-SK" sz="1400" spc="-1" dirty="0">
                <a:solidFill>
                  <a:srgbClr val="122862"/>
                </a:solidFill>
                <a:latin typeface="Arial"/>
              </a:rPr>
              <a:t> 1991, 100% HHLA</a:t>
            </a:r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FF609493-6EB3-6B21-6E81-EFD477F23F38}"/>
              </a:ext>
            </a:extLst>
          </p:cNvPr>
          <p:cNvSpPr/>
          <p:nvPr/>
        </p:nvSpPr>
        <p:spPr>
          <a:xfrm>
            <a:off x="787843" y="1957986"/>
            <a:ext cx="3153091" cy="787422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Obdĺžnik: zaoblené rohy 21">
            <a:extLst>
              <a:ext uri="{FF2B5EF4-FFF2-40B4-BE49-F238E27FC236}">
                <a16:creationId xmlns:a16="http://schemas.microsoft.com/office/drawing/2014/main" id="{BEAA6FD3-7FEC-6376-E774-833685CFECA8}"/>
              </a:ext>
            </a:extLst>
          </p:cNvPr>
          <p:cNvSpPr/>
          <p:nvPr/>
        </p:nvSpPr>
        <p:spPr>
          <a:xfrm>
            <a:off x="556575" y="1860306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6B7323EF-84F7-0F5A-4FA5-03F4B5458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58" y="1921330"/>
            <a:ext cx="475062" cy="474301"/>
          </a:xfrm>
          <a:prstGeom prst="rect">
            <a:avLst/>
          </a:prstGeom>
        </p:spPr>
      </p:pic>
      <p:sp>
        <p:nvSpPr>
          <p:cNvPr id="48" name="TextBox 12">
            <a:extLst>
              <a:ext uri="{FF2B5EF4-FFF2-40B4-BE49-F238E27FC236}">
                <a16:creationId xmlns:a16="http://schemas.microsoft.com/office/drawing/2014/main" id="{C900F588-C5DF-271C-296B-20B515D8582F}"/>
              </a:ext>
            </a:extLst>
          </p:cNvPr>
          <p:cNvSpPr txBox="1"/>
          <p:nvPr/>
        </p:nvSpPr>
        <p:spPr>
          <a:xfrm>
            <a:off x="1319755" y="2077348"/>
            <a:ext cx="213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REVENUE</a:t>
            </a:r>
            <a:endParaRPr lang="sk-SK" sz="1600" b="1" spc="-1" dirty="0">
              <a:solidFill>
                <a:srgbClr val="122862"/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000000"/>
              </a:buClr>
              <a:defRPr/>
            </a:pPr>
            <a:r>
              <a:rPr lang="sk-SK" sz="1400" spc="-1" dirty="0">
                <a:solidFill>
                  <a:srgbClr val="122862"/>
                </a:solidFill>
                <a:latin typeface="Arial"/>
              </a:rPr>
              <a:t>Over 590 </a:t>
            </a:r>
            <a:r>
              <a:rPr lang="en-GB" sz="1400" spc="-1" dirty="0">
                <a:solidFill>
                  <a:srgbClr val="122862"/>
                </a:solidFill>
                <a:latin typeface="Arial"/>
              </a:rPr>
              <a:t>million</a:t>
            </a:r>
            <a:r>
              <a:rPr lang="sk-SK" sz="1400" spc="-1" dirty="0">
                <a:solidFill>
                  <a:srgbClr val="122862"/>
                </a:solidFill>
                <a:latin typeface="Arial"/>
              </a:rPr>
              <a:t> </a:t>
            </a:r>
            <a:r>
              <a:rPr lang="en-GB" sz="1400" spc="-1" dirty="0">
                <a:solidFill>
                  <a:srgbClr val="122862"/>
                </a:solidFill>
                <a:latin typeface="Arial"/>
              </a:rPr>
              <a:t>EUR</a:t>
            </a:r>
          </a:p>
        </p:txBody>
      </p:sp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4E0CF988-04BE-E3F4-6800-BD94A2E224EC}"/>
              </a:ext>
            </a:extLst>
          </p:cNvPr>
          <p:cNvSpPr/>
          <p:nvPr/>
        </p:nvSpPr>
        <p:spPr>
          <a:xfrm>
            <a:off x="787843" y="3164120"/>
            <a:ext cx="3153091" cy="787422"/>
          </a:xfrm>
          <a:prstGeom prst="roundRect">
            <a:avLst>
              <a:gd name="adj" fmla="val 19300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7EF86D8D-17F5-5F81-9A0B-9E3D5821DD75}"/>
              </a:ext>
            </a:extLst>
          </p:cNvPr>
          <p:cNvSpPr/>
          <p:nvPr/>
        </p:nvSpPr>
        <p:spPr>
          <a:xfrm>
            <a:off x="551695" y="3038240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5" name="Obrázok 34">
            <a:extLst>
              <a:ext uri="{FF2B5EF4-FFF2-40B4-BE49-F238E27FC236}">
                <a16:creationId xmlns:a16="http://schemas.microsoft.com/office/drawing/2014/main" id="{7B2DA62E-4D90-6DD9-0A9A-0E9F2445A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39" y="3119669"/>
            <a:ext cx="436995" cy="478266"/>
          </a:xfrm>
          <a:prstGeom prst="rect">
            <a:avLst/>
          </a:prstGeom>
        </p:spPr>
      </p:pic>
      <p:sp>
        <p:nvSpPr>
          <p:cNvPr id="49" name="TextBox 12">
            <a:extLst>
              <a:ext uri="{FF2B5EF4-FFF2-40B4-BE49-F238E27FC236}">
                <a16:creationId xmlns:a16="http://schemas.microsoft.com/office/drawing/2014/main" id="{61FBF8EB-7A87-AFFD-4175-C916B0582DCB}"/>
              </a:ext>
            </a:extLst>
          </p:cNvPr>
          <p:cNvSpPr txBox="1"/>
          <p:nvPr/>
        </p:nvSpPr>
        <p:spPr>
          <a:xfrm>
            <a:off x="1326194" y="3293087"/>
            <a:ext cx="213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INTERMODAL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spc="-1" dirty="0">
                <a:solidFill>
                  <a:srgbClr val="122862"/>
                </a:solidFill>
                <a:latin typeface="Arial"/>
              </a:rPr>
              <a:t>Over</a:t>
            </a:r>
            <a:r>
              <a:rPr lang="en-GB" sz="1400" spc="-1" dirty="0">
                <a:solidFill>
                  <a:srgbClr val="122862"/>
                </a:solidFill>
                <a:latin typeface="Arial"/>
              </a:rPr>
              <a:t> 1</a:t>
            </a:r>
            <a:r>
              <a:rPr lang="sk-SK" sz="1400" spc="-1" dirty="0">
                <a:solidFill>
                  <a:srgbClr val="122862"/>
                </a:solidFill>
                <a:latin typeface="Arial"/>
              </a:rPr>
              <a:t>,35 </a:t>
            </a:r>
            <a:r>
              <a:rPr lang="en-GB" sz="1400" spc="-1" dirty="0">
                <a:solidFill>
                  <a:srgbClr val="122862"/>
                </a:solidFill>
                <a:latin typeface="Arial"/>
              </a:rPr>
              <a:t>million</a:t>
            </a:r>
            <a:r>
              <a:rPr lang="sk-SK" sz="1400" spc="-1" dirty="0">
                <a:solidFill>
                  <a:srgbClr val="122862"/>
                </a:solidFill>
                <a:latin typeface="Arial"/>
              </a:rPr>
              <a:t> </a:t>
            </a:r>
            <a:r>
              <a:rPr lang="en-GB" sz="1400" spc="-1" dirty="0">
                <a:solidFill>
                  <a:srgbClr val="122862"/>
                </a:solidFill>
                <a:latin typeface="Arial"/>
              </a:rPr>
              <a:t>TEU</a:t>
            </a:r>
            <a:endParaRPr lang="sk-SK" sz="1400" spc="-1" dirty="0">
              <a:solidFill>
                <a:srgbClr val="122862"/>
              </a:solidFill>
              <a:latin typeface="Arial"/>
            </a:endParaRPr>
          </a:p>
        </p:txBody>
      </p:sp>
      <p:sp>
        <p:nvSpPr>
          <p:cNvPr id="46" name="Obdĺžnik: zaoblené rohy 45">
            <a:extLst>
              <a:ext uri="{FF2B5EF4-FFF2-40B4-BE49-F238E27FC236}">
                <a16:creationId xmlns:a16="http://schemas.microsoft.com/office/drawing/2014/main" id="{4817C0B3-64FD-4B0F-F0F3-0760B91CB649}"/>
              </a:ext>
            </a:extLst>
          </p:cNvPr>
          <p:cNvSpPr/>
          <p:nvPr/>
        </p:nvSpPr>
        <p:spPr>
          <a:xfrm>
            <a:off x="787843" y="4388155"/>
            <a:ext cx="3153091" cy="787422"/>
          </a:xfrm>
          <a:prstGeom prst="roundRect">
            <a:avLst>
              <a:gd name="adj" fmla="val 18442"/>
            </a:avLst>
          </a:prstGeom>
          <a:solidFill>
            <a:schemeClr val="bg1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CF89638C-7199-C5A5-83C9-C2448FCF6A15}"/>
              </a:ext>
            </a:extLst>
          </p:cNvPr>
          <p:cNvSpPr/>
          <p:nvPr/>
        </p:nvSpPr>
        <p:spPr>
          <a:xfrm>
            <a:off x="551479" y="4244374"/>
            <a:ext cx="604862" cy="59635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41477E"/>
              </a:solidFill>
            </a:endParaRPr>
          </a:p>
        </p:txBody>
      </p:sp>
      <p:pic>
        <p:nvPicPr>
          <p:cNvPr id="31" name="Obrázok 30">
            <a:extLst>
              <a:ext uri="{FF2B5EF4-FFF2-40B4-BE49-F238E27FC236}">
                <a16:creationId xmlns:a16="http://schemas.microsoft.com/office/drawing/2014/main" id="{55740AC2-FE34-BCDD-7FBF-69E85CE093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66" y="4312390"/>
            <a:ext cx="483109" cy="483884"/>
          </a:xfrm>
          <a:prstGeom prst="rect">
            <a:avLst/>
          </a:prstGeom>
        </p:spPr>
      </p:pic>
      <p:sp>
        <p:nvSpPr>
          <p:cNvPr id="50" name="TextBox 12">
            <a:extLst>
              <a:ext uri="{FF2B5EF4-FFF2-40B4-BE49-F238E27FC236}">
                <a16:creationId xmlns:a16="http://schemas.microsoft.com/office/drawing/2014/main" id="{D7372E78-B16B-B8DE-382B-3549F45D2F7A}"/>
              </a:ext>
            </a:extLst>
          </p:cNvPr>
          <p:cNvSpPr txBox="1"/>
          <p:nvPr/>
        </p:nvSpPr>
        <p:spPr>
          <a:xfrm>
            <a:off x="1326194" y="4512090"/>
            <a:ext cx="19386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1600" b="1" spc="-1" dirty="0">
                <a:solidFill>
                  <a:srgbClr val="122862"/>
                </a:solidFill>
                <a:latin typeface="Arial Black" panose="020B0A04020102020204" pitchFamily="34" charset="0"/>
              </a:rPr>
              <a:t>DEPOTS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spc="-1" dirty="0">
                <a:solidFill>
                  <a:srgbClr val="122862"/>
                </a:solidFill>
                <a:latin typeface="Arial"/>
              </a:rPr>
              <a:t>Over 1,2 </a:t>
            </a:r>
            <a:r>
              <a:rPr lang="en-GB" sz="1400" spc="-1" dirty="0">
                <a:solidFill>
                  <a:srgbClr val="122862"/>
                </a:solidFill>
                <a:latin typeface="Arial"/>
              </a:rPr>
              <a:t>million</a:t>
            </a:r>
            <a:r>
              <a:rPr lang="sk-SK" sz="1400" spc="-1" dirty="0">
                <a:solidFill>
                  <a:srgbClr val="122862"/>
                </a:solidFill>
                <a:latin typeface="Arial"/>
              </a:rPr>
              <a:t> TEU</a:t>
            </a:r>
          </a:p>
        </p:txBody>
      </p:sp>
      <p:cxnSp>
        <p:nvCxnSpPr>
          <p:cNvPr id="54" name="Rovná spojnica 53">
            <a:extLst>
              <a:ext uri="{FF2B5EF4-FFF2-40B4-BE49-F238E27FC236}">
                <a16:creationId xmlns:a16="http://schemas.microsoft.com/office/drawing/2014/main" id="{78CED38F-3921-7AE9-7303-E636B117F4F1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2">
            <a:extLst>
              <a:ext uri="{FF2B5EF4-FFF2-40B4-BE49-F238E27FC236}">
                <a16:creationId xmlns:a16="http://schemas.microsoft.com/office/drawing/2014/main" id="{A6561B33-AAE0-C5A5-244A-2ADEE57CDBF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9FAB64C-BE80-4EF0-CACC-DA2A3A8A04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75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D777FA76-CD27-2ED8-0B55-EB50123887B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ok 7">
            <a:extLst>
              <a:ext uri="{FF2B5EF4-FFF2-40B4-BE49-F238E27FC236}">
                <a16:creationId xmlns:a16="http://schemas.microsoft.com/office/drawing/2014/main" id="{81BDF59C-5157-93F7-D38C-B5C9BD444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2D681A52-2129-EE29-D791-A39B9E0E9A21}"/>
              </a:ext>
            </a:extLst>
          </p:cNvPr>
          <p:cNvSpPr txBox="1"/>
          <p:nvPr/>
        </p:nvSpPr>
        <p:spPr>
          <a:xfrm>
            <a:off x="673123" y="577426"/>
            <a:ext cx="6424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 GROUP</a:t>
            </a:r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PROFILE</a:t>
            </a:r>
          </a:p>
          <a:p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Terminals, Locomotives, Wagons and Repair Shops</a:t>
            </a:r>
            <a:endParaRPr lang="sk-SK" sz="160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1A2791B9-9880-B6D2-09D9-A8FE3EFC6C0F}"/>
              </a:ext>
            </a:extLst>
          </p:cNvPr>
          <p:cNvSpPr/>
          <p:nvPr/>
        </p:nvSpPr>
        <p:spPr>
          <a:xfrm>
            <a:off x="7674650" y="0"/>
            <a:ext cx="2651028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2862"/>
              </a:solidFill>
            </a:endParaRP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5587D1E1-3171-2FD0-0682-01A9FE6AC9C5}"/>
              </a:ext>
            </a:extLst>
          </p:cNvPr>
          <p:cNvSpPr/>
          <p:nvPr/>
        </p:nvSpPr>
        <p:spPr>
          <a:xfrm>
            <a:off x="631380" y="2736010"/>
            <a:ext cx="4616796" cy="905594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ECB19640-3AF2-85DC-FBCF-55D50C9BDFF6}"/>
              </a:ext>
            </a:extLst>
          </p:cNvPr>
          <p:cNvSpPr/>
          <p:nvPr/>
        </p:nvSpPr>
        <p:spPr>
          <a:xfrm>
            <a:off x="510529" y="2644438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5E29580-31CA-6323-B287-19F8A4203B41}"/>
              </a:ext>
            </a:extLst>
          </p:cNvPr>
          <p:cNvSpPr txBox="1"/>
          <p:nvPr/>
        </p:nvSpPr>
        <p:spPr>
          <a:xfrm>
            <a:off x="1117362" y="2882760"/>
            <a:ext cx="40260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END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TERMINALS &amp; DEPOTS</a:t>
            </a: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Czech Republic,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Germany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Romania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Poland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Serbia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b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&amp; 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Slovakia</a:t>
            </a:r>
            <a:endParaRPr lang="en-US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Obdĺžnik: zaoblené rohy 26">
            <a:extLst>
              <a:ext uri="{FF2B5EF4-FFF2-40B4-BE49-F238E27FC236}">
                <a16:creationId xmlns:a16="http://schemas.microsoft.com/office/drawing/2014/main" id="{C1AE2E5A-8BDE-A614-DADC-B9923CA1AF45}"/>
              </a:ext>
            </a:extLst>
          </p:cNvPr>
          <p:cNvSpPr/>
          <p:nvPr/>
        </p:nvSpPr>
        <p:spPr>
          <a:xfrm>
            <a:off x="637367" y="1637662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bdĺžnik: zaoblené rohy 27">
            <a:extLst>
              <a:ext uri="{FF2B5EF4-FFF2-40B4-BE49-F238E27FC236}">
                <a16:creationId xmlns:a16="http://schemas.microsoft.com/office/drawing/2014/main" id="{FAC37C3E-27B1-933E-F47B-4BBE29973693}"/>
              </a:ext>
            </a:extLst>
          </p:cNvPr>
          <p:cNvSpPr/>
          <p:nvPr/>
        </p:nvSpPr>
        <p:spPr>
          <a:xfrm>
            <a:off x="516516" y="1546090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F4E98C5F-01CC-FCCF-65AB-275661498FFC}"/>
              </a:ext>
            </a:extLst>
          </p:cNvPr>
          <p:cNvSpPr txBox="1"/>
          <p:nvPr/>
        </p:nvSpPr>
        <p:spPr>
          <a:xfrm>
            <a:off x="1117362" y="1779462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HUB TERMINALS &amp; DEPOTS</a:t>
            </a: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Austria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Czech Republic, 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Hungar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y,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Poland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Slovakia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Obdĺžnik: zaoblené rohy 29">
            <a:extLst>
              <a:ext uri="{FF2B5EF4-FFF2-40B4-BE49-F238E27FC236}">
                <a16:creationId xmlns:a16="http://schemas.microsoft.com/office/drawing/2014/main" id="{282EDD43-2035-D9F3-A8B4-06FD2FDE268A}"/>
              </a:ext>
            </a:extLst>
          </p:cNvPr>
          <p:cNvSpPr/>
          <p:nvPr/>
        </p:nvSpPr>
        <p:spPr>
          <a:xfrm>
            <a:off x="637367" y="3949902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bdĺžnik: zaoblené rohy 30">
            <a:extLst>
              <a:ext uri="{FF2B5EF4-FFF2-40B4-BE49-F238E27FC236}">
                <a16:creationId xmlns:a16="http://schemas.microsoft.com/office/drawing/2014/main" id="{70D0126F-38A8-7C23-5D0D-8E56D3697633}"/>
              </a:ext>
            </a:extLst>
          </p:cNvPr>
          <p:cNvSpPr/>
          <p:nvPr/>
        </p:nvSpPr>
        <p:spPr>
          <a:xfrm>
            <a:off x="516516" y="3858330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1B079409-CE72-7746-A946-30074DF71432}"/>
              </a:ext>
            </a:extLst>
          </p:cNvPr>
          <p:cNvSpPr txBox="1"/>
          <p:nvPr/>
        </p:nvSpPr>
        <p:spPr>
          <a:xfrm>
            <a:off x="1117362" y="4115615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DEPOT &amp; TERMINAL CAPACITIES</a:t>
            </a:r>
            <a:endParaRPr lang="sk-SK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,6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million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</a:t>
            </a:r>
            <a:r>
              <a:rPr lang="cs-CZ" sz="1200" baseline="30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C02D4E15-1DD7-9481-DF2C-AF9EBC88809F}"/>
              </a:ext>
            </a:extLst>
          </p:cNvPr>
          <p:cNvSpPr/>
          <p:nvPr/>
        </p:nvSpPr>
        <p:spPr>
          <a:xfrm>
            <a:off x="5824338" y="1637662"/>
            <a:ext cx="5250300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E157BD94-8D82-3806-99B8-D4107510D988}"/>
              </a:ext>
            </a:extLst>
          </p:cNvPr>
          <p:cNvSpPr/>
          <p:nvPr/>
        </p:nvSpPr>
        <p:spPr>
          <a:xfrm>
            <a:off x="5703488" y="1546090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78F3442C-62E6-2302-7375-5D4420150F1F}"/>
              </a:ext>
            </a:extLst>
          </p:cNvPr>
          <p:cNvSpPr txBox="1"/>
          <p:nvPr/>
        </p:nvSpPr>
        <p:spPr>
          <a:xfrm>
            <a:off x="6371102" y="1888402"/>
            <a:ext cx="3158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MORE THAN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130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LOCOMOTIVES</a:t>
            </a:r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353CEF37-6392-B312-C2B2-99C129FA2AE3}"/>
              </a:ext>
            </a:extLst>
          </p:cNvPr>
          <p:cNvSpPr/>
          <p:nvPr/>
        </p:nvSpPr>
        <p:spPr>
          <a:xfrm>
            <a:off x="5824337" y="2736009"/>
            <a:ext cx="5250295" cy="788823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7" name="Obdĺžnik: zaoblené rohy 36">
            <a:extLst>
              <a:ext uri="{FF2B5EF4-FFF2-40B4-BE49-F238E27FC236}">
                <a16:creationId xmlns:a16="http://schemas.microsoft.com/office/drawing/2014/main" id="{1835F0DF-89C5-ED18-508E-46EBE5670346}"/>
              </a:ext>
            </a:extLst>
          </p:cNvPr>
          <p:cNvSpPr/>
          <p:nvPr/>
        </p:nvSpPr>
        <p:spPr>
          <a:xfrm>
            <a:off x="5703488" y="2639223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F21DFC77-B485-42DD-E1FD-30FF047E8FC1}"/>
              </a:ext>
            </a:extLst>
          </p:cNvPr>
          <p:cNvSpPr txBox="1"/>
          <p:nvPr/>
        </p:nvSpPr>
        <p:spPr>
          <a:xfrm>
            <a:off x="6362160" y="2975092"/>
            <a:ext cx="3004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MORE THAN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4 000 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WAGONS</a:t>
            </a:r>
          </a:p>
        </p:txBody>
      </p:sp>
      <p:sp>
        <p:nvSpPr>
          <p:cNvPr id="39" name="Obdĺžnik: zaoblené rohy 38">
            <a:extLst>
              <a:ext uri="{FF2B5EF4-FFF2-40B4-BE49-F238E27FC236}">
                <a16:creationId xmlns:a16="http://schemas.microsoft.com/office/drawing/2014/main" id="{F0A1F5CF-D591-E936-05F3-44196BF79E48}"/>
              </a:ext>
            </a:extLst>
          </p:cNvPr>
          <p:cNvSpPr/>
          <p:nvPr/>
        </p:nvSpPr>
        <p:spPr>
          <a:xfrm>
            <a:off x="5824338" y="3858330"/>
            <a:ext cx="5250302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bdĺžnik: zaoblené rohy 39">
            <a:extLst>
              <a:ext uri="{FF2B5EF4-FFF2-40B4-BE49-F238E27FC236}">
                <a16:creationId xmlns:a16="http://schemas.microsoft.com/office/drawing/2014/main" id="{02F51ED3-5F74-C554-6859-A72A3A9131BA}"/>
              </a:ext>
            </a:extLst>
          </p:cNvPr>
          <p:cNvSpPr/>
          <p:nvPr/>
        </p:nvSpPr>
        <p:spPr>
          <a:xfrm>
            <a:off x="5703488" y="3766758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23512090-AE02-D565-E8B4-5B45981EB2E2}"/>
              </a:ext>
            </a:extLst>
          </p:cNvPr>
          <p:cNvSpPr txBox="1"/>
          <p:nvPr/>
        </p:nvSpPr>
        <p:spPr>
          <a:xfrm>
            <a:off x="6362160" y="4022798"/>
            <a:ext cx="4533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REPAIR SHOP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FOR LOCOMOTIVES &amp; WAGONS</a:t>
            </a:r>
            <a:endParaRPr lang="sk-SK" sz="14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Kolin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 &amp;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Streda (SK)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2" name="Obdĺžnik: zaoblené rohy 41">
            <a:extLst>
              <a:ext uri="{FF2B5EF4-FFF2-40B4-BE49-F238E27FC236}">
                <a16:creationId xmlns:a16="http://schemas.microsoft.com/office/drawing/2014/main" id="{DB971BD9-C5B7-2A03-9420-8D2D411818A2}"/>
              </a:ext>
            </a:extLst>
          </p:cNvPr>
          <p:cNvSpPr/>
          <p:nvPr/>
        </p:nvSpPr>
        <p:spPr>
          <a:xfrm>
            <a:off x="631380" y="5068140"/>
            <a:ext cx="4611156" cy="78331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Obdĺžnik: zaoblené rohy 42">
            <a:extLst>
              <a:ext uri="{FF2B5EF4-FFF2-40B4-BE49-F238E27FC236}">
                <a16:creationId xmlns:a16="http://schemas.microsoft.com/office/drawing/2014/main" id="{00F68103-4CCE-360A-0779-CBAA5570381B}"/>
              </a:ext>
            </a:extLst>
          </p:cNvPr>
          <p:cNvSpPr/>
          <p:nvPr/>
        </p:nvSpPr>
        <p:spPr>
          <a:xfrm>
            <a:off x="510529" y="4921834"/>
            <a:ext cx="519389" cy="512080"/>
          </a:xfrm>
          <a:prstGeom prst="roundRect">
            <a:avLst/>
          </a:prstGeom>
          <a:solidFill>
            <a:srgbClr val="BE0739"/>
          </a:solidFill>
          <a:ln>
            <a:noFill/>
          </a:ln>
          <a:effectLst>
            <a:outerShdw blurRad="177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TextBox 12">
            <a:extLst>
              <a:ext uri="{FF2B5EF4-FFF2-40B4-BE49-F238E27FC236}">
                <a16:creationId xmlns:a16="http://schemas.microsoft.com/office/drawing/2014/main" id="{9BB37CBB-C1FB-DA8B-D683-30EB2C34BF51}"/>
              </a:ext>
            </a:extLst>
          </p:cNvPr>
          <p:cNvSpPr txBox="1"/>
          <p:nvPr/>
        </p:nvSpPr>
        <p:spPr>
          <a:xfrm>
            <a:off x="1117362" y="5213573"/>
            <a:ext cx="40260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GB" sz="14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FFICES IN THE PORTS</a:t>
            </a:r>
          </a:p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of Bremerhaven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Hamburg, Koper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Rijeka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Obdĺžnik: zaoblené rohy 44">
            <a:extLst>
              <a:ext uri="{FF2B5EF4-FFF2-40B4-BE49-F238E27FC236}">
                <a16:creationId xmlns:a16="http://schemas.microsoft.com/office/drawing/2014/main" id="{30C6FB1D-D56E-C2F5-271F-6D5E0C4E8E24}"/>
              </a:ext>
            </a:extLst>
          </p:cNvPr>
          <p:cNvSpPr/>
          <p:nvPr/>
        </p:nvSpPr>
        <p:spPr>
          <a:xfrm>
            <a:off x="5686167" y="4878947"/>
            <a:ext cx="3532828" cy="1685077"/>
          </a:xfrm>
          <a:prstGeom prst="roundRect">
            <a:avLst>
              <a:gd name="adj" fmla="val 9401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7" name="TextBox 12">
            <a:extLst>
              <a:ext uri="{FF2B5EF4-FFF2-40B4-BE49-F238E27FC236}">
                <a16:creationId xmlns:a16="http://schemas.microsoft.com/office/drawing/2014/main" id="{EA4693C0-F2C2-5DA7-6555-DBC3CE4A30D8}"/>
              </a:ext>
            </a:extLst>
          </p:cNvPr>
          <p:cNvSpPr txBox="1"/>
          <p:nvPr/>
        </p:nvSpPr>
        <p:spPr>
          <a:xfrm>
            <a:off x="5775112" y="5055493"/>
            <a:ext cx="339100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NEW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24/7 OPERATION BELGRADE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(INDJIJA)</a:t>
            </a:r>
            <a:endParaRPr lang="en-US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OFFICE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ISTANBUL &amp; ROTTERDAM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NEW SERVICE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THE </a:t>
            </a:r>
            <a:r>
              <a:rPr lang="en-US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GAS MEASUREMENT</a:t>
            </a:r>
            <a:endParaRPr lang="sk-SK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FURTHER DEVELOPMENT OF THE HHLA PURE – CO</a:t>
            </a:r>
            <a:r>
              <a:rPr lang="sk-SK" sz="1150" b="1" baseline="-250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NEUTRAL TRANSPORTATION</a:t>
            </a:r>
            <a:endParaRPr lang="en-US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9" name="Obrázok 48">
            <a:extLst>
              <a:ext uri="{FF2B5EF4-FFF2-40B4-BE49-F238E27FC236}">
                <a16:creationId xmlns:a16="http://schemas.microsoft.com/office/drawing/2014/main" id="{B20E1DD8-E592-8467-DCA2-933F0058E3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49" y="1556301"/>
            <a:ext cx="501869" cy="501869"/>
          </a:xfrm>
          <a:prstGeom prst="rect">
            <a:avLst/>
          </a:prstGeom>
        </p:spPr>
      </p:pic>
      <p:pic>
        <p:nvPicPr>
          <p:cNvPr id="51" name="Obrázok 50">
            <a:extLst>
              <a:ext uri="{FF2B5EF4-FFF2-40B4-BE49-F238E27FC236}">
                <a16:creationId xmlns:a16="http://schemas.microsoft.com/office/drawing/2014/main" id="{25B8E450-7536-4609-8269-1D54BBD83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05" y="2681310"/>
            <a:ext cx="414850" cy="414850"/>
          </a:xfrm>
          <a:prstGeom prst="rect">
            <a:avLst/>
          </a:prstGeom>
        </p:spPr>
      </p:pic>
      <p:pic>
        <p:nvPicPr>
          <p:cNvPr id="53" name="Obrázok 52">
            <a:extLst>
              <a:ext uri="{FF2B5EF4-FFF2-40B4-BE49-F238E27FC236}">
                <a16:creationId xmlns:a16="http://schemas.microsoft.com/office/drawing/2014/main" id="{38BE1601-3AF2-C7D8-661F-25D9613F4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5634" y="3931442"/>
            <a:ext cx="439849" cy="382570"/>
          </a:xfrm>
          <a:prstGeom prst="rect">
            <a:avLst/>
          </a:prstGeom>
        </p:spPr>
      </p:pic>
      <p:pic>
        <p:nvPicPr>
          <p:cNvPr id="55" name="Obrázok 54">
            <a:extLst>
              <a:ext uri="{FF2B5EF4-FFF2-40B4-BE49-F238E27FC236}">
                <a16:creationId xmlns:a16="http://schemas.microsoft.com/office/drawing/2014/main" id="{2EAA8908-40F2-C0E0-8279-8A51BE1AC2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53" y="4996051"/>
            <a:ext cx="533694" cy="372625"/>
          </a:xfrm>
          <a:prstGeom prst="rect">
            <a:avLst/>
          </a:prstGeom>
        </p:spPr>
      </p:pic>
      <p:pic>
        <p:nvPicPr>
          <p:cNvPr id="57" name="Obrázok 56">
            <a:extLst>
              <a:ext uri="{FF2B5EF4-FFF2-40B4-BE49-F238E27FC236}">
                <a16:creationId xmlns:a16="http://schemas.microsoft.com/office/drawing/2014/main" id="{8A1C2C6C-F403-5B20-EE23-B03865D530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200" y="1588698"/>
            <a:ext cx="422878" cy="422878"/>
          </a:xfrm>
          <a:prstGeom prst="rect">
            <a:avLst/>
          </a:prstGeom>
        </p:spPr>
      </p:pic>
      <p:pic>
        <p:nvPicPr>
          <p:cNvPr id="59" name="Obrázok 58">
            <a:extLst>
              <a:ext uri="{FF2B5EF4-FFF2-40B4-BE49-F238E27FC236}">
                <a16:creationId xmlns:a16="http://schemas.microsoft.com/office/drawing/2014/main" id="{B474B698-006C-C4F8-09EF-970C651AF8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409" y="2686239"/>
            <a:ext cx="406909" cy="406909"/>
          </a:xfrm>
          <a:prstGeom prst="rect">
            <a:avLst/>
          </a:prstGeom>
        </p:spPr>
      </p:pic>
      <p:pic>
        <p:nvPicPr>
          <p:cNvPr id="61" name="Obrázok 60">
            <a:extLst>
              <a:ext uri="{FF2B5EF4-FFF2-40B4-BE49-F238E27FC236}">
                <a16:creationId xmlns:a16="http://schemas.microsoft.com/office/drawing/2014/main" id="{6186DE24-6F8F-6227-8152-023A630501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76202" y="3841227"/>
            <a:ext cx="382812" cy="358868"/>
          </a:xfrm>
          <a:prstGeom prst="rect">
            <a:avLst/>
          </a:prstGeom>
        </p:spPr>
      </p:pic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A3050CEE-20F1-3218-0544-AE35E9CC14B4}"/>
              </a:ext>
            </a:extLst>
          </p:cNvPr>
          <p:cNvSpPr/>
          <p:nvPr/>
        </p:nvSpPr>
        <p:spPr>
          <a:xfrm>
            <a:off x="9354910" y="4878947"/>
            <a:ext cx="1719723" cy="1685077"/>
          </a:xfrm>
          <a:prstGeom prst="roundRect">
            <a:avLst>
              <a:gd name="adj" fmla="val 10046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66C54F4-771B-2CAB-1794-E4407E744873}"/>
              </a:ext>
            </a:extLst>
          </p:cNvPr>
          <p:cNvSpPr txBox="1"/>
          <p:nvPr/>
        </p:nvSpPr>
        <p:spPr>
          <a:xfrm>
            <a:off x="9471016" y="4958756"/>
            <a:ext cx="144882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+ 2 NEW TERMINALS </a:t>
            </a:r>
          </a:p>
          <a:p>
            <a:pPr algn="ctr"/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PLAN </a:t>
            </a:r>
          </a:p>
          <a:p>
            <a:pPr algn="ctr"/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HUNGARY</a:t>
            </a:r>
          </a:p>
          <a:p>
            <a:pPr algn="ctr"/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+ DEVELOPMENT</a:t>
            </a:r>
          </a:p>
          <a:p>
            <a:pPr algn="ctr"/>
            <a:r>
              <a:rPr lang="sk-SK" sz="115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OF THE PRESENT NETWORK</a:t>
            </a:r>
            <a:endParaRPr lang="en-GB" sz="115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D824AAD-48D1-1E8F-1599-A643B84D4ED6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73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3" name="Straight Arrow Connector 118">
            <a:extLst>
              <a:ext uri="{FF2B5EF4-FFF2-40B4-BE49-F238E27FC236}">
                <a16:creationId xmlns:a16="http://schemas.microsoft.com/office/drawing/2014/main" id="{57194D27-0AB1-4887-D081-50E8A53B3712}"/>
              </a:ext>
            </a:extLst>
          </p:cNvPr>
          <p:cNvCxnSpPr>
            <a:cxnSpLocks/>
            <a:endCxn id="188" idx="1"/>
          </p:cNvCxnSpPr>
          <p:nvPr/>
        </p:nvCxnSpPr>
        <p:spPr>
          <a:xfrm>
            <a:off x="7526228" y="348262"/>
            <a:ext cx="449137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Obrázok 48">
            <a:extLst>
              <a:ext uri="{FF2B5EF4-FFF2-40B4-BE49-F238E27FC236}">
                <a16:creationId xmlns:a16="http://schemas.microsoft.com/office/drawing/2014/main" id="{D4C4B55A-082B-CA91-7F0A-BF191053BC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34" y="2608539"/>
            <a:ext cx="3198238" cy="1604872"/>
          </a:xfrm>
          <a:prstGeom prst="rect">
            <a:avLst/>
          </a:prstGeom>
          <a:effectLst>
            <a:outerShdw blurRad="304800" dist="101600" dir="258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47" name="Obdĺžnik: zaoblené rohy 46">
            <a:extLst>
              <a:ext uri="{FF2B5EF4-FFF2-40B4-BE49-F238E27FC236}">
                <a16:creationId xmlns:a16="http://schemas.microsoft.com/office/drawing/2014/main" id="{D62EB286-A084-CDA9-A091-2E78A5BC849D}"/>
              </a:ext>
            </a:extLst>
          </p:cNvPr>
          <p:cNvSpPr/>
          <p:nvPr/>
        </p:nvSpPr>
        <p:spPr>
          <a:xfrm>
            <a:off x="502231" y="3943120"/>
            <a:ext cx="2806937" cy="783311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2" name="Rounded Rectangle 54">
            <a:extLst>
              <a:ext uri="{FF2B5EF4-FFF2-40B4-BE49-F238E27FC236}">
                <a16:creationId xmlns:a16="http://schemas.microsoft.com/office/drawing/2014/main" id="{EE36FB79-7956-92F1-F883-D2FE39538042}"/>
              </a:ext>
            </a:extLst>
          </p:cNvPr>
          <p:cNvSpPr/>
          <p:nvPr/>
        </p:nvSpPr>
        <p:spPr>
          <a:xfrm>
            <a:off x="8016946" y="5417181"/>
            <a:ext cx="2965703" cy="360381"/>
          </a:xfrm>
          <a:prstGeom prst="roundRect">
            <a:avLst/>
          </a:prstGeom>
          <a:noFill/>
          <a:ln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4" name="Straight Arrow Connector 107">
            <a:extLst>
              <a:ext uri="{FF2B5EF4-FFF2-40B4-BE49-F238E27FC236}">
                <a16:creationId xmlns:a16="http://schemas.microsoft.com/office/drawing/2014/main" id="{693742B2-FE52-D74A-D053-52A82BD3F578}"/>
              </a:ext>
            </a:extLst>
          </p:cNvPr>
          <p:cNvCxnSpPr>
            <a:cxnSpLocks/>
          </p:cNvCxnSpPr>
          <p:nvPr/>
        </p:nvCxnSpPr>
        <p:spPr>
          <a:xfrm>
            <a:off x="7528995" y="5192075"/>
            <a:ext cx="491724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F7438128-72B1-02A3-B1E5-58BC96757F7F}"/>
              </a:ext>
            </a:extLst>
          </p:cNvPr>
          <p:cNvSpPr/>
          <p:nvPr/>
        </p:nvSpPr>
        <p:spPr>
          <a:xfrm>
            <a:off x="7975365" y="1312003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0D6FF7D7-A45C-79BA-C4C9-8ACA780CBC99}"/>
              </a:ext>
            </a:extLst>
          </p:cNvPr>
          <p:cNvSpPr/>
          <p:nvPr/>
        </p:nvSpPr>
        <p:spPr>
          <a:xfrm>
            <a:off x="7975365" y="947901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8" name="Rounded Rectangle 1">
            <a:extLst>
              <a:ext uri="{FF2B5EF4-FFF2-40B4-BE49-F238E27FC236}">
                <a16:creationId xmlns:a16="http://schemas.microsoft.com/office/drawing/2014/main" id="{B9F93172-C6AA-5FA3-3B2A-BAFE1C025F88}"/>
              </a:ext>
            </a:extLst>
          </p:cNvPr>
          <p:cNvSpPr/>
          <p:nvPr/>
        </p:nvSpPr>
        <p:spPr>
          <a:xfrm>
            <a:off x="7975365" y="236412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89" name="Rounded Rectangle 1">
            <a:extLst>
              <a:ext uri="{FF2B5EF4-FFF2-40B4-BE49-F238E27FC236}">
                <a16:creationId xmlns:a16="http://schemas.microsoft.com/office/drawing/2014/main" id="{6454B49F-BA6A-5E71-97EE-62E5374419E7}"/>
              </a:ext>
            </a:extLst>
          </p:cNvPr>
          <p:cNvSpPr/>
          <p:nvPr/>
        </p:nvSpPr>
        <p:spPr>
          <a:xfrm>
            <a:off x="7977509" y="582026"/>
            <a:ext cx="3011849" cy="238249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0" name="Rounded Rectangle 1">
            <a:extLst>
              <a:ext uri="{FF2B5EF4-FFF2-40B4-BE49-F238E27FC236}">
                <a16:creationId xmlns:a16="http://schemas.microsoft.com/office/drawing/2014/main" id="{ADEF0BEF-82EC-0F13-EB35-8B9F0A3ADB94}"/>
              </a:ext>
            </a:extLst>
          </p:cNvPr>
          <p:cNvSpPr/>
          <p:nvPr/>
        </p:nvSpPr>
        <p:spPr>
          <a:xfrm>
            <a:off x="7975365" y="1670854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191" name="Rounded Rectangle 1">
            <a:extLst>
              <a:ext uri="{FF2B5EF4-FFF2-40B4-BE49-F238E27FC236}">
                <a16:creationId xmlns:a16="http://schemas.microsoft.com/office/drawing/2014/main" id="{05DA0EF7-9431-AE23-471A-040F6E0379E4}"/>
              </a:ext>
            </a:extLst>
          </p:cNvPr>
          <p:cNvSpPr/>
          <p:nvPr/>
        </p:nvSpPr>
        <p:spPr>
          <a:xfrm>
            <a:off x="7975365" y="2021116"/>
            <a:ext cx="3011849" cy="223700"/>
          </a:xfrm>
          <a:prstGeom prst="roundRect">
            <a:avLst/>
          </a:prstGeom>
          <a:noFill/>
          <a:ln w="12700">
            <a:solidFill>
              <a:srgbClr val="0022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50"/>
          </a:p>
        </p:txBody>
      </p:sp>
      <p:sp>
        <p:nvSpPr>
          <p:cNvPr id="202" name="TextBox 82">
            <a:extLst>
              <a:ext uri="{FF2B5EF4-FFF2-40B4-BE49-F238E27FC236}">
                <a16:creationId xmlns:a16="http://schemas.microsoft.com/office/drawing/2014/main" id="{C2739607-E1CD-F7C6-533B-6A75E504B7C9}"/>
              </a:ext>
            </a:extLst>
          </p:cNvPr>
          <p:cNvSpPr txBox="1"/>
          <p:nvPr/>
        </p:nvSpPr>
        <p:spPr>
          <a:xfrm>
            <a:off x="8018574" y="239606"/>
            <a:ext cx="29561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Danubia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U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3" name="TextBox 83">
            <a:extLst>
              <a:ext uri="{FF2B5EF4-FFF2-40B4-BE49-F238E27FC236}">
                <a16:creationId xmlns:a16="http://schemas.microsoft.com/office/drawing/2014/main" id="{85D8978A-8E7C-A463-72A3-E1BE38ED36C2}"/>
              </a:ext>
            </a:extLst>
          </p:cNvPr>
          <p:cNvSpPr txBox="1"/>
          <p:nvPr/>
        </p:nvSpPr>
        <p:spPr>
          <a:xfrm>
            <a:off x="8020719" y="579838"/>
            <a:ext cx="295619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Konténer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" name="TextBox 84">
            <a:extLst>
              <a:ext uri="{FF2B5EF4-FFF2-40B4-BE49-F238E27FC236}">
                <a16:creationId xmlns:a16="http://schemas.microsoft.com/office/drawing/2014/main" id="{E04B9A84-0FFF-67CF-FD28-F93260FF7D5F}"/>
              </a:ext>
            </a:extLst>
          </p:cNvPr>
          <p:cNvSpPr txBox="1"/>
          <p:nvPr/>
        </p:nvSpPr>
        <p:spPr>
          <a:xfrm>
            <a:off x="7997096" y="955461"/>
            <a:ext cx="300510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d.o.o.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HR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" name="TextBox 85">
            <a:extLst>
              <a:ext uri="{FF2B5EF4-FFF2-40B4-BE49-F238E27FC236}">
                <a16:creationId xmlns:a16="http://schemas.microsoft.com/office/drawing/2014/main" id="{2F279922-C1F4-B5A6-A539-6DD45C3F308E}"/>
              </a:ext>
            </a:extLst>
          </p:cNvPr>
          <p:cNvSpPr txBox="1"/>
          <p:nvPr/>
        </p:nvSpPr>
        <p:spPr>
          <a:xfrm>
            <a:off x="8018222" y="1318496"/>
            <a:ext cx="300510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METRANS ADRIA d.o.o.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SI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6" name="TextBox 86">
            <a:extLst>
              <a:ext uri="{FF2B5EF4-FFF2-40B4-BE49-F238E27FC236}">
                <a16:creationId xmlns:a16="http://schemas.microsoft.com/office/drawing/2014/main" id="{355E595A-B5D5-B7FA-A4FE-B0E51ED5F009}"/>
              </a:ext>
            </a:extLst>
          </p:cNvPr>
          <p:cNvSpPr txBox="1"/>
          <p:nvPr/>
        </p:nvSpPr>
        <p:spPr>
          <a:xfrm>
            <a:off x="8002855" y="1674610"/>
            <a:ext cx="300510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UniverTrans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Kft</a:t>
            </a:r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HU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7" name="TextBox 87">
            <a:extLst>
              <a:ext uri="{FF2B5EF4-FFF2-40B4-BE49-F238E27FC236}">
                <a16:creationId xmlns:a16="http://schemas.microsoft.com/office/drawing/2014/main" id="{06B94A83-8DB9-656C-CA8A-1C5AA21CFBDB}"/>
              </a:ext>
            </a:extLst>
          </p:cNvPr>
          <p:cNvSpPr txBox="1"/>
          <p:nvPr/>
        </p:nvSpPr>
        <p:spPr>
          <a:xfrm>
            <a:off x="7997096" y="2028116"/>
            <a:ext cx="300510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TIP Žilina, </a:t>
            </a:r>
            <a:r>
              <a:rPr lang="en-US" sz="850" b="1" dirty="0" err="1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s.r.o.</a:t>
            </a:r>
            <a:r>
              <a:rPr lang="sk-SK" sz="850" b="1" dirty="0">
                <a:solidFill>
                  <a:srgbClr val="002269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rPr>
              <a:t>SK</a:t>
            </a:r>
            <a:endParaRPr lang="en-US" sz="850" dirty="0">
              <a:solidFill>
                <a:srgbClr val="8F8F8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8" name="TextBox 88">
            <a:extLst>
              <a:ext uri="{FF2B5EF4-FFF2-40B4-BE49-F238E27FC236}">
                <a16:creationId xmlns:a16="http://schemas.microsoft.com/office/drawing/2014/main" id="{81BC2D4D-A003-3FE9-D6DB-84CF1BD3D4E0}"/>
              </a:ext>
            </a:extLst>
          </p:cNvPr>
          <p:cNvSpPr txBox="1"/>
          <p:nvPr/>
        </p:nvSpPr>
        <p:spPr>
          <a:xfrm>
            <a:off x="644582" y="4116461"/>
            <a:ext cx="2468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METRANS, </a:t>
            </a:r>
            <a:r>
              <a:rPr lang="en-US" sz="1200" b="1" dirty="0" err="1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a.s.</a:t>
            </a:r>
            <a:endParaRPr lang="en-US" sz="1200" b="1" dirty="0">
              <a:solidFill>
                <a:srgbClr val="F9F9F9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charset="0"/>
                <a:ea typeface="Arial" charset="0"/>
                <a:cs typeface="Arial" charset="0"/>
              </a:rPr>
              <a:t>Prague, Czech Republic</a:t>
            </a:r>
          </a:p>
        </p:txBody>
      </p:sp>
      <p:cxnSp>
        <p:nvCxnSpPr>
          <p:cNvPr id="215" name="Straight Arrow Connector 105">
            <a:extLst>
              <a:ext uri="{FF2B5EF4-FFF2-40B4-BE49-F238E27FC236}">
                <a16:creationId xmlns:a16="http://schemas.microsoft.com/office/drawing/2014/main" id="{2F7BE9E8-2712-5EF5-51ED-C2DD86BB7494}"/>
              </a:ext>
            </a:extLst>
          </p:cNvPr>
          <p:cNvCxnSpPr>
            <a:cxnSpLocks/>
          </p:cNvCxnSpPr>
          <p:nvPr/>
        </p:nvCxnSpPr>
        <p:spPr>
          <a:xfrm>
            <a:off x="7723509" y="1427451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108">
            <a:extLst>
              <a:ext uri="{FF2B5EF4-FFF2-40B4-BE49-F238E27FC236}">
                <a16:creationId xmlns:a16="http://schemas.microsoft.com/office/drawing/2014/main" id="{E13773B7-73D7-2067-A5D3-AD3F4A1608D4}"/>
              </a:ext>
            </a:extLst>
          </p:cNvPr>
          <p:cNvCxnSpPr>
            <a:cxnSpLocks/>
          </p:cNvCxnSpPr>
          <p:nvPr/>
        </p:nvCxnSpPr>
        <p:spPr>
          <a:xfrm flipH="1">
            <a:off x="7721365" y="345817"/>
            <a:ext cx="7076" cy="1793868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56">
            <a:extLst>
              <a:ext uri="{FF2B5EF4-FFF2-40B4-BE49-F238E27FC236}">
                <a16:creationId xmlns:a16="http://schemas.microsoft.com/office/drawing/2014/main" id="{27F70567-CCBD-A4A6-84C7-0B0D07C9AD7C}"/>
              </a:ext>
            </a:extLst>
          </p:cNvPr>
          <p:cNvCxnSpPr>
            <a:cxnSpLocks/>
          </p:cNvCxnSpPr>
          <p:nvPr/>
        </p:nvCxnSpPr>
        <p:spPr>
          <a:xfrm>
            <a:off x="3333501" y="4327156"/>
            <a:ext cx="433754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108">
            <a:extLst>
              <a:ext uri="{FF2B5EF4-FFF2-40B4-BE49-F238E27FC236}">
                <a16:creationId xmlns:a16="http://schemas.microsoft.com/office/drawing/2014/main" id="{4B2733D4-C98D-C123-E89B-C90EF4DCADAD}"/>
              </a:ext>
            </a:extLst>
          </p:cNvPr>
          <p:cNvCxnSpPr>
            <a:cxnSpLocks/>
          </p:cNvCxnSpPr>
          <p:nvPr/>
        </p:nvCxnSpPr>
        <p:spPr>
          <a:xfrm>
            <a:off x="7780818" y="5195395"/>
            <a:ext cx="0" cy="401036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124">
            <a:extLst>
              <a:ext uri="{FF2B5EF4-FFF2-40B4-BE49-F238E27FC236}">
                <a16:creationId xmlns:a16="http://schemas.microsoft.com/office/drawing/2014/main" id="{91734311-26C4-EB7F-DD60-E21FEB453F6D}"/>
              </a:ext>
            </a:extLst>
          </p:cNvPr>
          <p:cNvCxnSpPr>
            <a:cxnSpLocks/>
          </p:cNvCxnSpPr>
          <p:nvPr/>
        </p:nvCxnSpPr>
        <p:spPr>
          <a:xfrm>
            <a:off x="7780818" y="5596431"/>
            <a:ext cx="233911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Group 280">
            <a:extLst>
              <a:ext uri="{FF2B5EF4-FFF2-40B4-BE49-F238E27FC236}">
                <a16:creationId xmlns:a16="http://schemas.microsoft.com/office/drawing/2014/main" id="{A9BFB583-F655-C8F7-194E-A040258FC28E}"/>
              </a:ext>
            </a:extLst>
          </p:cNvPr>
          <p:cNvGrpSpPr/>
          <p:nvPr/>
        </p:nvGrpSpPr>
        <p:grpSpPr>
          <a:xfrm>
            <a:off x="7985524" y="5082164"/>
            <a:ext cx="3009464" cy="229868"/>
            <a:chOff x="8024086" y="4241006"/>
            <a:chExt cx="3009464" cy="495395"/>
          </a:xfrm>
        </p:grpSpPr>
        <p:sp>
          <p:nvSpPr>
            <p:cNvPr id="183" name="Rounded Rectangle 54">
              <a:extLst>
                <a:ext uri="{FF2B5EF4-FFF2-40B4-BE49-F238E27FC236}">
                  <a16:creationId xmlns:a16="http://schemas.microsoft.com/office/drawing/2014/main" id="{274AE359-9477-5D91-E811-945E8CA4C1B2}"/>
                </a:ext>
              </a:extLst>
            </p:cNvPr>
            <p:cNvSpPr/>
            <p:nvPr/>
          </p:nvSpPr>
          <p:spPr>
            <a:xfrm>
              <a:off x="8056005" y="4241006"/>
              <a:ext cx="2977545" cy="495395"/>
            </a:xfrm>
            <a:prstGeom prst="roundRect">
              <a:avLst/>
            </a:prstGeom>
            <a:noFill/>
            <a:ln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TextBox 87">
              <a:extLst>
                <a:ext uri="{FF2B5EF4-FFF2-40B4-BE49-F238E27FC236}">
                  <a16:creationId xmlns:a16="http://schemas.microsoft.com/office/drawing/2014/main" id="{6B45A76F-F1E8-501A-2A0E-262C164B8CCC}"/>
                </a:ext>
              </a:extLst>
            </p:cNvPr>
            <p:cNvSpPr txBox="1"/>
            <p:nvPr/>
          </p:nvSpPr>
          <p:spPr>
            <a:xfrm>
              <a:off x="8024086" y="4245594"/>
              <a:ext cx="3005105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ADRIA RAIL Operator d.o.o.</a:t>
              </a:r>
              <a:r>
                <a:rPr lang="sk-SK" sz="850" b="1" dirty="0">
                  <a:solidFill>
                    <a:srgbClr val="122862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HR</a:t>
              </a:r>
              <a:endParaRPr lang="en-US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40" name="TextBox 87">
            <a:extLst>
              <a:ext uri="{FF2B5EF4-FFF2-40B4-BE49-F238E27FC236}">
                <a16:creationId xmlns:a16="http://schemas.microsoft.com/office/drawing/2014/main" id="{5EB77A2F-6E17-7B01-0865-9F0E5A916D22}"/>
              </a:ext>
            </a:extLst>
          </p:cNvPr>
          <p:cNvSpPr txBox="1"/>
          <p:nvPr/>
        </p:nvSpPr>
        <p:spPr>
          <a:xfrm>
            <a:off x="7987704" y="5417182"/>
            <a:ext cx="30051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DRUŠTVO ZA INTERMODALNI PREVOZ I USLUGE ADRIA RAIL DOO INDIJA</a:t>
            </a:r>
            <a:r>
              <a:rPr lang="sk-SK" sz="8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sk-SK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RS</a:t>
            </a:r>
            <a:endParaRPr lang="en-US" sz="850" dirty="0">
              <a:solidFill>
                <a:srgbClr val="7F7F7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DC2F696-003B-CC1B-41F7-532889D9891C}"/>
              </a:ext>
            </a:extLst>
          </p:cNvPr>
          <p:cNvGrpSpPr/>
          <p:nvPr/>
        </p:nvGrpSpPr>
        <p:grpSpPr>
          <a:xfrm>
            <a:off x="4044368" y="236412"/>
            <a:ext cx="3477104" cy="213608"/>
            <a:chOff x="4367488" y="66193"/>
            <a:chExt cx="3011849" cy="312903"/>
          </a:xfrm>
        </p:grpSpPr>
        <p:sp>
          <p:nvSpPr>
            <p:cNvPr id="192" name="Rounded Rectangle 1">
              <a:extLst>
                <a:ext uri="{FF2B5EF4-FFF2-40B4-BE49-F238E27FC236}">
                  <a16:creationId xmlns:a16="http://schemas.microsoft.com/office/drawing/2014/main" id="{057D621F-E668-2C98-0A28-2A565095B1B9}"/>
                </a:ext>
              </a:extLst>
            </p:cNvPr>
            <p:cNvSpPr/>
            <p:nvPr/>
          </p:nvSpPr>
          <p:spPr>
            <a:xfrm>
              <a:off x="4367488" y="7381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194" name="TextBox 57">
              <a:extLst>
                <a:ext uri="{FF2B5EF4-FFF2-40B4-BE49-F238E27FC236}">
                  <a16:creationId xmlns:a16="http://schemas.microsoft.com/office/drawing/2014/main" id="{83C54E95-B0E4-5428-431C-B3F3ED35031E}"/>
                </a:ext>
              </a:extLst>
            </p:cNvPr>
            <p:cNvSpPr txBox="1"/>
            <p:nvPr/>
          </p:nvSpPr>
          <p:spPr>
            <a:xfrm>
              <a:off x="4490768" y="66193"/>
              <a:ext cx="2769799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a.s.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213" name="Straight Arrow Connector 96">
            <a:extLst>
              <a:ext uri="{FF2B5EF4-FFF2-40B4-BE49-F238E27FC236}">
                <a16:creationId xmlns:a16="http://schemas.microsoft.com/office/drawing/2014/main" id="{6A1EE8E2-96B5-9D70-203C-5559EC3A1156}"/>
              </a:ext>
            </a:extLst>
          </p:cNvPr>
          <p:cNvCxnSpPr>
            <a:cxnSpLocks/>
          </p:cNvCxnSpPr>
          <p:nvPr/>
        </p:nvCxnSpPr>
        <p:spPr>
          <a:xfrm>
            <a:off x="3767124" y="345817"/>
            <a:ext cx="274251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A0E5430-1B20-7112-E598-5C155D2B5B66}"/>
              </a:ext>
            </a:extLst>
          </p:cNvPr>
          <p:cNvGrpSpPr/>
          <p:nvPr/>
        </p:nvGrpSpPr>
        <p:grpSpPr>
          <a:xfrm>
            <a:off x="4043977" y="882858"/>
            <a:ext cx="3481316" cy="216874"/>
            <a:chOff x="4367488" y="504639"/>
            <a:chExt cx="3015498" cy="317690"/>
          </a:xfrm>
        </p:grpSpPr>
        <p:sp>
          <p:nvSpPr>
            <p:cNvPr id="195" name="TextBox 75">
              <a:extLst>
                <a:ext uri="{FF2B5EF4-FFF2-40B4-BE49-F238E27FC236}">
                  <a16:creationId xmlns:a16="http://schemas.microsoft.com/office/drawing/2014/main" id="{2EB5206E-AF4F-3B2E-3CB2-492CEB162155}"/>
                </a:ext>
              </a:extLst>
            </p:cNvPr>
            <p:cNvSpPr txBox="1"/>
            <p:nvPr/>
          </p:nvSpPr>
          <p:spPr>
            <a:xfrm>
              <a:off x="4377881" y="504639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Danubia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/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Krems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GmbH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AT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1" name="Rounded Rectangle 1">
              <a:extLst>
                <a:ext uri="{FF2B5EF4-FFF2-40B4-BE49-F238E27FC236}">
                  <a16:creationId xmlns:a16="http://schemas.microsoft.com/office/drawing/2014/main" id="{8F848742-51DE-AAA5-A4CB-F516E09DF0F5}"/>
                </a:ext>
              </a:extLst>
            </p:cNvPr>
            <p:cNvSpPr/>
            <p:nvPr/>
          </p:nvSpPr>
          <p:spPr>
            <a:xfrm>
              <a:off x="4367488" y="517045"/>
              <a:ext cx="3011849" cy="305284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43107DB-00A1-E984-F28A-181A2A167F7D}"/>
              </a:ext>
            </a:extLst>
          </p:cNvPr>
          <p:cNvGrpSpPr/>
          <p:nvPr/>
        </p:nvGrpSpPr>
        <p:grpSpPr>
          <a:xfrm>
            <a:off x="4044334" y="1201293"/>
            <a:ext cx="3477476" cy="217201"/>
            <a:chOff x="4367488" y="917177"/>
            <a:chExt cx="3012171" cy="318167"/>
          </a:xfrm>
        </p:grpSpPr>
        <p:sp>
          <p:nvSpPr>
            <p:cNvPr id="196" name="TextBox 76">
              <a:extLst>
                <a:ext uri="{FF2B5EF4-FFF2-40B4-BE49-F238E27FC236}">
                  <a16:creationId xmlns:a16="http://schemas.microsoft.com/office/drawing/2014/main" id="{06146D5A-86AF-E6AF-4813-E05E3AD3E8C7}"/>
                </a:ext>
              </a:extLst>
            </p:cNvPr>
            <p:cNvSpPr txBox="1"/>
            <p:nvPr/>
          </p:nvSpPr>
          <p:spPr>
            <a:xfrm>
              <a:off x="4374554" y="917177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Railprofi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Austria GmbH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AT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2" name="Rounded Rectangle 1">
              <a:extLst>
                <a:ext uri="{FF2B5EF4-FFF2-40B4-BE49-F238E27FC236}">
                  <a16:creationId xmlns:a16="http://schemas.microsoft.com/office/drawing/2014/main" id="{82AC2623-350D-D568-6C2F-1967752D71FC}"/>
                </a:ext>
              </a:extLst>
            </p:cNvPr>
            <p:cNvSpPr/>
            <p:nvPr/>
          </p:nvSpPr>
          <p:spPr>
            <a:xfrm>
              <a:off x="4367488" y="93006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7B97E647-BE30-B962-44CA-AE5C0CD42811}"/>
              </a:ext>
            </a:extLst>
          </p:cNvPr>
          <p:cNvGrpSpPr/>
          <p:nvPr/>
        </p:nvGrpSpPr>
        <p:grpSpPr>
          <a:xfrm>
            <a:off x="4041273" y="1520055"/>
            <a:ext cx="3484955" cy="227848"/>
            <a:chOff x="4367487" y="1323619"/>
            <a:chExt cx="3018650" cy="333763"/>
          </a:xfrm>
        </p:grpSpPr>
        <p:sp>
          <p:nvSpPr>
            <p:cNvPr id="197" name="TextBox 77">
              <a:extLst>
                <a:ext uri="{FF2B5EF4-FFF2-40B4-BE49-F238E27FC236}">
                  <a16:creationId xmlns:a16="http://schemas.microsoft.com/office/drawing/2014/main" id="{6ED7ED68-54BD-C67C-4DEF-F20FE576E263}"/>
                </a:ext>
              </a:extLst>
            </p:cNvPr>
            <p:cNvSpPr txBox="1"/>
            <p:nvPr/>
          </p:nvSpPr>
          <p:spPr>
            <a:xfrm>
              <a:off x="4381032" y="1323619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DYKO Rail Repair Shop,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CZ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3" name="Rounded Rectangle 1">
              <a:extLst>
                <a:ext uri="{FF2B5EF4-FFF2-40B4-BE49-F238E27FC236}">
                  <a16:creationId xmlns:a16="http://schemas.microsoft.com/office/drawing/2014/main" id="{5FF6F419-4CB2-366F-5847-8FB6DB6EAAB1}"/>
                </a:ext>
              </a:extLst>
            </p:cNvPr>
            <p:cNvSpPr/>
            <p:nvPr/>
          </p:nvSpPr>
          <p:spPr>
            <a:xfrm>
              <a:off x="4367487" y="135209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CBE0E9C-DDDA-CDDE-448B-294804A4DF53}"/>
              </a:ext>
            </a:extLst>
          </p:cNvPr>
          <p:cNvGrpSpPr/>
          <p:nvPr/>
        </p:nvGrpSpPr>
        <p:grpSpPr>
          <a:xfrm>
            <a:off x="4038049" y="1849464"/>
            <a:ext cx="3477099" cy="226757"/>
            <a:chOff x="4367488" y="1737681"/>
            <a:chExt cx="3011849" cy="332165"/>
          </a:xfrm>
        </p:grpSpPr>
        <p:sp>
          <p:nvSpPr>
            <p:cNvPr id="198" name="TextBox 78">
              <a:extLst>
                <a:ext uri="{FF2B5EF4-FFF2-40B4-BE49-F238E27FC236}">
                  <a16:creationId xmlns:a16="http://schemas.microsoft.com/office/drawing/2014/main" id="{C3806306-BCE3-981B-0CFA-D2E20E6DB687}"/>
                </a:ext>
              </a:extLst>
            </p:cNvPr>
            <p:cNvSpPr txBox="1"/>
            <p:nvPr/>
          </p:nvSpPr>
          <p:spPr>
            <a:xfrm>
              <a:off x="4372510" y="1737681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Rail,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CZ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4" name="Rounded Rectangle 1">
              <a:extLst>
                <a:ext uri="{FF2B5EF4-FFF2-40B4-BE49-F238E27FC236}">
                  <a16:creationId xmlns:a16="http://schemas.microsoft.com/office/drawing/2014/main" id="{A12D5922-3522-2A6E-1B0B-DEF57EFA0F14}"/>
                </a:ext>
              </a:extLst>
            </p:cNvPr>
            <p:cNvSpPr/>
            <p:nvPr/>
          </p:nvSpPr>
          <p:spPr>
            <a:xfrm>
              <a:off x="4367488" y="176456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1C3AC514-9EC4-7F90-049E-7003BD834F41}"/>
              </a:ext>
            </a:extLst>
          </p:cNvPr>
          <p:cNvGrpSpPr/>
          <p:nvPr/>
        </p:nvGrpSpPr>
        <p:grpSpPr>
          <a:xfrm>
            <a:off x="4041696" y="2177782"/>
            <a:ext cx="3505859" cy="215642"/>
            <a:chOff x="4367488" y="2151743"/>
            <a:chExt cx="3036757" cy="315883"/>
          </a:xfrm>
        </p:grpSpPr>
        <p:sp>
          <p:nvSpPr>
            <p:cNvPr id="199" name="TextBox 79">
              <a:extLst>
                <a:ext uri="{FF2B5EF4-FFF2-40B4-BE49-F238E27FC236}">
                  <a16:creationId xmlns:a16="http://schemas.microsoft.com/office/drawing/2014/main" id="{CE37608F-DFF5-34C5-C369-22746A15CD0B}"/>
                </a:ext>
              </a:extLst>
            </p:cNvPr>
            <p:cNvSpPr txBox="1"/>
            <p:nvPr/>
          </p:nvSpPr>
          <p:spPr>
            <a:xfrm>
              <a:off x="4399140" y="2151743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/Deutschland/ GmbH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5" name="Rounded Rectangle 1">
              <a:extLst>
                <a:ext uri="{FF2B5EF4-FFF2-40B4-BE49-F238E27FC236}">
                  <a16:creationId xmlns:a16="http://schemas.microsoft.com/office/drawing/2014/main" id="{3D7EAD68-7DE1-FF1B-F4AA-BBF1A3889870}"/>
                </a:ext>
              </a:extLst>
            </p:cNvPr>
            <p:cNvSpPr/>
            <p:nvPr/>
          </p:nvSpPr>
          <p:spPr>
            <a:xfrm>
              <a:off x="4367488" y="2162343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D3FA22D9-4E4D-34EF-D5BD-E488DF5425C4}"/>
              </a:ext>
            </a:extLst>
          </p:cNvPr>
          <p:cNvGrpSpPr/>
          <p:nvPr/>
        </p:nvGrpSpPr>
        <p:grpSpPr>
          <a:xfrm>
            <a:off x="4044368" y="2494985"/>
            <a:ext cx="3477104" cy="222795"/>
            <a:chOff x="4367488" y="2544469"/>
            <a:chExt cx="3011849" cy="326361"/>
          </a:xfrm>
        </p:grpSpPr>
        <p:sp>
          <p:nvSpPr>
            <p:cNvPr id="226" name="TextBox 87">
              <a:extLst>
                <a:ext uri="{FF2B5EF4-FFF2-40B4-BE49-F238E27FC236}">
                  <a16:creationId xmlns:a16="http://schemas.microsoft.com/office/drawing/2014/main" id="{263A8678-841D-5B69-88EF-5131DA3EC405}"/>
                </a:ext>
              </a:extLst>
            </p:cNvPr>
            <p:cNvSpPr txBox="1"/>
            <p:nvPr/>
          </p:nvSpPr>
          <p:spPr>
            <a:xfrm>
              <a:off x="4404269" y="2544469"/>
              <a:ext cx="2943478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mbH,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6" name="Rounded Rectangle 1">
              <a:extLst>
                <a:ext uri="{FF2B5EF4-FFF2-40B4-BE49-F238E27FC236}">
                  <a16:creationId xmlns:a16="http://schemas.microsoft.com/office/drawing/2014/main" id="{61EB2B5A-8C22-AACC-8DF2-C1103E005581}"/>
                </a:ext>
              </a:extLst>
            </p:cNvPr>
            <p:cNvSpPr/>
            <p:nvPr/>
          </p:nvSpPr>
          <p:spPr>
            <a:xfrm>
              <a:off x="4367488" y="2565547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FEB87B54-30BF-E3EE-9C51-C7F77E1A2196}"/>
              </a:ext>
            </a:extLst>
          </p:cNvPr>
          <p:cNvGrpSpPr/>
          <p:nvPr/>
        </p:nvGrpSpPr>
        <p:grpSpPr>
          <a:xfrm>
            <a:off x="4041007" y="3161114"/>
            <a:ext cx="3513272" cy="216729"/>
            <a:chOff x="4367488" y="3511187"/>
            <a:chExt cx="3043178" cy="317475"/>
          </a:xfrm>
        </p:grpSpPr>
        <p:sp>
          <p:nvSpPr>
            <p:cNvPr id="201" name="TextBox 81">
              <a:extLst>
                <a:ext uri="{FF2B5EF4-FFF2-40B4-BE49-F238E27FC236}">
                  <a16:creationId xmlns:a16="http://schemas.microsoft.com/office/drawing/2014/main" id="{3C717A0E-3712-2C03-5E6B-C87DE6FABC91}"/>
                </a:ext>
              </a:extLst>
            </p:cNvPr>
            <p:cNvSpPr txBox="1"/>
            <p:nvPr/>
          </p:nvSpPr>
          <p:spPr>
            <a:xfrm>
              <a:off x="4405561" y="3511187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/Polonia/ 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PL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7" name="Rounded Rectangle 1">
              <a:extLst>
                <a:ext uri="{FF2B5EF4-FFF2-40B4-BE49-F238E27FC236}">
                  <a16:creationId xmlns:a16="http://schemas.microsoft.com/office/drawing/2014/main" id="{3CBD1297-28F3-CF66-29B2-1CFD79052AEC}"/>
                </a:ext>
              </a:extLst>
            </p:cNvPr>
            <p:cNvSpPr/>
            <p:nvPr/>
          </p:nvSpPr>
          <p:spPr>
            <a:xfrm>
              <a:off x="4367488" y="3523379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900E6F2-58CD-35CE-FD35-A331655A251D}"/>
              </a:ext>
            </a:extLst>
          </p:cNvPr>
          <p:cNvGrpSpPr/>
          <p:nvPr/>
        </p:nvGrpSpPr>
        <p:grpSpPr>
          <a:xfrm>
            <a:off x="4040915" y="4762144"/>
            <a:ext cx="3501529" cy="217997"/>
            <a:chOff x="4367488" y="5577415"/>
            <a:chExt cx="3033007" cy="319333"/>
          </a:xfrm>
        </p:grpSpPr>
        <p:sp>
          <p:nvSpPr>
            <p:cNvPr id="200" name="TextBox 80">
              <a:extLst>
                <a:ext uri="{FF2B5EF4-FFF2-40B4-BE49-F238E27FC236}">
                  <a16:creationId xmlns:a16="http://schemas.microsoft.com/office/drawing/2014/main" id="{4A7221B9-E4E9-D65C-86B3-6037BB74391C}"/>
                </a:ext>
              </a:extLst>
            </p:cNvPr>
            <p:cNvSpPr txBox="1"/>
            <p:nvPr/>
          </p:nvSpPr>
          <p:spPr>
            <a:xfrm>
              <a:off x="4395390" y="5577415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Istanbul STI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TR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8" name="Rounded Rectangle 1">
              <a:extLst>
                <a:ext uri="{FF2B5EF4-FFF2-40B4-BE49-F238E27FC236}">
                  <a16:creationId xmlns:a16="http://schemas.microsoft.com/office/drawing/2014/main" id="{39AAA540-08D6-67E9-4A7E-CF1A3DF8DFC2}"/>
                </a:ext>
              </a:extLst>
            </p:cNvPr>
            <p:cNvSpPr/>
            <p:nvPr/>
          </p:nvSpPr>
          <p:spPr>
            <a:xfrm>
              <a:off x="4367488" y="559146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5FC0B85-D255-A136-FC02-64B47B37510F}"/>
              </a:ext>
            </a:extLst>
          </p:cNvPr>
          <p:cNvGrpSpPr/>
          <p:nvPr/>
        </p:nvGrpSpPr>
        <p:grpSpPr>
          <a:xfrm>
            <a:off x="4044368" y="4122668"/>
            <a:ext cx="3477104" cy="215613"/>
            <a:chOff x="4367488" y="4735085"/>
            <a:chExt cx="3011849" cy="315840"/>
          </a:xfrm>
        </p:grpSpPr>
        <p:sp>
          <p:nvSpPr>
            <p:cNvPr id="227" name="TextBox 87">
              <a:extLst>
                <a:ext uri="{FF2B5EF4-FFF2-40B4-BE49-F238E27FC236}">
                  <a16:creationId xmlns:a16="http://schemas.microsoft.com/office/drawing/2014/main" id="{DF3DA600-4318-0A5C-552A-DCCBBB146710}"/>
                </a:ext>
              </a:extLst>
            </p:cNvPr>
            <p:cNvSpPr txBox="1"/>
            <p:nvPr/>
          </p:nvSpPr>
          <p:spPr>
            <a:xfrm>
              <a:off x="4423434" y="4735085"/>
              <a:ext cx="2913208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Zalaegerszeg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Kft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en-AU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U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9" name="Rounded Rectangle 1">
              <a:extLst>
                <a:ext uri="{FF2B5EF4-FFF2-40B4-BE49-F238E27FC236}">
                  <a16:creationId xmlns:a16="http://schemas.microsoft.com/office/drawing/2014/main" id="{0CEDF14C-B5BE-7ED9-8763-4D26539C018F}"/>
                </a:ext>
              </a:extLst>
            </p:cNvPr>
            <p:cNvSpPr/>
            <p:nvPr/>
          </p:nvSpPr>
          <p:spPr>
            <a:xfrm>
              <a:off x="4367488" y="4745642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2767ACE-2DB5-FFAC-65F9-A803D002B3A8}"/>
              </a:ext>
            </a:extLst>
          </p:cNvPr>
          <p:cNvGrpSpPr/>
          <p:nvPr/>
        </p:nvGrpSpPr>
        <p:grpSpPr>
          <a:xfrm>
            <a:off x="4038018" y="4439842"/>
            <a:ext cx="3477104" cy="220741"/>
            <a:chOff x="4367488" y="5155166"/>
            <a:chExt cx="3011849" cy="323352"/>
          </a:xfrm>
        </p:grpSpPr>
        <p:sp>
          <p:nvSpPr>
            <p:cNvPr id="229" name="TextBox 87">
              <a:extLst>
                <a:ext uri="{FF2B5EF4-FFF2-40B4-BE49-F238E27FC236}">
                  <a16:creationId xmlns:a16="http://schemas.microsoft.com/office/drawing/2014/main" id="{538FD4D6-4960-2C47-0811-9D0B20F0B41D}"/>
                </a:ext>
              </a:extLst>
            </p:cNvPr>
            <p:cNvSpPr txBox="1"/>
            <p:nvPr/>
          </p:nvSpPr>
          <p:spPr>
            <a:xfrm>
              <a:off x="4406994" y="5155166"/>
              <a:ext cx="2913207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Szeged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Kft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HU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0" name="Rounded Rectangle 1">
              <a:extLst>
                <a:ext uri="{FF2B5EF4-FFF2-40B4-BE49-F238E27FC236}">
                  <a16:creationId xmlns:a16="http://schemas.microsoft.com/office/drawing/2014/main" id="{6EB3B478-628F-BC1A-C464-9F6021174FBA}"/>
                </a:ext>
              </a:extLst>
            </p:cNvPr>
            <p:cNvSpPr/>
            <p:nvPr/>
          </p:nvSpPr>
          <p:spPr>
            <a:xfrm>
              <a:off x="4367488" y="5173235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A18959ED-027D-97CC-34D6-BE27A07D5446}"/>
              </a:ext>
            </a:extLst>
          </p:cNvPr>
          <p:cNvGrpSpPr/>
          <p:nvPr/>
        </p:nvGrpSpPr>
        <p:grpSpPr>
          <a:xfrm>
            <a:off x="4042089" y="5081702"/>
            <a:ext cx="3482446" cy="225351"/>
            <a:chOff x="4366509" y="5999279"/>
            <a:chExt cx="3016477" cy="384224"/>
          </a:xfrm>
        </p:grpSpPr>
        <p:sp>
          <p:nvSpPr>
            <p:cNvPr id="185" name="Rounded Rectangle 54">
              <a:extLst>
                <a:ext uri="{FF2B5EF4-FFF2-40B4-BE49-F238E27FC236}">
                  <a16:creationId xmlns:a16="http://schemas.microsoft.com/office/drawing/2014/main" id="{D3D98DD6-9D00-4789-327A-53BFDFE489E2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TextBox 87">
              <a:extLst>
                <a:ext uri="{FF2B5EF4-FFF2-40B4-BE49-F238E27FC236}">
                  <a16:creationId xmlns:a16="http://schemas.microsoft.com/office/drawing/2014/main" id="{DCD106D3-B926-EF03-1E13-D337B8251404}"/>
                </a:ext>
              </a:extLst>
            </p:cNvPr>
            <p:cNvSpPr txBox="1"/>
            <p:nvPr/>
          </p:nvSpPr>
          <p:spPr>
            <a:xfrm>
              <a:off x="4420297" y="6020274"/>
              <a:ext cx="2920642" cy="2597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ADRIA RAIL d.o.o.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(100%),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HR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72" name="Ovál 271">
            <a:extLst>
              <a:ext uri="{FF2B5EF4-FFF2-40B4-BE49-F238E27FC236}">
                <a16:creationId xmlns:a16="http://schemas.microsoft.com/office/drawing/2014/main" id="{2532DC6D-DA72-A5F7-413C-493C79FC6421}"/>
              </a:ext>
            </a:extLst>
          </p:cNvPr>
          <p:cNvSpPr/>
          <p:nvPr/>
        </p:nvSpPr>
        <p:spPr>
          <a:xfrm>
            <a:off x="3254951" y="4277642"/>
            <a:ext cx="106649" cy="106649"/>
          </a:xfrm>
          <a:prstGeom prst="ellipse">
            <a:avLst/>
          </a:prstGeom>
          <a:solidFill>
            <a:srgbClr val="C2043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53F861F-9491-2578-B45A-5B19CADCFBBB}"/>
              </a:ext>
            </a:extLst>
          </p:cNvPr>
          <p:cNvGrpSpPr/>
          <p:nvPr/>
        </p:nvGrpSpPr>
        <p:grpSpPr>
          <a:xfrm>
            <a:off x="3971250" y="2819341"/>
            <a:ext cx="3583029" cy="240212"/>
            <a:chOff x="4304153" y="2949087"/>
            <a:chExt cx="3103600" cy="373422"/>
          </a:xfrm>
        </p:grpSpPr>
        <p:sp>
          <p:nvSpPr>
            <p:cNvPr id="232" name="Rounded Rectangle 1">
              <a:extLst>
                <a:ext uri="{FF2B5EF4-FFF2-40B4-BE49-F238E27FC236}">
                  <a16:creationId xmlns:a16="http://schemas.microsoft.com/office/drawing/2014/main" id="{11D0E434-96C2-63C8-F8D4-8F23ACBB20D4}"/>
                </a:ext>
              </a:extLst>
            </p:cNvPr>
            <p:cNvSpPr/>
            <p:nvPr/>
          </p:nvSpPr>
          <p:spPr>
            <a:xfrm>
              <a:off x="4367488" y="2956673"/>
              <a:ext cx="3011849" cy="365836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  <p:sp>
          <p:nvSpPr>
            <p:cNvPr id="233" name="TextBox 87">
              <a:extLst>
                <a:ext uri="{FF2B5EF4-FFF2-40B4-BE49-F238E27FC236}">
                  <a16:creationId xmlns:a16="http://schemas.microsoft.com/office/drawing/2014/main" id="{567B19A7-9EAC-7556-2E7F-E3053DB9DEC2}"/>
                </a:ext>
              </a:extLst>
            </p:cNvPr>
            <p:cNvSpPr txBox="1"/>
            <p:nvPr/>
          </p:nvSpPr>
          <p:spPr>
            <a:xfrm>
              <a:off x="4304153" y="2949087"/>
              <a:ext cx="3103600" cy="34687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Umschlagsgesellschaft Königs Wusterhausen mbH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sk-SK" sz="850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(50%)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DE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850D5FB-26A7-0D7B-A014-D4ABE2247A39}"/>
              </a:ext>
            </a:extLst>
          </p:cNvPr>
          <p:cNvGrpSpPr/>
          <p:nvPr/>
        </p:nvGrpSpPr>
        <p:grpSpPr>
          <a:xfrm>
            <a:off x="4044368" y="3801856"/>
            <a:ext cx="3477104" cy="219251"/>
            <a:chOff x="4367488" y="4329071"/>
            <a:chExt cx="3011849" cy="321170"/>
          </a:xfrm>
        </p:grpSpPr>
        <p:sp>
          <p:nvSpPr>
            <p:cNvPr id="230" name="TextBox 87">
              <a:extLst>
                <a:ext uri="{FF2B5EF4-FFF2-40B4-BE49-F238E27FC236}">
                  <a16:creationId xmlns:a16="http://schemas.microsoft.com/office/drawing/2014/main" id="{E39ACFD7-F81B-EC12-E14C-8F887730F88A}"/>
                </a:ext>
              </a:extLst>
            </p:cNvPr>
            <p:cNvSpPr txBox="1"/>
            <p:nvPr/>
          </p:nvSpPr>
          <p:spPr>
            <a:xfrm>
              <a:off x="4408897" y="4329071"/>
              <a:ext cx="2927336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CL EUROPORT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Sp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 z </a:t>
              </a:r>
              <a:r>
                <a:rPr lang="sk-SK" sz="850" b="1" dirty="0" err="1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o.o</a:t>
              </a:r>
              <a:r>
                <a:rPr lang="sk-SK" sz="850" b="1" dirty="0">
                  <a:solidFill>
                    <a:srgbClr val="C20430"/>
                  </a:solidFill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PL</a:t>
              </a:r>
              <a:endParaRPr lang="en-AU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51" name="Rounded Rectangle 1">
              <a:extLst>
                <a:ext uri="{FF2B5EF4-FFF2-40B4-BE49-F238E27FC236}">
                  <a16:creationId xmlns:a16="http://schemas.microsoft.com/office/drawing/2014/main" id="{AD2CA66B-1722-1D17-67AA-228F98CD6A87}"/>
                </a:ext>
              </a:extLst>
            </p:cNvPr>
            <p:cNvSpPr/>
            <p:nvPr/>
          </p:nvSpPr>
          <p:spPr>
            <a:xfrm>
              <a:off x="4367488" y="4344958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cxnSp>
        <p:nvCxnSpPr>
          <p:cNvPr id="280" name="Rovná spojnica 279">
            <a:extLst>
              <a:ext uri="{FF2B5EF4-FFF2-40B4-BE49-F238E27FC236}">
                <a16:creationId xmlns:a16="http://schemas.microsoft.com/office/drawing/2014/main" id="{496A7B55-B4B2-17B8-FB5D-40C87CCD069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2" name="Obrázok 281">
            <a:extLst>
              <a:ext uri="{FF2B5EF4-FFF2-40B4-BE49-F238E27FC236}">
                <a16:creationId xmlns:a16="http://schemas.microsoft.com/office/drawing/2014/main" id="{C05AECD9-F1F2-53DC-24B8-87C7EEC21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  <p:sp>
        <p:nvSpPr>
          <p:cNvPr id="285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60058" y="587218"/>
            <a:ext cx="24184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 GROUP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rPr>
              <a:t>Company structure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9F2FAFF7-5CEA-DE1D-9C1B-CE716D74A588}"/>
              </a:ext>
            </a:extLst>
          </p:cNvPr>
          <p:cNvGrpSpPr/>
          <p:nvPr/>
        </p:nvGrpSpPr>
        <p:grpSpPr>
          <a:xfrm>
            <a:off x="4041007" y="3479404"/>
            <a:ext cx="3513272" cy="220891"/>
            <a:chOff x="4367488" y="3903913"/>
            <a:chExt cx="3043178" cy="323571"/>
          </a:xfrm>
        </p:grpSpPr>
        <p:sp>
          <p:nvSpPr>
            <p:cNvPr id="34" name="TextBox 81">
              <a:extLst>
                <a:ext uri="{FF2B5EF4-FFF2-40B4-BE49-F238E27FC236}">
                  <a16:creationId xmlns:a16="http://schemas.microsoft.com/office/drawing/2014/main" id="{DC9C2F35-44B7-0964-0A82-ADAC9913C2D4}"/>
                </a:ext>
              </a:extLst>
            </p:cNvPr>
            <p:cNvSpPr txBox="1"/>
            <p:nvPr/>
          </p:nvSpPr>
          <p:spPr>
            <a:xfrm>
              <a:off x="4405561" y="3903913"/>
              <a:ext cx="3005105" cy="22313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Rail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S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p.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</a:t>
              </a:r>
              <a:r>
                <a:rPr lang="en-US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o.o.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PL</a:t>
              </a:r>
              <a:endParaRPr lang="en-US" sz="85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6" name="Rounded Rectangle 1">
              <a:extLst>
                <a:ext uri="{FF2B5EF4-FFF2-40B4-BE49-F238E27FC236}">
                  <a16:creationId xmlns:a16="http://schemas.microsoft.com/office/drawing/2014/main" id="{986AC697-E6C6-4967-94F2-C6AD87FD8DE6}"/>
                </a:ext>
              </a:extLst>
            </p:cNvPr>
            <p:cNvSpPr/>
            <p:nvPr/>
          </p:nvSpPr>
          <p:spPr>
            <a:xfrm>
              <a:off x="4367488" y="3922201"/>
              <a:ext cx="3011849" cy="305283"/>
            </a:xfrm>
            <a:prstGeom prst="roundRect">
              <a:avLst/>
            </a:prstGeom>
            <a:noFill/>
            <a:ln w="12700"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50"/>
            </a:p>
          </p:txBody>
        </p:sp>
      </p:grpSp>
      <p:cxnSp>
        <p:nvCxnSpPr>
          <p:cNvPr id="40" name="Rovná spojnica 39">
            <a:extLst>
              <a:ext uri="{FF2B5EF4-FFF2-40B4-BE49-F238E27FC236}">
                <a16:creationId xmlns:a16="http://schemas.microsoft.com/office/drawing/2014/main" id="{672F5E9A-878C-206F-71CA-8A98D577E9C1}"/>
              </a:ext>
            </a:extLst>
          </p:cNvPr>
          <p:cNvCxnSpPr>
            <a:cxnSpLocks/>
          </p:cNvCxnSpPr>
          <p:nvPr/>
        </p:nvCxnSpPr>
        <p:spPr>
          <a:xfrm>
            <a:off x="3768178" y="345817"/>
            <a:ext cx="0" cy="620330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8D5BA1CE-7058-23D1-C20A-F4F7C346A3AC}"/>
              </a:ext>
            </a:extLst>
          </p:cNvPr>
          <p:cNvCxnSpPr>
            <a:cxnSpLocks/>
          </p:cNvCxnSpPr>
          <p:nvPr/>
        </p:nvCxnSpPr>
        <p:spPr>
          <a:xfrm flipV="1">
            <a:off x="3774072" y="670849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6A6BF2EF-FE29-24FD-AFC6-2EC072FD37E2}"/>
              </a:ext>
            </a:extLst>
          </p:cNvPr>
          <p:cNvCxnSpPr>
            <a:cxnSpLocks/>
          </p:cNvCxnSpPr>
          <p:nvPr/>
        </p:nvCxnSpPr>
        <p:spPr>
          <a:xfrm flipV="1">
            <a:off x="3774072" y="132417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42BDB517-01FD-87DF-F696-AB79B8E4D7EC}"/>
              </a:ext>
            </a:extLst>
          </p:cNvPr>
          <p:cNvCxnSpPr>
            <a:cxnSpLocks/>
          </p:cNvCxnSpPr>
          <p:nvPr/>
        </p:nvCxnSpPr>
        <p:spPr>
          <a:xfrm flipV="1">
            <a:off x="3774072" y="1650832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8437D5D8-548B-7192-707A-F61069C9D095}"/>
              </a:ext>
            </a:extLst>
          </p:cNvPr>
          <p:cNvCxnSpPr>
            <a:cxnSpLocks/>
          </p:cNvCxnSpPr>
          <p:nvPr/>
        </p:nvCxnSpPr>
        <p:spPr>
          <a:xfrm flipV="1">
            <a:off x="3774072" y="197749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8DD4DF8B-17BB-3547-34B3-FDC958274255}"/>
              </a:ext>
            </a:extLst>
          </p:cNvPr>
          <p:cNvCxnSpPr>
            <a:cxnSpLocks/>
          </p:cNvCxnSpPr>
          <p:nvPr/>
        </p:nvCxnSpPr>
        <p:spPr>
          <a:xfrm flipV="1">
            <a:off x="3774072" y="2304154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084DDAD0-3089-580C-767D-BE5EA050FC78}"/>
              </a:ext>
            </a:extLst>
          </p:cNvPr>
          <p:cNvCxnSpPr>
            <a:cxnSpLocks/>
          </p:cNvCxnSpPr>
          <p:nvPr/>
        </p:nvCxnSpPr>
        <p:spPr>
          <a:xfrm flipV="1">
            <a:off x="3774072" y="2630815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1A059101-61A6-D1CE-7DF3-E42EC8A5C036}"/>
              </a:ext>
            </a:extLst>
          </p:cNvPr>
          <p:cNvCxnSpPr>
            <a:cxnSpLocks/>
          </p:cNvCxnSpPr>
          <p:nvPr/>
        </p:nvCxnSpPr>
        <p:spPr>
          <a:xfrm flipV="1">
            <a:off x="3774072" y="2957476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56710B11-4516-9CE3-D5C0-8ADFB32B9F91}"/>
              </a:ext>
            </a:extLst>
          </p:cNvPr>
          <p:cNvCxnSpPr>
            <a:cxnSpLocks/>
          </p:cNvCxnSpPr>
          <p:nvPr/>
        </p:nvCxnSpPr>
        <p:spPr>
          <a:xfrm flipV="1">
            <a:off x="3774072" y="3279057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96">
            <a:extLst>
              <a:ext uri="{FF2B5EF4-FFF2-40B4-BE49-F238E27FC236}">
                <a16:creationId xmlns:a16="http://schemas.microsoft.com/office/drawing/2014/main" id="{53EAC993-7BCE-6646-9612-F21D6041F06E}"/>
              </a:ext>
            </a:extLst>
          </p:cNvPr>
          <p:cNvCxnSpPr>
            <a:cxnSpLocks/>
          </p:cNvCxnSpPr>
          <p:nvPr/>
        </p:nvCxnSpPr>
        <p:spPr>
          <a:xfrm flipV="1">
            <a:off x="3774072" y="3590478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96">
            <a:extLst>
              <a:ext uri="{FF2B5EF4-FFF2-40B4-BE49-F238E27FC236}">
                <a16:creationId xmlns:a16="http://schemas.microsoft.com/office/drawing/2014/main" id="{E1274BCC-1876-D1CA-1CE6-05C1D611786F}"/>
              </a:ext>
            </a:extLst>
          </p:cNvPr>
          <p:cNvCxnSpPr>
            <a:cxnSpLocks/>
          </p:cNvCxnSpPr>
          <p:nvPr/>
        </p:nvCxnSpPr>
        <p:spPr>
          <a:xfrm>
            <a:off x="3765185" y="3919679"/>
            <a:ext cx="276190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4BFE839B-45D1-D092-3173-A826C36EE3A0}"/>
              </a:ext>
            </a:extLst>
          </p:cNvPr>
          <p:cNvCxnSpPr>
            <a:cxnSpLocks/>
          </p:cNvCxnSpPr>
          <p:nvPr/>
        </p:nvCxnSpPr>
        <p:spPr>
          <a:xfrm flipV="1">
            <a:off x="3774072" y="4229471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96">
            <a:extLst>
              <a:ext uri="{FF2B5EF4-FFF2-40B4-BE49-F238E27FC236}">
                <a16:creationId xmlns:a16="http://schemas.microsoft.com/office/drawing/2014/main" id="{7CE18075-D2F7-9BF7-5C62-C971225B7F6B}"/>
              </a:ext>
            </a:extLst>
          </p:cNvPr>
          <p:cNvCxnSpPr>
            <a:cxnSpLocks/>
          </p:cNvCxnSpPr>
          <p:nvPr/>
        </p:nvCxnSpPr>
        <p:spPr>
          <a:xfrm flipV="1">
            <a:off x="3774072" y="4877713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96">
            <a:extLst>
              <a:ext uri="{FF2B5EF4-FFF2-40B4-BE49-F238E27FC236}">
                <a16:creationId xmlns:a16="http://schemas.microsoft.com/office/drawing/2014/main" id="{BACE0592-AE8B-F1FD-EBC9-80A078BB8C8E}"/>
              </a:ext>
            </a:extLst>
          </p:cNvPr>
          <p:cNvCxnSpPr>
            <a:cxnSpLocks/>
          </p:cNvCxnSpPr>
          <p:nvPr/>
        </p:nvCxnSpPr>
        <p:spPr>
          <a:xfrm flipV="1">
            <a:off x="3774072" y="5520875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E7F53CEA-9F57-A761-68AF-15FBACC9741F}"/>
              </a:ext>
            </a:extLst>
          </p:cNvPr>
          <p:cNvSpPr/>
          <p:nvPr/>
        </p:nvSpPr>
        <p:spPr>
          <a:xfrm>
            <a:off x="838388" y="5011237"/>
            <a:ext cx="2194950" cy="538169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F33D1AB-39DE-50A8-4C2E-1E2EFED9449C}"/>
              </a:ext>
            </a:extLst>
          </p:cNvPr>
          <p:cNvSpPr txBox="1"/>
          <p:nvPr/>
        </p:nvSpPr>
        <p:spPr>
          <a:xfrm>
            <a:off x="1345908" y="5116012"/>
            <a:ext cx="1763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EBBCC-90BB-0E8F-EEFB-F0C95CFDD5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856" y="5134410"/>
            <a:ext cx="307777" cy="307777"/>
          </a:xfrm>
          <a:prstGeom prst="rect">
            <a:avLst/>
          </a:prstGeom>
        </p:spPr>
      </p:pic>
      <p:cxnSp>
        <p:nvCxnSpPr>
          <p:cNvPr id="26" name="Straight Arrow Connector 96">
            <a:extLst>
              <a:ext uri="{FF2B5EF4-FFF2-40B4-BE49-F238E27FC236}">
                <a16:creationId xmlns:a16="http://schemas.microsoft.com/office/drawing/2014/main" id="{B663DACC-DABD-06EA-22D6-95CFA97F3A90}"/>
              </a:ext>
            </a:extLst>
          </p:cNvPr>
          <p:cNvCxnSpPr>
            <a:cxnSpLocks/>
          </p:cNvCxnSpPr>
          <p:nvPr/>
        </p:nvCxnSpPr>
        <p:spPr>
          <a:xfrm flipV="1">
            <a:off x="3774072" y="5191674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EAE077B7-AC02-BAFB-ED70-57D810C4D487}"/>
              </a:ext>
            </a:extLst>
          </p:cNvPr>
          <p:cNvGrpSpPr/>
          <p:nvPr/>
        </p:nvGrpSpPr>
        <p:grpSpPr>
          <a:xfrm>
            <a:off x="4035287" y="5408614"/>
            <a:ext cx="3482446" cy="264820"/>
            <a:chOff x="4366509" y="5999279"/>
            <a:chExt cx="3016477" cy="416553"/>
          </a:xfrm>
        </p:grpSpPr>
        <p:sp>
          <p:nvSpPr>
            <p:cNvPr id="28" name="Rounded Rectangle 54">
              <a:extLst>
                <a:ext uri="{FF2B5EF4-FFF2-40B4-BE49-F238E27FC236}">
                  <a16:creationId xmlns:a16="http://schemas.microsoft.com/office/drawing/2014/main" id="{86542024-1077-5261-5CED-C218B9FCC5AE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87">
              <a:extLst>
                <a:ext uri="{FF2B5EF4-FFF2-40B4-BE49-F238E27FC236}">
                  <a16:creationId xmlns:a16="http://schemas.microsoft.com/office/drawing/2014/main" id="{04C4011F-8EF7-D1DC-DC17-B0B80BB76552}"/>
                </a:ext>
              </a:extLst>
            </p:cNvPr>
            <p:cNvSpPr txBox="1"/>
            <p:nvPr/>
          </p:nvSpPr>
          <p:spPr>
            <a:xfrm>
              <a:off x="4414793" y="6003862"/>
              <a:ext cx="2920642" cy="41197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M-RAIL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doo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za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železnički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prevoz robe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Krnješevci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(33,3%),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RS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C4C25917-F3D7-F2E5-B88E-62AC6F56897A}"/>
              </a:ext>
            </a:extLst>
          </p:cNvPr>
          <p:cNvGrpSpPr/>
          <p:nvPr/>
        </p:nvGrpSpPr>
        <p:grpSpPr>
          <a:xfrm>
            <a:off x="4042089" y="5774995"/>
            <a:ext cx="3482446" cy="229716"/>
            <a:chOff x="4366509" y="5991838"/>
            <a:chExt cx="3016477" cy="391665"/>
          </a:xfrm>
        </p:grpSpPr>
        <p:sp>
          <p:nvSpPr>
            <p:cNvPr id="31" name="Rounded Rectangle 54">
              <a:extLst>
                <a:ext uri="{FF2B5EF4-FFF2-40B4-BE49-F238E27FC236}">
                  <a16:creationId xmlns:a16="http://schemas.microsoft.com/office/drawing/2014/main" id="{FD8F1CA9-A35A-6BE7-936E-E349DFA79FA5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87">
              <a:extLst>
                <a:ext uri="{FF2B5EF4-FFF2-40B4-BE49-F238E27FC236}">
                  <a16:creationId xmlns:a16="http://schemas.microsoft.com/office/drawing/2014/main" id="{52064EBE-4081-C4DA-E718-38A8382C574A}"/>
                </a:ext>
              </a:extLst>
            </p:cNvPr>
            <p:cNvSpPr txBox="1"/>
            <p:nvPr/>
          </p:nvSpPr>
          <p:spPr>
            <a:xfrm>
              <a:off x="4409288" y="5991838"/>
              <a:ext cx="2920642" cy="25972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EMA RAIL S.R.L.  </a:t>
              </a:r>
              <a:r>
                <a:rPr lang="sk-SK" sz="850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(33,3%),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RO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236" name="Straight Arrow Connector 96">
            <a:extLst>
              <a:ext uri="{FF2B5EF4-FFF2-40B4-BE49-F238E27FC236}">
                <a16:creationId xmlns:a16="http://schemas.microsoft.com/office/drawing/2014/main" id="{FBA1871C-BFBF-A495-3E3A-E4E96165D7EC}"/>
              </a:ext>
            </a:extLst>
          </p:cNvPr>
          <p:cNvCxnSpPr>
            <a:cxnSpLocks/>
          </p:cNvCxnSpPr>
          <p:nvPr/>
        </p:nvCxnSpPr>
        <p:spPr>
          <a:xfrm flipV="1">
            <a:off x="3774072" y="5890716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2">
            <a:extLst>
              <a:ext uri="{FF2B5EF4-FFF2-40B4-BE49-F238E27FC236}">
                <a16:creationId xmlns:a16="http://schemas.microsoft.com/office/drawing/2014/main" id="{75F00D61-CD7A-7016-8AD7-F039DE270ECF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28" name="Straight Arrow Connector 96">
            <a:extLst>
              <a:ext uri="{FF2B5EF4-FFF2-40B4-BE49-F238E27FC236}">
                <a16:creationId xmlns:a16="http://schemas.microsoft.com/office/drawing/2014/main" id="{8E2B7103-2C7F-A7D1-DB30-9EF845A84929}"/>
              </a:ext>
            </a:extLst>
          </p:cNvPr>
          <p:cNvCxnSpPr>
            <a:cxnSpLocks/>
          </p:cNvCxnSpPr>
          <p:nvPr/>
        </p:nvCxnSpPr>
        <p:spPr>
          <a:xfrm flipV="1">
            <a:off x="3774072" y="6224997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" name="Skupina 29">
            <a:extLst>
              <a:ext uri="{FF2B5EF4-FFF2-40B4-BE49-F238E27FC236}">
                <a16:creationId xmlns:a16="http://schemas.microsoft.com/office/drawing/2014/main" id="{A6DF2D8A-4DD0-4AEC-7608-95778ED4B46E}"/>
              </a:ext>
            </a:extLst>
          </p:cNvPr>
          <p:cNvGrpSpPr/>
          <p:nvPr/>
        </p:nvGrpSpPr>
        <p:grpSpPr>
          <a:xfrm>
            <a:off x="4042089" y="6106272"/>
            <a:ext cx="3482446" cy="229716"/>
            <a:chOff x="4366509" y="5991838"/>
            <a:chExt cx="3016477" cy="391665"/>
          </a:xfrm>
        </p:grpSpPr>
        <p:sp>
          <p:nvSpPr>
            <p:cNvPr id="254" name="Rounded Rectangle 54">
              <a:extLst>
                <a:ext uri="{FF2B5EF4-FFF2-40B4-BE49-F238E27FC236}">
                  <a16:creationId xmlns:a16="http://schemas.microsoft.com/office/drawing/2014/main" id="{517F87B2-B245-9630-5CB2-ED0456C53FE4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TextBox 87">
              <a:extLst>
                <a:ext uri="{FF2B5EF4-FFF2-40B4-BE49-F238E27FC236}">
                  <a16:creationId xmlns:a16="http://schemas.microsoft.com/office/drawing/2014/main" id="{4E09EA20-0A82-E521-24F8-FF7546E26C1B}"/>
                </a:ext>
              </a:extLst>
            </p:cNvPr>
            <p:cNvSpPr txBox="1"/>
            <p:nvPr/>
          </p:nvSpPr>
          <p:spPr>
            <a:xfrm>
              <a:off x="4409288" y="5991838"/>
              <a:ext cx="2920642" cy="38045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Netherlands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NL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256" name="Straight Arrow Connector 96">
            <a:extLst>
              <a:ext uri="{FF2B5EF4-FFF2-40B4-BE49-F238E27FC236}">
                <a16:creationId xmlns:a16="http://schemas.microsoft.com/office/drawing/2014/main" id="{06B5BBAE-9FC4-7A57-99F5-CFED52C1EB03}"/>
              </a:ext>
            </a:extLst>
          </p:cNvPr>
          <p:cNvCxnSpPr>
            <a:cxnSpLocks/>
          </p:cNvCxnSpPr>
          <p:nvPr/>
        </p:nvCxnSpPr>
        <p:spPr>
          <a:xfrm>
            <a:off x="3765185" y="6549117"/>
            <a:ext cx="283810" cy="0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105">
            <a:extLst>
              <a:ext uri="{FF2B5EF4-FFF2-40B4-BE49-F238E27FC236}">
                <a16:creationId xmlns:a16="http://schemas.microsoft.com/office/drawing/2014/main" id="{8FC20EEB-5E14-14DD-47FC-80FB48DF82F0}"/>
              </a:ext>
            </a:extLst>
          </p:cNvPr>
          <p:cNvCxnSpPr>
            <a:cxnSpLocks/>
          </p:cNvCxnSpPr>
          <p:nvPr/>
        </p:nvCxnSpPr>
        <p:spPr>
          <a:xfrm>
            <a:off x="7721365" y="1060486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Arrow Connector 105">
            <a:extLst>
              <a:ext uri="{FF2B5EF4-FFF2-40B4-BE49-F238E27FC236}">
                <a16:creationId xmlns:a16="http://schemas.microsoft.com/office/drawing/2014/main" id="{179F66C0-5EBE-EAEB-D799-5EB16D196622}"/>
              </a:ext>
            </a:extLst>
          </p:cNvPr>
          <p:cNvCxnSpPr>
            <a:cxnSpLocks/>
          </p:cNvCxnSpPr>
          <p:nvPr/>
        </p:nvCxnSpPr>
        <p:spPr>
          <a:xfrm>
            <a:off x="7721365" y="693842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105">
            <a:extLst>
              <a:ext uri="{FF2B5EF4-FFF2-40B4-BE49-F238E27FC236}">
                <a16:creationId xmlns:a16="http://schemas.microsoft.com/office/drawing/2014/main" id="{E102FADF-697C-5E52-6A5B-2065E2F471B5}"/>
              </a:ext>
            </a:extLst>
          </p:cNvPr>
          <p:cNvCxnSpPr>
            <a:cxnSpLocks/>
          </p:cNvCxnSpPr>
          <p:nvPr/>
        </p:nvCxnSpPr>
        <p:spPr>
          <a:xfrm>
            <a:off x="7723905" y="1781864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105">
            <a:extLst>
              <a:ext uri="{FF2B5EF4-FFF2-40B4-BE49-F238E27FC236}">
                <a16:creationId xmlns:a16="http://schemas.microsoft.com/office/drawing/2014/main" id="{F1E96E2B-46D1-8DEC-AA91-99E4AA4F8A9C}"/>
              </a:ext>
            </a:extLst>
          </p:cNvPr>
          <p:cNvCxnSpPr>
            <a:cxnSpLocks/>
          </p:cNvCxnSpPr>
          <p:nvPr/>
        </p:nvCxnSpPr>
        <p:spPr>
          <a:xfrm>
            <a:off x="7723361" y="2132384"/>
            <a:ext cx="254000" cy="0"/>
          </a:xfrm>
          <a:prstGeom prst="straightConnector1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" name="Skupina 29">
            <a:extLst>
              <a:ext uri="{FF2B5EF4-FFF2-40B4-BE49-F238E27FC236}">
                <a16:creationId xmlns:a16="http://schemas.microsoft.com/office/drawing/2014/main" id="{DDF1CA79-64B5-C5A8-BA81-43A512CAE1D6}"/>
              </a:ext>
            </a:extLst>
          </p:cNvPr>
          <p:cNvGrpSpPr/>
          <p:nvPr/>
        </p:nvGrpSpPr>
        <p:grpSpPr>
          <a:xfrm>
            <a:off x="4052492" y="6437544"/>
            <a:ext cx="3482446" cy="229717"/>
            <a:chOff x="4366509" y="5991836"/>
            <a:chExt cx="3016477" cy="391667"/>
          </a:xfrm>
        </p:grpSpPr>
        <p:sp>
          <p:nvSpPr>
            <p:cNvPr id="231" name="Rounded Rectangle 54">
              <a:extLst>
                <a:ext uri="{FF2B5EF4-FFF2-40B4-BE49-F238E27FC236}">
                  <a16:creationId xmlns:a16="http://schemas.microsoft.com/office/drawing/2014/main" id="{D788195C-06E8-9DC6-B9EC-4F99FF32FF8D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TextBox 87">
              <a:extLst>
                <a:ext uri="{FF2B5EF4-FFF2-40B4-BE49-F238E27FC236}">
                  <a16:creationId xmlns:a16="http://schemas.microsoft.com/office/drawing/2014/main" id="{1982DF32-CCFF-C938-EAB8-0D1C279972DD}"/>
                </a:ext>
              </a:extLst>
            </p:cNvPr>
            <p:cNvSpPr txBox="1"/>
            <p:nvPr/>
          </p:nvSpPr>
          <p:spPr>
            <a:xfrm>
              <a:off x="4409288" y="5991836"/>
              <a:ext cx="2920642" cy="38044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Belgium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 B.V., </a:t>
              </a:r>
              <a:r>
                <a:rPr lang="sk-SK" sz="850" dirty="0">
                  <a:solidFill>
                    <a:srgbClr val="7F7F7F"/>
                  </a:solidFill>
                  <a:latin typeface="Arial" charset="0"/>
                  <a:ea typeface="Arial" charset="0"/>
                  <a:cs typeface="Arial" charset="0"/>
                </a:rPr>
                <a:t>BE</a:t>
              </a:r>
              <a:endParaRPr lang="en-AU" sz="850" dirty="0">
                <a:solidFill>
                  <a:srgbClr val="7F7F7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252" name="Skupina 29">
            <a:extLst>
              <a:ext uri="{FF2B5EF4-FFF2-40B4-BE49-F238E27FC236}">
                <a16:creationId xmlns:a16="http://schemas.microsoft.com/office/drawing/2014/main" id="{F6FD5CD0-A52D-73A4-EBCA-C051B7E43A9E}"/>
              </a:ext>
            </a:extLst>
          </p:cNvPr>
          <p:cNvGrpSpPr/>
          <p:nvPr/>
        </p:nvGrpSpPr>
        <p:grpSpPr>
          <a:xfrm>
            <a:off x="4039638" y="551581"/>
            <a:ext cx="3482446" cy="229716"/>
            <a:chOff x="4366509" y="5991838"/>
            <a:chExt cx="3016477" cy="391665"/>
          </a:xfrm>
        </p:grpSpPr>
        <p:sp>
          <p:nvSpPr>
            <p:cNvPr id="257" name="Rounded Rectangle 54">
              <a:extLst>
                <a:ext uri="{FF2B5EF4-FFF2-40B4-BE49-F238E27FC236}">
                  <a16:creationId xmlns:a16="http://schemas.microsoft.com/office/drawing/2014/main" id="{2754CCAB-6761-3D2E-63E0-DDCCC38BC105}"/>
                </a:ext>
              </a:extLst>
            </p:cNvPr>
            <p:cNvSpPr/>
            <p:nvPr/>
          </p:nvSpPr>
          <p:spPr>
            <a:xfrm>
              <a:off x="4366509" y="5999279"/>
              <a:ext cx="3016477" cy="384224"/>
            </a:xfrm>
            <a:prstGeom prst="roundRect">
              <a:avLst>
                <a:gd name="adj" fmla="val 15673"/>
              </a:avLst>
            </a:prstGeom>
            <a:noFill/>
            <a:ln>
              <a:solidFill>
                <a:srgbClr val="BE07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TextBox 87">
              <a:extLst>
                <a:ext uri="{FF2B5EF4-FFF2-40B4-BE49-F238E27FC236}">
                  <a16:creationId xmlns:a16="http://schemas.microsoft.com/office/drawing/2014/main" id="{F484EE7C-989A-2E8F-C4EF-C6BB8D4E3974}"/>
                </a:ext>
              </a:extLst>
            </p:cNvPr>
            <p:cNvSpPr txBox="1"/>
            <p:nvPr/>
          </p:nvSpPr>
          <p:spPr>
            <a:xfrm>
              <a:off x="4409288" y="5991838"/>
              <a:ext cx="2920642" cy="38045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METRANS Rail Slovakia, </a:t>
              </a:r>
              <a:r>
                <a:rPr lang="sk-SK" sz="850" b="1" dirty="0" err="1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s.r.o</a:t>
              </a:r>
              <a:r>
                <a:rPr lang="sk-SK" sz="850" b="1" dirty="0">
                  <a:solidFill>
                    <a:srgbClr val="BE0739"/>
                  </a:solidFill>
                  <a:latin typeface="Arial" charset="0"/>
                  <a:ea typeface="Arial" charset="0"/>
                  <a:cs typeface="Arial" charset="0"/>
                </a:rPr>
                <a:t>., </a:t>
              </a:r>
              <a:r>
                <a:rPr lang="sk-SK" sz="850" dirty="0">
                  <a:solidFill>
                    <a:srgbClr val="8F8F8F"/>
                  </a:solidFill>
                  <a:latin typeface="Arial" charset="0"/>
                  <a:ea typeface="Arial" charset="0"/>
                  <a:cs typeface="Arial" charset="0"/>
                </a:rPr>
                <a:t>SK</a:t>
              </a:r>
              <a:endParaRPr lang="en-US" sz="850" dirty="0">
                <a:solidFill>
                  <a:srgbClr val="8F8F8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cxnSp>
        <p:nvCxnSpPr>
          <p:cNvPr id="259" name="Straight Arrow Connector 96">
            <a:extLst>
              <a:ext uri="{FF2B5EF4-FFF2-40B4-BE49-F238E27FC236}">
                <a16:creationId xmlns:a16="http://schemas.microsoft.com/office/drawing/2014/main" id="{5918BC48-7800-B4E8-DE9E-EF92F316CEF8}"/>
              </a:ext>
            </a:extLst>
          </p:cNvPr>
          <p:cNvCxnSpPr>
            <a:cxnSpLocks/>
          </p:cNvCxnSpPr>
          <p:nvPr/>
        </p:nvCxnSpPr>
        <p:spPr>
          <a:xfrm flipV="1">
            <a:off x="3774072" y="4551052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96">
            <a:extLst>
              <a:ext uri="{FF2B5EF4-FFF2-40B4-BE49-F238E27FC236}">
                <a16:creationId xmlns:a16="http://schemas.microsoft.com/office/drawing/2014/main" id="{A47534E0-33E7-F55F-1D31-461DA114F728}"/>
              </a:ext>
            </a:extLst>
          </p:cNvPr>
          <p:cNvCxnSpPr>
            <a:cxnSpLocks/>
          </p:cNvCxnSpPr>
          <p:nvPr/>
        </p:nvCxnSpPr>
        <p:spPr>
          <a:xfrm flipV="1">
            <a:off x="3774072" y="997510"/>
            <a:ext cx="267303" cy="1629"/>
          </a:xfrm>
          <a:prstGeom prst="straightConnector1">
            <a:avLst/>
          </a:prstGeom>
          <a:ln w="12700">
            <a:solidFill>
              <a:srgbClr val="BE0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11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nhaltsplatzhalter 7">
            <a:extLst>
              <a:ext uri="{FF2B5EF4-FFF2-40B4-BE49-F238E27FC236}">
                <a16:creationId xmlns:a16="http://schemas.microsoft.com/office/drawing/2014/main" id="{32788D8A-93B7-4B38-850D-3E416D00B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66" r="2455"/>
          <a:stretch/>
        </p:blipFill>
        <p:spPr>
          <a:xfrm>
            <a:off x="742189" y="1807393"/>
            <a:ext cx="9922284" cy="4549968"/>
          </a:xfrm>
          <a:prstGeom prst="rect">
            <a:avLst/>
          </a:prstGeom>
        </p:spPr>
      </p:pic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F3B869ED-BD13-7A4B-8150-2E81F147A6FF}"/>
              </a:ext>
            </a:extLst>
          </p:cNvPr>
          <p:cNvSpPr/>
          <p:nvPr/>
        </p:nvSpPr>
        <p:spPr>
          <a:xfrm>
            <a:off x="8515243" y="619721"/>
            <a:ext cx="2194950" cy="538169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Box 9">
            <a:hlinkClick r:id="rId4"/>
            <a:extLst>
              <a:ext uri="{FF2B5EF4-FFF2-40B4-BE49-F238E27FC236}">
                <a16:creationId xmlns:a16="http://schemas.microsoft.com/office/drawing/2014/main" id="{00765D30-C259-48CA-9809-A54D840245F2}"/>
              </a:ext>
            </a:extLst>
          </p:cNvPr>
          <p:cNvSpPr txBox="1"/>
          <p:nvPr/>
        </p:nvSpPr>
        <p:spPr>
          <a:xfrm>
            <a:off x="9060863" y="724496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www.metrans.eu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683448" y="586410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THE HUB &amp; SHUTTLE SYSTEM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Ports are linked with a Network of HUB and Inland Terminals</a:t>
            </a:r>
          </a:p>
        </p:txBody>
      </p:sp>
      <p:pic>
        <p:nvPicPr>
          <p:cNvPr id="15" name="Obrázok 14">
            <a:hlinkClick r:id="rId4"/>
            <a:extLst>
              <a:ext uri="{FF2B5EF4-FFF2-40B4-BE49-F238E27FC236}">
                <a16:creationId xmlns:a16="http://schemas.microsoft.com/office/drawing/2014/main" id="{84C903F4-25C1-432E-1855-1591AFC4C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615" y="709256"/>
            <a:ext cx="364524" cy="364524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111844CC-0429-F29C-95D4-7007F74D226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1C80B47-09C1-70EC-6E11-9AB40B5EFD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EDC608-0317-AE32-A45B-E6BCAE565C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7106013" cy="6857999"/>
          </a:xfrm>
          <a:prstGeom prst="rect">
            <a:avLst/>
          </a:prstGeom>
        </p:spPr>
      </p:pic>
      <p:cxnSp>
        <p:nvCxnSpPr>
          <p:cNvPr id="3" name="Rovná spojnica 2">
            <a:extLst>
              <a:ext uri="{FF2B5EF4-FFF2-40B4-BE49-F238E27FC236}">
                <a16:creationId xmlns:a16="http://schemas.microsoft.com/office/drawing/2014/main" id="{FAC478E4-4F58-1E85-5489-D127FCE60397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21425" y="572998"/>
            <a:ext cx="6890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The European Intermodal RAIL Bridge</a:t>
            </a:r>
          </a:p>
        </p:txBody>
      </p:sp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AB3BD50E-AF72-8590-70B5-66155E7C606A}"/>
              </a:ext>
            </a:extLst>
          </p:cNvPr>
          <p:cNvSpPr/>
          <p:nvPr/>
        </p:nvSpPr>
        <p:spPr>
          <a:xfrm>
            <a:off x="6626030" y="1264340"/>
            <a:ext cx="4165573" cy="2303211"/>
          </a:xfrm>
          <a:prstGeom prst="roundRect">
            <a:avLst>
              <a:gd name="adj" fmla="val 9173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6926750" y="2869132"/>
            <a:ext cx="352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13 METRANS END TERMINALS</a:t>
            </a:r>
          </a:p>
          <a:p>
            <a:endParaRPr lang="sk-SK" sz="2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DE, CZ, PL, RO, RS, SK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6955930" y="1556412"/>
            <a:ext cx="33057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  7</a:t>
            </a:r>
            <a:r>
              <a:rPr lang="en-GB" sz="1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METRANS HUB TERMINALS</a:t>
            </a:r>
          </a:p>
          <a:p>
            <a:endParaRPr lang="sk-SK" sz="200" b="1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Ceska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Trebova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CZ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AT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Dunajska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Streda, SK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Poznan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Malaszewicze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PL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(+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0" name="Obdĺžnik: zaoblené rohy 19">
            <a:extLst>
              <a:ext uri="{FF2B5EF4-FFF2-40B4-BE49-F238E27FC236}">
                <a16:creationId xmlns:a16="http://schemas.microsoft.com/office/drawing/2014/main" id="{03A1B348-088A-0E9F-9548-E9C3986622D0}"/>
              </a:ext>
            </a:extLst>
          </p:cNvPr>
          <p:cNvSpPr/>
          <p:nvPr/>
        </p:nvSpPr>
        <p:spPr>
          <a:xfrm>
            <a:off x="4019109" y="271922"/>
            <a:ext cx="2461536" cy="62897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pic>
        <p:nvPicPr>
          <p:cNvPr id="37" name="Grafický objekt 36" descr="Šípka, krivka proti smeru hodinových ručičiek">
            <a:extLst>
              <a:ext uri="{FF2B5EF4-FFF2-40B4-BE49-F238E27FC236}">
                <a16:creationId xmlns:a16="http://schemas.microsoft.com/office/drawing/2014/main" id="{CF0B2939-1A69-9F7D-BF20-80F8C6602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3914371" flipV="1">
            <a:off x="3141428" y="279468"/>
            <a:ext cx="809829" cy="809829"/>
          </a:xfrm>
          <a:prstGeom prst="rect">
            <a:avLst/>
          </a:prstGeom>
          <a:effectLst>
            <a:outerShdw blurRad="139700" dist="76200" dir="2700000" algn="tl" rotWithShape="0">
              <a:prstClr val="black">
                <a:alpha val="35000"/>
              </a:prstClr>
            </a:outerShdw>
          </a:effectLst>
        </p:spPr>
      </p:pic>
      <p:sp>
        <p:nvSpPr>
          <p:cNvPr id="38" name="TextBox 12">
            <a:extLst>
              <a:ext uri="{FF2B5EF4-FFF2-40B4-BE49-F238E27FC236}">
                <a16:creationId xmlns:a16="http://schemas.microsoft.com/office/drawing/2014/main" id="{70D448B1-7655-5734-445A-4962C150C855}"/>
              </a:ext>
            </a:extLst>
          </p:cNvPr>
          <p:cNvSpPr txBox="1"/>
          <p:nvPr/>
        </p:nvSpPr>
        <p:spPr>
          <a:xfrm>
            <a:off x="4014609" y="329352"/>
            <a:ext cx="2456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OVER 650 REGULAR TRAINS PER WEEK</a:t>
            </a:r>
            <a:endParaRPr lang="en-GB" sz="1400" dirty="0">
              <a:solidFill>
                <a:schemeClr val="bg1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EB374347-9205-6AEF-182A-8B79216FADE4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D521973-B95B-1FA9-1A28-D23BD6FA014A}"/>
              </a:ext>
            </a:extLst>
          </p:cNvPr>
          <p:cNvSpPr/>
          <p:nvPr/>
        </p:nvSpPr>
        <p:spPr>
          <a:xfrm>
            <a:off x="6627118" y="4114794"/>
            <a:ext cx="4165573" cy="2303211"/>
          </a:xfrm>
          <a:prstGeom prst="roundRect">
            <a:avLst>
              <a:gd name="adj" fmla="val 8692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6998385" y="4467334"/>
            <a:ext cx="1442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NORTH SEA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6828100" y="4716330"/>
            <a:ext cx="20573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</a:t>
            </a: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180975"/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- NL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BE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6998385" y="5683221"/>
            <a:ext cx="1521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BALTIC SEA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6827576" y="5920714"/>
            <a:ext cx="19263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Gdansk, Gdynia - PL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9001231" y="4467334"/>
            <a:ext cx="1644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ADRIATIC SEA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8830421" y="4709798"/>
            <a:ext cx="1847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 – HR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SI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IT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9001231" y="5683221"/>
            <a:ext cx="1448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BLACK SEA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8830421" y="5920714"/>
            <a:ext cx="15214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Constanta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RO </a:t>
            </a:r>
          </a:p>
        </p:txBody>
      </p:sp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A16A5BF5-5320-73B9-5BA6-DF4717A42851}"/>
              </a:ext>
            </a:extLst>
          </p:cNvPr>
          <p:cNvSpPr/>
          <p:nvPr/>
        </p:nvSpPr>
        <p:spPr>
          <a:xfrm>
            <a:off x="9234525" y="3807834"/>
            <a:ext cx="1701299" cy="51211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E6D14C50-DEF5-4880-3580-40F41E8E0D95}"/>
              </a:ext>
            </a:extLst>
          </p:cNvPr>
          <p:cNvSpPr txBox="1"/>
          <p:nvPr/>
        </p:nvSpPr>
        <p:spPr>
          <a:xfrm>
            <a:off x="9457112" y="3916299"/>
            <a:ext cx="1334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SEAPORTS</a:t>
            </a:r>
            <a:endParaRPr lang="en-AU" sz="14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6882561" y="4554463"/>
            <a:ext cx="140208" cy="140208"/>
          </a:xfrm>
          <a:prstGeom prst="ellipse">
            <a:avLst/>
          </a:prstGeom>
          <a:solidFill>
            <a:srgbClr val="419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6882561" y="5757588"/>
            <a:ext cx="140208" cy="140208"/>
          </a:xfrm>
          <a:prstGeom prst="ellipse">
            <a:avLst/>
          </a:prstGeom>
          <a:solidFill>
            <a:srgbClr val="5D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8885406" y="4554463"/>
            <a:ext cx="140208" cy="140208"/>
          </a:xfrm>
          <a:prstGeom prst="ellipse">
            <a:avLst/>
          </a:prstGeom>
          <a:solidFill>
            <a:srgbClr val="E87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8885406" y="5767006"/>
            <a:ext cx="140208" cy="140208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Obdĺžnik: zaoblené rohy 41">
            <a:extLst>
              <a:ext uri="{FF2B5EF4-FFF2-40B4-BE49-F238E27FC236}">
                <a16:creationId xmlns:a16="http://schemas.microsoft.com/office/drawing/2014/main" id="{92992D19-82F4-D74F-81F7-BB65182FFCF0}"/>
              </a:ext>
            </a:extLst>
          </p:cNvPr>
          <p:cNvSpPr/>
          <p:nvPr/>
        </p:nvSpPr>
        <p:spPr>
          <a:xfrm>
            <a:off x="9234525" y="940002"/>
            <a:ext cx="1701299" cy="51211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3" name="TextBox 12">
            <a:extLst>
              <a:ext uri="{FF2B5EF4-FFF2-40B4-BE49-F238E27FC236}">
                <a16:creationId xmlns:a16="http://schemas.microsoft.com/office/drawing/2014/main" id="{304A3035-AD77-634A-FB8D-E37D7E43D06A}"/>
              </a:ext>
            </a:extLst>
          </p:cNvPr>
          <p:cNvSpPr txBox="1"/>
          <p:nvPr/>
        </p:nvSpPr>
        <p:spPr>
          <a:xfrm>
            <a:off x="9457112" y="1048467"/>
            <a:ext cx="1417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TERMINALS</a:t>
            </a:r>
            <a:endParaRPr lang="en-AU" sz="14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4" name="Obdĺžnik 43">
            <a:extLst>
              <a:ext uri="{FF2B5EF4-FFF2-40B4-BE49-F238E27FC236}">
                <a16:creationId xmlns:a16="http://schemas.microsoft.com/office/drawing/2014/main" id="{8A0B044D-BF2D-DF7C-7CCC-C8E0EF88A2BF}"/>
              </a:ext>
            </a:extLst>
          </p:cNvPr>
          <p:cNvSpPr/>
          <p:nvPr/>
        </p:nvSpPr>
        <p:spPr>
          <a:xfrm>
            <a:off x="6996799" y="1637362"/>
            <a:ext cx="140208" cy="140208"/>
          </a:xfrm>
          <a:prstGeom prst="rect">
            <a:avLst/>
          </a:prstGeom>
          <a:solidFill>
            <a:srgbClr val="C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C5F2DCCF-D724-A989-7A21-A82DD633FC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3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mapa, text, atlas&#10;&#10;Automaticky generovaný popis">
            <a:extLst>
              <a:ext uri="{FF2B5EF4-FFF2-40B4-BE49-F238E27FC236}">
                <a16:creationId xmlns:a16="http://schemas.microsoft.com/office/drawing/2014/main" id="{17AE729D-0484-58E2-4682-D1741385B1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3" t="8909" r="-312" b="13091"/>
          <a:stretch/>
        </p:blipFill>
        <p:spPr>
          <a:xfrm>
            <a:off x="-1" y="0"/>
            <a:ext cx="6297341" cy="6858000"/>
          </a:xfrm>
          <a:prstGeom prst="rect">
            <a:avLst/>
          </a:prstGeom>
        </p:spPr>
      </p:pic>
      <p:cxnSp>
        <p:nvCxnSpPr>
          <p:cNvPr id="9" name="Rovná spojnica 8">
            <a:extLst>
              <a:ext uri="{FF2B5EF4-FFF2-40B4-BE49-F238E27FC236}">
                <a16:creationId xmlns:a16="http://schemas.microsoft.com/office/drawing/2014/main" id="{EF3E32CE-3460-734D-CCEE-7EB45134F5FE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04821" y="549389"/>
            <a:ext cx="49996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Over 650 </a:t>
            </a:r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regular train connections per week</a:t>
            </a:r>
          </a:p>
        </p:txBody>
      </p:sp>
      <p:sp>
        <p:nvSpPr>
          <p:cNvPr id="103" name="TextBox 12">
            <a:extLst>
              <a:ext uri="{FF2B5EF4-FFF2-40B4-BE49-F238E27FC236}">
                <a16:creationId xmlns:a16="http://schemas.microsoft.com/office/drawing/2014/main" id="{C4417CC3-5899-8CBE-617F-1D8B927B04D1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6500226" y="883890"/>
            <a:ext cx="947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sk-SK" sz="900" b="1" u="none" strike="noStrike" dirty="0">
                <a:solidFill>
                  <a:srgbClr val="BE0739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TO</a:t>
            </a:r>
            <a:endParaRPr lang="en-US" sz="900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7723160" y="764833"/>
            <a:ext cx="90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sk-SK" sz="9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TRAINS PER WEEK</a:t>
            </a:r>
            <a:endParaRPr lang="en-US" sz="9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6" name="Obdĺžnik: zaoblené rohy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6041262" y="117584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32" name="Obdĺžnik: zaoblené rohy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6041262" y="136585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33" name="Obdĺžnik: zaoblené rohy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6041262" y="1555484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34" name="Obdĺžnik: zaoblené rohy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6041262" y="174510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35" name="Obdĺžnik: zaoblené rohy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6041262" y="1934734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36" name="Obdĺžnik: zaoblené rohy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6041262" y="212435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37" name="Obdĺžnik: zaoblené rohy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6041262" y="2313984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38" name="Obdĺžnik: zaoblené rohy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6041262" y="2503609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7" name="Obdĺžnik: zaoblené rohy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7789733" y="117584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158" name="Obdĺžnik: zaoblené rohy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7789733" y="136548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159" name="Obdĺžnik: zaoblené rohy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7789733" y="155512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0" name="Obdĺžnik: zaoblené rohy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7789733" y="174476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: zaoblené rohy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7789733" y="193440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13</a:t>
            </a:r>
          </a:p>
        </p:txBody>
      </p:sp>
      <p:sp>
        <p:nvSpPr>
          <p:cNvPr id="162" name="Obdĺžnik: zaoblené rohy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7789733" y="212404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: zaoblené rohy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7789733" y="231368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: zaoblené rohy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7789733" y="250332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3" name="Obdĺžnik: zaoblené rohy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8789624" y="1175849"/>
            <a:ext cx="145691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84" name="Obdĺžnik: zaoblené rohy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8787668" y="136548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7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: zaoblené rohy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8787668" y="155512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86" name="Obdĺžnik: zaoblené rohy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8787668" y="174476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87" name="Obdĺžnik: zaoblené rohy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8787668" y="193440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Gernsheim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88" name="Obdĺžnik: zaoblené rohy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8787668" y="212404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Kornwestheim</a:t>
            </a:r>
            <a:endParaRPr lang="sk-SK" sz="700" b="1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Obdĺžnik: zaoblené rohy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8787668" y="231368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700" b="1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: zaoblené rohy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8787668" y="250332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91" name="Obdĺžnik: zaoblené rohy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8787668" y="269296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92" name="Obdĺžnik: zaoblené rohy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8787668" y="288260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93" name="Obdĺžnik: zaoblené rohy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8787668" y="3072249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sk-SK" sz="700" b="1" i="0" u="none" strike="noStrike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: zaoblené rohy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8787668" y="3261889"/>
            <a:ext cx="1462376" cy="150601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95" name="Obdĺžnik: zaoblené rohy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8787668" y="345153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96" name="Obdĺžnik: zaoblené rohy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8787668" y="364117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97" name="Obdĺžnik: zaoblené rohy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8787668" y="383081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98" name="Obdĺžnik: zaoblené rohy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8787668" y="402045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99" name="Obdĺžnik: zaoblené rohy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8787668" y="421009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0" name="Obdĺžnik: zaoblené rohy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8787668" y="439973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1" name="Obdĺžnik: zaoblené rohy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8787668" y="458937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2" name="Obdĺžnik: zaoblené rohy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8787668" y="477901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3" name="Obdĺžnik: zaoblené rohy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8787668" y="496865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4" name="Obdĺžnik: zaoblené rohy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8787668" y="515829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Wilhelmshaven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5" name="Obdĺžnik: zaoblené rohy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8787668" y="534793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Indjija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6" name="Obdĺžnik: zaoblené rohy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8787668" y="553757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7" name="Obdĺžnik: zaoblené rohy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8787668" y="572721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8" name="Obdĺžnik: zaoblené rohy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8787668" y="5916850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209" name="Obdĺžnik: zaoblené rohy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8787668" y="6106481"/>
            <a:ext cx="146237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: zaoblené rohy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10286330" y="1175849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: zaoblené rohy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10284169" y="1365140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38</a:t>
            </a:r>
          </a:p>
        </p:txBody>
      </p:sp>
      <p:sp>
        <p:nvSpPr>
          <p:cNvPr id="212" name="Obdĺžnik: zaoblené rohy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10284169" y="1554431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13" name="Obdĺžnik: zaoblené rohy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10284169" y="1743722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: zaoblené rohy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10284169" y="1933013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5" name="Obdĺžnik: zaoblené rohy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10284169" y="2122304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: zaoblené rohy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10284169" y="2311595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: zaoblené rohy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10284169" y="2500886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14</a:t>
            </a:r>
          </a:p>
        </p:txBody>
      </p: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10284169" y="2690177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19" name="Obdĺžnik: zaoblené rohy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10284169" y="2879468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20" name="Obdĺžnik: zaoblené rohy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10284169" y="3068759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</a:p>
        </p:txBody>
      </p:sp>
      <p:sp>
        <p:nvSpPr>
          <p:cNvPr id="221" name="Obdĺžnik: zaoblené rohy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10284169" y="3258050"/>
            <a:ext cx="770306" cy="157332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: zaoblené rohy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10284169" y="3454073"/>
            <a:ext cx="770306" cy="152944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: zaoblené rohy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10284169" y="3645708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224" name="Obdĺžnik: zaoblené rohy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10284169" y="3834999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225" name="Obdĺžnik: zaoblené rohy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10284169" y="4024290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: zaoblené rohy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10284169" y="4213581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27" name="Obdĺžnik: zaoblené rohy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10284169" y="4402872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: zaoblené rohy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10284169" y="4592163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: zaoblené rohy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10284169" y="4781454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: zaoblené rohy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10284169" y="4970745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: zaoblené rohy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10284169" y="5160036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2" name="Obdĺžnik: zaoblené rohy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10284169" y="5349327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233" name="Obdĺžnik: zaoblené rohy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10284169" y="5538618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234" name="Obdĺžnik: zaoblené rohy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10284169" y="5727909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8</a:t>
            </a:r>
          </a:p>
        </p:txBody>
      </p:sp>
      <p:sp>
        <p:nvSpPr>
          <p:cNvPr id="235" name="Obdĺžnik: zaoblené rohy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10284169" y="5917200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6" name="Obdĺžnik: zaoblené rohy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10284169" y="6106481"/>
            <a:ext cx="770306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6041262" y="2688094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Leipzig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7789733" y="2687814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9" name="Obdĺžnik: zaoblené rohy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6041262" y="287685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0" name="Obdĺžnik: zaoblené rohy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6041262" y="30664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1" name="Obdĺžnik: zaoblené rohy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6041262" y="325610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2" name="Obdĺžnik: zaoblené rohy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6041262" y="344572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Linz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3" name="Obdĺžnik: zaoblené rohy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6041262" y="363535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Malaszewice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4" name="Obdĺžnik: zaoblené rohy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6041262" y="38249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Ostrava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5" name="Obdĺžnik: zaoblené rohy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6041262" y="40187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Ceska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Trebova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Zlin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6" name="Obdĺžnik: zaoblené rohy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6041262" y="420840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7" name="Obdĺžnik: zaoblené rohy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6041262" y="439802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8" name="Obdĺžnik: zaoblené rohy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6041262" y="458765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Halkali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49" name="Obdĺžnik: zaoblené rohy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6041262" y="47772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Kosice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0" name="Obdĺžnik: zaoblené rohy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6041262" y="496690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Krems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1" name="Obdĺžnik: zaoblené rohy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6041262" y="515652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Dunajsk</a:t>
            </a:r>
            <a:r>
              <a:rPr lang="sk-SK" sz="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Zilina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2" name="Obdĺžnik: zaoblené rohy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6041262" y="534615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3" name="Obdĺžnik: zaoblené rohy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6041262" y="553577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Gadki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Katy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Wroclawskie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4" name="Obdĺžnik: zaoblené rohy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6041262" y="5725403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Gadki 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Pruszkow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5" name="Obdĺžnik: zaoblené rohy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6041262" y="5915028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Dabrowa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700" b="1" u="none" strike="noStrike" dirty="0" err="1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Gornicza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56" name="Obdĺžnik: zaoblené rohy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6041262" y="6104650"/>
            <a:ext cx="1715061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Gdansk </a:t>
            </a:r>
            <a:r>
              <a:rPr lang="sk-SK" sz="700" b="1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sk-SK" sz="700" dirty="0">
              <a:solidFill>
                <a:srgbClr val="C00000"/>
              </a:solidFill>
            </a:endParaRPr>
          </a:p>
        </p:txBody>
      </p:sp>
      <p:sp>
        <p:nvSpPr>
          <p:cNvPr id="165" name="Obdĺžnik: zaoblené rohy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7789733" y="287658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: zaoblené rohy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7789733" y="306622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67" name="Obdĺžnik: zaoblené rohy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7789733" y="325586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: zaoblené rohy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7789733" y="344550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2</a:t>
            </a:r>
          </a:p>
        </p:txBody>
      </p:sp>
      <p:sp>
        <p:nvSpPr>
          <p:cNvPr id="169" name="Obdĺžnik: zaoblené rohy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7789733" y="363514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4</a:t>
            </a:r>
          </a:p>
        </p:txBody>
      </p:sp>
      <p:sp>
        <p:nvSpPr>
          <p:cNvPr id="170" name="Obdĺžnik: zaoblené rohy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7789733" y="382478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7789733" y="401861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: zaoblené rohy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7789733" y="420825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3" name="Obdĺžnik: zaoblené rohy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7789733" y="439789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: zaoblené rohy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7789733" y="458753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3</a:t>
            </a:r>
          </a:p>
        </p:txBody>
      </p:sp>
      <p:sp>
        <p:nvSpPr>
          <p:cNvPr id="175" name="Obdĺžnik: zaoblené rohy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7789733" y="477717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: zaoblené rohy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7789733" y="496681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: zaoblené rohy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7789733" y="515645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: zaoblené rohy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7789733" y="534609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: zaoblené rohy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7789733" y="553573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: zaoblené rohy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7789733" y="572537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8</a:t>
            </a:r>
          </a:p>
        </p:txBody>
      </p:sp>
      <p:sp>
        <p:nvSpPr>
          <p:cNvPr id="181" name="Obdĺžnik: zaoblené rohy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7789733" y="5915018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2" name="Obdĺžnik: zaoblené rohy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7789733" y="6104650"/>
            <a:ext cx="776834" cy="150600"/>
          </a:xfrm>
          <a:prstGeom prst="roundRect">
            <a:avLst>
              <a:gd name="adj" fmla="val 18530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9032033" y="883890"/>
            <a:ext cx="9472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FROM </a:t>
            </a:r>
            <a:r>
              <a:rPr lang="sk-SK" sz="900" b="1" u="none" strike="noStrike" dirty="0">
                <a:solidFill>
                  <a:srgbClr val="BE0739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BE0739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 TO</a:t>
            </a:r>
            <a:endParaRPr lang="en-US" sz="900" b="1" dirty="0">
              <a:solidFill>
                <a:srgbClr val="BE0739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10214230" y="745390"/>
            <a:ext cx="900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sk-SK" sz="900" b="1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TRAINS PER WEEK</a:t>
            </a:r>
            <a:endParaRPr lang="en-US" sz="9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64470383-7A16-F91F-D1F0-08B8B98479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: zaoblené rohy 22">
            <a:extLst>
              <a:ext uri="{FF2B5EF4-FFF2-40B4-BE49-F238E27FC236}">
                <a16:creationId xmlns:a16="http://schemas.microsoft.com/office/drawing/2014/main" id="{EA0B1C1C-F842-B72C-17BB-4BF92D137C2B}"/>
              </a:ext>
            </a:extLst>
          </p:cNvPr>
          <p:cNvSpPr/>
          <p:nvPr/>
        </p:nvSpPr>
        <p:spPr>
          <a:xfrm>
            <a:off x="404953" y="1698172"/>
            <a:ext cx="3383316" cy="4754880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2959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METRANS</a:t>
            </a:r>
          </a:p>
          <a:p>
            <a:r>
              <a:rPr lang="en-AU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Rail &amp; terminal network</a:t>
            </a:r>
          </a:p>
        </p:txBody>
      </p:sp>
      <p:sp>
        <p:nvSpPr>
          <p:cNvPr id="24" name="Obdĺžnik: zaoblené rohy 23">
            <a:extLst>
              <a:ext uri="{FF2B5EF4-FFF2-40B4-BE49-F238E27FC236}">
                <a16:creationId xmlns:a16="http://schemas.microsoft.com/office/drawing/2014/main" id="{9B0939AF-3E1E-2256-6EE7-5B950495E475}"/>
              </a:ext>
            </a:extLst>
          </p:cNvPr>
          <p:cNvSpPr/>
          <p:nvPr/>
        </p:nvSpPr>
        <p:spPr>
          <a:xfrm>
            <a:off x="7543152" y="668259"/>
            <a:ext cx="3385147" cy="512115"/>
          </a:xfrm>
          <a:prstGeom prst="roundRect">
            <a:avLst>
              <a:gd name="adj" fmla="val 18530"/>
            </a:avLst>
          </a:prstGeom>
          <a:solidFill>
            <a:srgbClr val="BE0739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519A084A-B65E-D70A-4955-701A8B43B1FD}"/>
              </a:ext>
            </a:extLst>
          </p:cNvPr>
          <p:cNvSpPr txBox="1"/>
          <p:nvPr/>
        </p:nvSpPr>
        <p:spPr>
          <a:xfrm>
            <a:off x="7618465" y="770193"/>
            <a:ext cx="3247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sk-SK" sz="1600" b="1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KEY OPERATION OFFICES</a:t>
            </a:r>
            <a:endParaRPr lang="en-AU" sz="1600" b="1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Obdĺžnik 25">
            <a:extLst>
              <a:ext uri="{FF2B5EF4-FFF2-40B4-BE49-F238E27FC236}">
                <a16:creationId xmlns:a16="http://schemas.microsoft.com/office/drawing/2014/main" id="{E73FD94B-3B0D-493D-DC9F-B18C5BD886DB}"/>
              </a:ext>
            </a:extLst>
          </p:cNvPr>
          <p:cNvSpPr/>
          <p:nvPr/>
        </p:nvSpPr>
        <p:spPr>
          <a:xfrm>
            <a:off x="866631" y="5128835"/>
            <a:ext cx="197826" cy="197826"/>
          </a:xfrm>
          <a:prstGeom prst="rect">
            <a:avLst/>
          </a:prstGeom>
          <a:solidFill>
            <a:srgbClr val="C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1092961" y="507140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PRAHA, CZ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1092961" y="5292527"/>
            <a:ext cx="225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</a:t>
            </a:r>
            <a:r>
              <a:rPr lang="en-GB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a.s.</a:t>
            </a: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Head Quarter</a:t>
            </a:r>
            <a:b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NL </a:t>
            </a:r>
            <a:endParaRPr lang="en-GB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DE</a:t>
            </a:r>
            <a:endParaRPr lang="en-GB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Rovná spojnica 44">
            <a:extLst>
              <a:ext uri="{FF2B5EF4-FFF2-40B4-BE49-F238E27FC236}">
                <a16:creationId xmlns:a16="http://schemas.microsoft.com/office/drawing/2014/main" id="{6DCA1DE6-0648-E0C1-A0F9-D99C63A3E1E6}"/>
              </a:ext>
            </a:extLst>
          </p:cNvPr>
          <p:cNvCxnSpPr>
            <a:cxnSpLocks/>
          </p:cNvCxnSpPr>
          <p:nvPr/>
        </p:nvCxnSpPr>
        <p:spPr>
          <a:xfrm>
            <a:off x="11404090" y="304800"/>
            <a:ext cx="0" cy="629412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ĺžnik: zaoblené rohy 42">
            <a:extLst>
              <a:ext uri="{FF2B5EF4-FFF2-40B4-BE49-F238E27FC236}">
                <a16:creationId xmlns:a16="http://schemas.microsoft.com/office/drawing/2014/main" id="{BE7E0F86-F3AD-28D8-700C-E2D4855329E0}"/>
              </a:ext>
            </a:extLst>
          </p:cNvPr>
          <p:cNvSpPr/>
          <p:nvPr/>
        </p:nvSpPr>
        <p:spPr>
          <a:xfrm>
            <a:off x="3969100" y="1698170"/>
            <a:ext cx="3383316" cy="4754881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Obdĺžnik 35">
            <a:extLst>
              <a:ext uri="{FF2B5EF4-FFF2-40B4-BE49-F238E27FC236}">
                <a16:creationId xmlns:a16="http://schemas.microsoft.com/office/drawing/2014/main" id="{B7FB8B4F-6469-E9DA-F646-6A95B9596288}"/>
              </a:ext>
            </a:extLst>
          </p:cNvPr>
          <p:cNvSpPr/>
          <p:nvPr/>
        </p:nvSpPr>
        <p:spPr>
          <a:xfrm>
            <a:off x="4266259" y="5109518"/>
            <a:ext cx="197826" cy="197826"/>
          </a:xfrm>
          <a:prstGeom prst="rect">
            <a:avLst/>
          </a:prstGeom>
          <a:solidFill>
            <a:srgbClr val="5C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480999" y="507140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DUNAJSKA STREDA, SK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480999" y="5264092"/>
            <a:ext cx="2476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IT, NL, RO, SL 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HU, PL, RO, RS, SK, TR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Obdĺžnik: zaoblené rohy 43">
            <a:extLst>
              <a:ext uri="{FF2B5EF4-FFF2-40B4-BE49-F238E27FC236}">
                <a16:creationId xmlns:a16="http://schemas.microsoft.com/office/drawing/2014/main" id="{898BAA44-AC90-40B3-9E01-F718FE8B7318}"/>
              </a:ext>
            </a:extLst>
          </p:cNvPr>
          <p:cNvSpPr/>
          <p:nvPr/>
        </p:nvSpPr>
        <p:spPr>
          <a:xfrm>
            <a:off x="7543152" y="1698169"/>
            <a:ext cx="3383316" cy="4754881"/>
          </a:xfrm>
          <a:prstGeom prst="roundRect">
            <a:avLst>
              <a:gd name="adj" fmla="val 10346"/>
            </a:avLst>
          </a:prstGeom>
          <a:solidFill>
            <a:schemeClr val="bg1"/>
          </a:solidFill>
          <a:ln>
            <a:noFill/>
          </a:ln>
          <a:effectLst>
            <a:outerShdw blurRad="215900" dist="101600" dir="1740000" sx="101000" sy="101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0" name="Obdĺžnik 39">
            <a:extLst>
              <a:ext uri="{FF2B5EF4-FFF2-40B4-BE49-F238E27FC236}">
                <a16:creationId xmlns:a16="http://schemas.microsoft.com/office/drawing/2014/main" id="{188A8F66-733D-93E8-833D-85E6F3BEB635}"/>
              </a:ext>
            </a:extLst>
          </p:cNvPr>
          <p:cNvSpPr/>
          <p:nvPr/>
        </p:nvSpPr>
        <p:spPr>
          <a:xfrm>
            <a:off x="8030288" y="5115957"/>
            <a:ext cx="197826" cy="197826"/>
          </a:xfrm>
          <a:prstGeom prst="rect">
            <a:avLst/>
          </a:prstGeom>
          <a:solidFill>
            <a:srgbClr val="E87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269496" y="5071407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POZNAN (GADKI), PL</a:t>
            </a:r>
            <a:endParaRPr lang="en-GB" sz="1400" b="1" dirty="0">
              <a:solidFill>
                <a:srgbClr val="122862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269496" y="5277308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 territory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Ports: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Countries: PL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A175DB-C8E7-EC73-1922-A5A429F7260E}"/>
              </a:ext>
            </a:extLst>
          </p:cNvPr>
          <p:cNvSpPr txBox="1"/>
          <p:nvPr/>
        </p:nvSpPr>
        <p:spPr>
          <a:xfrm rot="16200000">
            <a:off x="11423402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2024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DF9FC-602C-DD7E-7872-346D0F2234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43777" y="2104759"/>
            <a:ext cx="3260342" cy="2739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C3BD3D-BAB9-EE03-1B29-5A10189D63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69637" y="2104759"/>
            <a:ext cx="3214539" cy="2701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6A1E5-C37E-066B-960A-530061AA03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9425" y="2104759"/>
            <a:ext cx="3148237" cy="2645331"/>
          </a:xfrm>
          <a:prstGeom prst="rect">
            <a:avLst/>
          </a:prstGeom>
        </p:spPr>
      </p:pic>
      <p:pic>
        <p:nvPicPr>
          <p:cNvPr id="2" name="Obrázok 1">
            <a:extLst>
              <a:ext uri="{FF2B5EF4-FFF2-40B4-BE49-F238E27FC236}">
                <a16:creationId xmlns:a16="http://schemas.microsoft.com/office/drawing/2014/main" id="{F2ABDF53-659F-DF6C-DB83-4C3BCA368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76338" y="5075005"/>
            <a:ext cx="2364689" cy="37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11145</TotalTime>
  <Words>3154</Words>
  <Application>Microsoft Office PowerPoint</Application>
  <PresentationFormat>Širokouhlá</PresentationFormat>
  <Paragraphs>615</Paragraphs>
  <Slides>28</Slides>
  <Notes>26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Majkl Velner</dc:creator>
  <cp:lastModifiedBy>HUDECOVA Martina</cp:lastModifiedBy>
  <cp:revision>349</cp:revision>
  <cp:lastPrinted>2024-02-27T06:34:38Z</cp:lastPrinted>
  <dcterms:created xsi:type="dcterms:W3CDTF">2020-01-17T12:34:48Z</dcterms:created>
  <dcterms:modified xsi:type="dcterms:W3CDTF">2024-09-16T12:10:53Z</dcterms:modified>
</cp:coreProperties>
</file>