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620" r:id="rId2"/>
    <p:sldId id="621" r:id="rId3"/>
    <p:sldId id="277" r:id="rId4"/>
    <p:sldId id="271" r:id="rId5"/>
    <p:sldId id="268" r:id="rId6"/>
    <p:sldId id="622" r:id="rId7"/>
    <p:sldId id="623" r:id="rId8"/>
    <p:sldId id="278" r:id="rId9"/>
    <p:sldId id="264" r:id="rId10"/>
    <p:sldId id="265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2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7B09F-5634-4324-A8FF-85CC9BFFC817}" type="datetimeFigureOut">
              <a:rPr lang="sk-SK" smtClean="0"/>
              <a:t>29. 1. 2025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541BA-D954-46AC-913A-9451D7A56A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302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2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1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96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88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2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96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80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85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01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768DBF-B2C2-E9F0-588B-72694C09B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EF9A4-6E56-6E1E-EA64-331C9F7C3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92D2422-30FA-1FAD-C6FD-A69325679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F340-B617-4530-B85A-A9B007736927}" type="datetimeFigureOut">
              <a:rPr lang="sk-SK" smtClean="0"/>
              <a:t>29. 1. 2025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7D5FD9B-3374-79B9-7A66-59DF447B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8BA7634-8170-6AE8-28E4-61E0073BF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3A0-02BD-437B-9383-7F5FF262DE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45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A3E9AD-116C-B375-60AE-BB769405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F4A53B2-65D7-D8E8-A364-D39ACE73C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6E1ED66-619C-0E82-6947-265A090A5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F340-B617-4530-B85A-A9B007736927}" type="datetimeFigureOut">
              <a:rPr lang="sk-SK" smtClean="0"/>
              <a:t>29. 1. 2025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C91907B-4264-C23C-AD8A-4AEE0E83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76EEDAD-2250-A52F-EA3E-9F410D6BB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3A0-02BD-437B-9383-7F5FF262DE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0883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57BB3E8C-6071-EB97-31CA-A30F41A70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7DDA1562-FDF3-CFEB-F649-789B47B6F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E39F9D7-8482-3621-F195-C1165C99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F340-B617-4530-B85A-A9B007736927}" type="datetimeFigureOut">
              <a:rPr lang="sk-SK" smtClean="0"/>
              <a:t>29. 1. 2025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3CD4C91-DC15-8EB1-7368-7DBB2FFC1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B6FC4CA-676B-3868-DE0F-ABFE03540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3A0-02BD-437B-9383-7F5FF262DE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461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E9B51E-DFB8-F96D-DD2F-135FC6D5E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33BAB0-E283-45FD-BB5E-976BD1EB0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D1666B6-6F9C-7D13-23E1-4444836E6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F340-B617-4530-B85A-A9B007736927}" type="datetimeFigureOut">
              <a:rPr lang="sk-SK" smtClean="0"/>
              <a:t>29. 1. 2025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B2F3A51-B361-0162-AA7B-1F0BD578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A0482A3-446D-7EC5-FA25-064695E1D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3A0-02BD-437B-9383-7F5FF262DE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1387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911A92-BC68-4D9F-CBA7-366E991EA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B9EF0DF-10E9-6A4F-5142-7261C453C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FCB92E6-7860-7DA1-064E-1684992CD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F340-B617-4530-B85A-A9B007736927}" type="datetimeFigureOut">
              <a:rPr lang="sk-SK" smtClean="0"/>
              <a:t>29. 1. 2025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8D9BE6A-C563-76FC-5F00-27AC14E18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31DEE59-ADD0-E8C5-BA5A-5B248BDFD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3A0-02BD-437B-9383-7F5FF262DE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0588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D95E58-EF3A-9E10-6478-CF2B90024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9EBAE4E-54B5-4429-2483-3DC5618AE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EDC4DEB-B3BE-0054-F753-D189809D6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0D4D257-C489-3E5E-BD88-DE63354F4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F340-B617-4530-B85A-A9B007736927}" type="datetimeFigureOut">
              <a:rPr lang="sk-SK" smtClean="0"/>
              <a:t>29. 1. 2025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3899058-97F8-6EA9-9A5D-CDFE8E02C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6B61201-BD22-F486-FFF2-27C9DD4FB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3A0-02BD-437B-9383-7F5FF262DE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066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981B4-F5B0-DE97-2A3C-D603C6D0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79632E-7BDA-6ECB-1F89-57E9B16CA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C744A1A-E891-5ECE-C6F6-2018BA208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D437E67-EB07-3392-2AA7-CB27CF8F7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7BCDAE9-6A3E-BD07-7E09-2AA09E0E10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CDE7E9D5-D926-6A9D-245D-AC9A504E0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F340-B617-4530-B85A-A9B007736927}" type="datetimeFigureOut">
              <a:rPr lang="sk-SK" smtClean="0"/>
              <a:t>29. 1. 2025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CC39DA0-E7EC-8CC0-466C-670C6482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2DB0D050-B488-44F7-0C4F-BAC68D99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3A0-02BD-437B-9383-7F5FF262DE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229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FB7D1A-0AF0-1BCE-BA81-7BD567AA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0258690-BEBA-143B-9B3E-EC25DD99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F340-B617-4530-B85A-A9B007736927}" type="datetimeFigureOut">
              <a:rPr lang="sk-SK" smtClean="0"/>
              <a:t>29. 1. 2025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3291BF9-0278-3E7F-2BBB-746803F9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2C60973-0089-7D26-BE7C-55C95E2D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3A0-02BD-437B-9383-7F5FF262DE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246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8A8EC74-9D7F-C969-FF21-0B88B68C1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F340-B617-4530-B85A-A9B007736927}" type="datetimeFigureOut">
              <a:rPr lang="sk-SK" smtClean="0"/>
              <a:t>29. 1. 2025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30CC1256-D864-6DA7-B51A-6CC7CFF11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DB23B2A-E082-8A44-A29B-0F4767E8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3A0-02BD-437B-9383-7F5FF262DE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911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CD666-4DF2-DBE8-01DC-EAE3E63CB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1087F05-DB66-1E1B-6119-044D3B638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AA55F3D-6055-6C62-BF45-751D13783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8E6F243-0403-2369-A7D2-DA034C014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F340-B617-4530-B85A-A9B007736927}" type="datetimeFigureOut">
              <a:rPr lang="sk-SK" smtClean="0"/>
              <a:t>29. 1. 2025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D2A83AF-1249-6E34-082B-E5822E073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9983684-C3F8-170D-ACF4-5818AF02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3A0-02BD-437B-9383-7F5FF262DE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1408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D3B08F-A9CE-60D8-E7BB-C7E702BB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BCE5978B-A0BB-1A2C-0BAD-741A548AA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14E7437-3F7C-C7C4-0F0D-AC5EEFCAE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2AA350E-CB68-F985-F15D-62FB4741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F340-B617-4530-B85A-A9B007736927}" type="datetimeFigureOut">
              <a:rPr lang="sk-SK" smtClean="0"/>
              <a:t>29. 1. 2025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11519D4-9992-4BEB-75F3-9390238ED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23ABEFB-5BF8-1F35-2C84-A8103D2E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3A0-02BD-437B-9383-7F5FF262DE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212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C1C0E2EE-3EBC-388A-C4A6-6F2D0D00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48E987-93A3-C7C1-E5B6-A84567EA1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FFEA6FC-AC8E-BC6F-CEEF-E932B8A4F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FF340-B617-4530-B85A-A9B007736927}" type="datetimeFigureOut">
              <a:rPr lang="sk-SK" smtClean="0"/>
              <a:t>29. 1. 2025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6AB5C51-9B8B-2010-3195-FFF3645BA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84C90D5-B4CB-7A1C-14A1-F950393F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603A0-02BD-437B-9383-7F5FF262DE6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040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officialmetrans/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officialMETRANS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0" Type="http://schemas.openxmlformats.org/officeDocument/2006/relationships/hyperlink" Target="https://www.linkedin.com/company/18730583/admin/feed/posts/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474CF33C-04E6-C6E5-4638-59D0B45EA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6" b="14646"/>
          <a:stretch/>
        </p:blipFill>
        <p:spPr>
          <a:xfrm>
            <a:off x="285750" y="493776"/>
            <a:ext cx="11620500" cy="6109987"/>
          </a:xfrm>
          <a:prstGeom prst="round2DiagRect">
            <a:avLst>
              <a:gd name="adj1" fmla="val 23228"/>
              <a:gd name="adj2" fmla="val 0"/>
            </a:avLst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C6A99D7F-5152-5CBE-DD99-CD61B0CF4533}"/>
              </a:ext>
            </a:extLst>
          </p:cNvPr>
          <p:cNvGrpSpPr/>
          <p:nvPr/>
        </p:nvGrpSpPr>
        <p:grpSpPr>
          <a:xfrm>
            <a:off x="285750" y="264804"/>
            <a:ext cx="11620500" cy="1675398"/>
            <a:chOff x="285750" y="264804"/>
            <a:chExt cx="11620500" cy="1675398"/>
          </a:xfrm>
        </p:grpSpPr>
        <p:sp>
          <p:nvSpPr>
            <p:cNvPr id="33" name="Obdĺžnik: zaoblené protiľahlé rohy 32">
              <a:extLst>
                <a:ext uri="{FF2B5EF4-FFF2-40B4-BE49-F238E27FC236}">
                  <a16:creationId xmlns:a16="http://schemas.microsoft.com/office/drawing/2014/main" id="{18FEF761-F8F1-DFDE-650E-FE9220E03CEB}"/>
                </a:ext>
              </a:extLst>
            </p:cNvPr>
            <p:cNvSpPr/>
            <p:nvPr/>
          </p:nvSpPr>
          <p:spPr>
            <a:xfrm>
              <a:off x="9425940" y="264804"/>
              <a:ext cx="2480310" cy="1675398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21" name="Obdĺžnik: zaoblené protiľahlé rohy 20">
              <a:extLst>
                <a:ext uri="{FF2B5EF4-FFF2-40B4-BE49-F238E27FC236}">
                  <a16:creationId xmlns:a16="http://schemas.microsoft.com/office/drawing/2014/main" id="{E9EAE878-7B59-B0EB-4280-D6DD7521C51E}"/>
                </a:ext>
              </a:extLst>
            </p:cNvPr>
            <p:cNvSpPr/>
            <p:nvPr/>
          </p:nvSpPr>
          <p:spPr>
            <a:xfrm>
              <a:off x="285750" y="264804"/>
              <a:ext cx="11620500" cy="1675398"/>
            </a:xfrm>
            <a:prstGeom prst="round2DiagRect">
              <a:avLst>
                <a:gd name="adj1" fmla="val 37134"/>
                <a:gd name="adj2" fmla="val 0"/>
              </a:avLst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pic>
        <p:nvPicPr>
          <p:cNvPr id="27" name="Obrázok 26">
            <a:extLst>
              <a:ext uri="{FF2B5EF4-FFF2-40B4-BE49-F238E27FC236}">
                <a16:creationId xmlns:a16="http://schemas.microsoft.com/office/drawing/2014/main" id="{A96DFBA9-7D90-7208-89BE-B9D3B516C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989" y="707310"/>
            <a:ext cx="2750892" cy="873299"/>
          </a:xfrm>
          <a:prstGeom prst="rect">
            <a:avLst/>
          </a:prstGeom>
        </p:spPr>
      </p:pic>
      <p:pic>
        <p:nvPicPr>
          <p:cNvPr id="29" name="Obrázok 28">
            <a:extLst>
              <a:ext uri="{FF2B5EF4-FFF2-40B4-BE49-F238E27FC236}">
                <a16:creationId xmlns:a16="http://schemas.microsoft.com/office/drawing/2014/main" id="{56EDF4C1-D470-C6B5-5464-5F631B50C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604" y="5856784"/>
            <a:ext cx="1343278" cy="432493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6A76C795-C240-BC3C-242A-BA87365B4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32" y="5856784"/>
            <a:ext cx="1365707" cy="432493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FB83F79E-5104-9B21-57FF-0EB44FB40ED2}"/>
              </a:ext>
            </a:extLst>
          </p:cNvPr>
          <p:cNvSpPr txBox="1"/>
          <p:nvPr/>
        </p:nvSpPr>
        <p:spPr>
          <a:xfrm>
            <a:off x="851179" y="707310"/>
            <a:ext cx="721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HelveticaNeueLT Pro 55 Roman" panose="020B0604020202020204" pitchFamily="34" charset="-18"/>
                <a:ea typeface="Arial" charset="0"/>
                <a:cs typeface="Arial" panose="020B0604020202020204" pitchFamily="34" charset="0"/>
              </a:rPr>
              <a:t>THE SUSTAINABLE INTERMODAL SOLUTION</a:t>
            </a:r>
            <a:endParaRPr lang="sk-SK" sz="2400" dirty="0">
              <a:solidFill>
                <a:schemeClr val="bg1"/>
              </a:solidFill>
              <a:latin typeface="HelveticaNeueLT Pro 55 Roman" panose="020B0604020202020204" pitchFamily="34" charset="-18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0B8BFCB7-F38D-CC2A-20CB-35664F95002A}"/>
              </a:ext>
            </a:extLst>
          </p:cNvPr>
          <p:cNvSpPr txBox="1"/>
          <p:nvPr/>
        </p:nvSpPr>
        <p:spPr>
          <a:xfrm>
            <a:off x="867880" y="1083584"/>
            <a:ext cx="5228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chemeClr val="bg1"/>
                </a:solidFill>
                <a:latin typeface="HelveticaNeueLT Pro 63 MdEx" panose="020B0705030502020204" pitchFamily="34" charset="-18"/>
                <a:ea typeface="Arial" charset="0"/>
                <a:cs typeface="Arial" charset="0"/>
              </a:rPr>
              <a:t>THE HHLA PURE</a:t>
            </a:r>
            <a:endParaRPr lang="de-DE" sz="3200" b="1" dirty="0">
              <a:solidFill>
                <a:schemeClr val="bg1"/>
              </a:solidFill>
              <a:latin typeface="HelveticaNeueLT Pro 63 MdEx" panose="020B0705030502020204" pitchFamily="34" charset="-18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279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nebo, exteriér, oblak, koleso&#10;&#10;Automaticky generovaný popis">
            <a:extLst>
              <a:ext uri="{FF2B5EF4-FFF2-40B4-BE49-F238E27FC236}">
                <a16:creationId xmlns:a16="http://schemas.microsoft.com/office/drawing/2014/main" id="{84F3BFF1-DF79-FE4F-242C-3CBF02EC27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95" b="62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38392" y="1459665"/>
            <a:ext cx="2720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THANK YOU!</a:t>
            </a:r>
            <a:endParaRPr lang="de-DE" sz="40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1409A56-8753-8E8E-88B0-C7691B689C64}"/>
              </a:ext>
            </a:extLst>
          </p:cNvPr>
          <p:cNvSpPr txBox="1"/>
          <p:nvPr/>
        </p:nvSpPr>
        <p:spPr>
          <a:xfrm>
            <a:off x="641101" y="2909956"/>
            <a:ext cx="3756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Find us on metrans.eu and 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4EA96C50-73D0-C534-778C-6F309DB67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77" y="1606044"/>
            <a:ext cx="1029674" cy="1029674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C7D6D212-D8D3-1900-223C-FBD44B9A0E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77" y="644149"/>
            <a:ext cx="3405966" cy="541278"/>
          </a:xfrm>
          <a:prstGeom prst="rect">
            <a:avLst/>
          </a:prstGeom>
        </p:spPr>
      </p:pic>
      <p:pic>
        <p:nvPicPr>
          <p:cNvPr id="3" name="Obrázok 20">
            <a:hlinkClick r:id="rId6"/>
            <a:extLst>
              <a:ext uri="{FF2B5EF4-FFF2-40B4-BE49-F238E27FC236}">
                <a16:creationId xmlns:a16="http://schemas.microsoft.com/office/drawing/2014/main" id="{90A52782-C0E8-DD50-05EF-48E6C8DE8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77" y="3358952"/>
            <a:ext cx="338555" cy="338555"/>
          </a:xfrm>
          <a:prstGeom prst="rect">
            <a:avLst/>
          </a:prstGeom>
        </p:spPr>
      </p:pic>
      <p:pic>
        <p:nvPicPr>
          <p:cNvPr id="5" name="Obrázok 24">
            <a:hlinkClick r:id="rId8"/>
            <a:extLst>
              <a:ext uri="{FF2B5EF4-FFF2-40B4-BE49-F238E27FC236}">
                <a16:creationId xmlns:a16="http://schemas.microsoft.com/office/drawing/2014/main" id="{792B4BD4-61F1-1180-F6F1-7A3CE95CB1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592" y="3334716"/>
            <a:ext cx="388723" cy="388723"/>
          </a:xfrm>
          <a:prstGeom prst="rect">
            <a:avLst/>
          </a:prstGeom>
        </p:spPr>
      </p:pic>
      <p:pic>
        <p:nvPicPr>
          <p:cNvPr id="6" name="Obrázok 29">
            <a:hlinkClick r:id="rId10"/>
            <a:extLst>
              <a:ext uri="{FF2B5EF4-FFF2-40B4-BE49-F238E27FC236}">
                <a16:creationId xmlns:a16="http://schemas.microsoft.com/office/drawing/2014/main" id="{1579FD36-A462-5D43-113F-8120654891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155" y="3366216"/>
            <a:ext cx="336217" cy="3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99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A5BEB62A-057A-91B3-726B-DE8FE32F8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34" t="8975" r="24765"/>
          <a:stretch/>
        </p:blipFill>
        <p:spPr>
          <a:xfrm>
            <a:off x="5918642" y="0"/>
            <a:ext cx="5049310" cy="685800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31CD8017-F5A7-71DB-A131-CCAF3C610725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ok 9">
            <a:extLst>
              <a:ext uri="{FF2B5EF4-FFF2-40B4-BE49-F238E27FC236}">
                <a16:creationId xmlns:a16="http://schemas.microsoft.com/office/drawing/2014/main" id="{8558890E-D458-CC98-0DDF-90991B1496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7ACC8FE2-39BE-7D2C-1B8E-1C05D3DCFA53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490767E7-4780-64A6-D3D1-BD47A09095DE}"/>
              </a:ext>
            </a:extLst>
          </p:cNvPr>
          <p:cNvSpPr txBox="1"/>
          <p:nvPr/>
        </p:nvSpPr>
        <p:spPr>
          <a:xfrm>
            <a:off x="696679" y="751760"/>
            <a:ext cx="3471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22862"/>
                </a:solidFill>
                <a:latin typeface="HelveticaNeueLT Pro 53 Ex" panose="020B0605020202020204" pitchFamily="34" charset="-18"/>
                <a:ea typeface="Arial" charset="0"/>
                <a:cs typeface="Arial" charset="0"/>
              </a:rPr>
              <a:t>METRANS – </a:t>
            </a:r>
            <a:endParaRPr lang="sk-SK" sz="2400" b="1" dirty="0">
              <a:solidFill>
                <a:srgbClr val="122862"/>
              </a:solidFill>
              <a:latin typeface="HelveticaNeueLT Pro 53 Ex" panose="020B0605020202020204" pitchFamily="34" charset="-18"/>
              <a:ea typeface="Arial" charset="0"/>
              <a:cs typeface="Arial" charset="0"/>
            </a:endParaRPr>
          </a:p>
          <a:p>
            <a:r>
              <a:rPr lang="en-US" sz="2400" b="1" dirty="0">
                <a:solidFill>
                  <a:srgbClr val="122862"/>
                </a:solidFill>
                <a:latin typeface="HelveticaNeueLT Pro 53 Ex" panose="020B0605020202020204" pitchFamily="34" charset="-18"/>
                <a:ea typeface="Arial" charset="0"/>
                <a:cs typeface="Arial" charset="0"/>
              </a:rPr>
              <a:t>THE HHLA PURE</a:t>
            </a:r>
            <a:endParaRPr lang="sk-SK" sz="2400" b="1" dirty="0">
              <a:solidFill>
                <a:srgbClr val="122862"/>
              </a:solidFill>
              <a:latin typeface="HelveticaNeueLT Pro 53 Ex" panose="020B0605020202020204" pitchFamily="34" charset="-18"/>
              <a:ea typeface="Arial" charset="0"/>
              <a:cs typeface="Arial" charset="0"/>
            </a:endParaRPr>
          </a:p>
          <a:p>
            <a:r>
              <a:rPr lang="en-US" sz="1600" dirty="0">
                <a:solidFill>
                  <a:srgbClr val="7F7F7F"/>
                </a:solidFill>
                <a:latin typeface="HelveticaNeueLT Pro 55 Roman" panose="020B0604020202020204" pitchFamily="34" charset="-18"/>
                <a:ea typeface="Arial" charset="0"/>
                <a:cs typeface="Arial" panose="020B0604020202020204" pitchFamily="34" charset="0"/>
              </a:rPr>
              <a:t>CO₂-neutral transport chains from the port to the hinterland</a:t>
            </a:r>
            <a:endParaRPr lang="sk-SK" sz="1600" dirty="0">
              <a:solidFill>
                <a:srgbClr val="7F7F7F"/>
              </a:solidFill>
              <a:latin typeface="HelveticaNeueLT Pro 55 Roman" panose="020B0604020202020204" pitchFamily="34" charset="-18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F07AA912-3C3B-3A14-313A-8EBD67AB0D22}"/>
              </a:ext>
            </a:extLst>
          </p:cNvPr>
          <p:cNvSpPr/>
          <p:nvPr/>
        </p:nvSpPr>
        <p:spPr>
          <a:xfrm>
            <a:off x="468765" y="2265562"/>
            <a:ext cx="5829003" cy="4032207"/>
          </a:xfrm>
          <a:prstGeom prst="roundRect">
            <a:avLst>
              <a:gd name="adj" fmla="val 6235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55FA44E5-2428-BA47-3F1E-D49DA8D25D77}"/>
              </a:ext>
            </a:extLst>
          </p:cNvPr>
          <p:cNvSpPr txBox="1"/>
          <p:nvPr/>
        </p:nvSpPr>
        <p:spPr>
          <a:xfrm>
            <a:off x="728874" y="2566807"/>
            <a:ext cx="52762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400" b="1" i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Hamburger </a:t>
            </a:r>
            <a:r>
              <a:rPr lang="en-US" sz="1400" b="1" i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Hafen</a:t>
            </a:r>
            <a:r>
              <a:rPr lang="en-US" sz="1400" b="1" i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und </a:t>
            </a:r>
            <a:r>
              <a:rPr lang="en-US" sz="1400" b="1" i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Logistik</a:t>
            </a:r>
            <a:r>
              <a:rPr lang="en-US" sz="1400" b="1" i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AG (HHLA)</a:t>
            </a:r>
            <a:r>
              <a:rPr lang="en-US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and </a:t>
            </a:r>
            <a:r>
              <a:rPr lang="en-US" sz="1400" b="1" i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METRANS</a:t>
            </a:r>
            <a:r>
              <a:rPr lang="en-US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are increasing its efforts to protect the climate and conserve resources. The aim</a:t>
            </a:r>
            <a:r>
              <a:rPr lang="sk-SK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is to make the entire Group climate neutral by 2040. The already successfully implemented sustainability strategy will now be realized under</a:t>
            </a:r>
            <a:r>
              <a:rPr lang="sk-SK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the “Balanced Logistics” brand. HHLA and METRANS hereby underscore the commitment to be both, economically successful as well as socially and ecologically responsible.</a:t>
            </a:r>
            <a:endParaRPr lang="sk-SK" sz="1400" dirty="0">
              <a:solidFill>
                <a:srgbClr val="122862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1400" dirty="0">
              <a:solidFill>
                <a:srgbClr val="122862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We have developed The HHLA Pure, a product that can ensure climate neutral transport chains from the port into the European hinterland,</a:t>
            </a:r>
            <a:r>
              <a:rPr lang="sk-SK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making an important contribution to lowering transport-related CO</a:t>
            </a:r>
            <a:r>
              <a:rPr lang="en-US" sz="1400" baseline="-250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emissions. This product allows our clients to combine the strength</a:t>
            </a:r>
            <a:r>
              <a:rPr lang="sk-SK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of Hamburg as the largest European rail port with the environmentally friendly rail transport offered by the intermodal solution of METRANS.</a:t>
            </a:r>
          </a:p>
        </p:txBody>
      </p:sp>
    </p:spTree>
    <p:extLst>
      <p:ext uri="{BB962C8B-B14F-4D97-AF65-F5344CB8AC3E}">
        <p14:creationId xmlns:p14="http://schemas.microsoft.com/office/powerpoint/2010/main" val="3707082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E11B45AC-509D-A535-F4D1-D891CFF6DB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67" r="32030"/>
          <a:stretch/>
        </p:blipFill>
        <p:spPr>
          <a:xfrm>
            <a:off x="0" y="0"/>
            <a:ext cx="5074920" cy="6858000"/>
          </a:xfrm>
          <a:prstGeom prst="rect">
            <a:avLst/>
          </a:prstGeom>
        </p:spPr>
      </p:pic>
      <p:cxnSp>
        <p:nvCxnSpPr>
          <p:cNvPr id="18" name="Rovná spojnica 17">
            <a:extLst>
              <a:ext uri="{FF2B5EF4-FFF2-40B4-BE49-F238E27FC236}">
                <a16:creationId xmlns:a16="http://schemas.microsoft.com/office/drawing/2014/main" id="{A9713774-CD1D-322D-959F-9A5FF6D8672B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ok 19">
            <a:extLst>
              <a:ext uri="{FF2B5EF4-FFF2-40B4-BE49-F238E27FC236}">
                <a16:creationId xmlns:a16="http://schemas.microsoft.com/office/drawing/2014/main" id="{6477D51D-4647-9490-62FF-738865F6D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4922525A-A115-0C07-FFED-1AD1BDE88838}"/>
              </a:ext>
            </a:extLst>
          </p:cNvPr>
          <p:cNvSpPr/>
          <p:nvPr/>
        </p:nvSpPr>
        <p:spPr>
          <a:xfrm>
            <a:off x="3973135" y="753455"/>
            <a:ext cx="7144308" cy="5396810"/>
          </a:xfrm>
          <a:prstGeom prst="roundRect">
            <a:avLst>
              <a:gd name="adj" fmla="val 4877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585F2356-4F35-0F13-7B34-DACBCC8B509E}"/>
              </a:ext>
            </a:extLst>
          </p:cNvPr>
          <p:cNvSpPr txBox="1"/>
          <p:nvPr/>
        </p:nvSpPr>
        <p:spPr>
          <a:xfrm>
            <a:off x="4290385" y="1043684"/>
            <a:ext cx="648821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We as METRANS are using energy efficient electric trains and lightweight flat wagons, which can transport more containers with the same</a:t>
            </a:r>
            <a:r>
              <a:rPr lang="sk-SK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train length. This offer enables You, our customers, to make Your container transport climate friendly and increases competitiveness at the</a:t>
            </a:r>
            <a:r>
              <a:rPr lang="sk-SK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same time. </a:t>
            </a:r>
            <a:endParaRPr lang="sk-SK" sz="1200" dirty="0">
              <a:solidFill>
                <a:srgbClr val="122862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1200" dirty="0">
              <a:solidFill>
                <a:srgbClr val="122862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In the 2019 we have successfully managed a pilot and in the 2020 the product </a:t>
            </a:r>
            <a:r>
              <a:rPr lang="sk-SK" sz="1200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was</a:t>
            </a:r>
            <a:r>
              <a:rPr lang="en-US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ready for rollout. In the first phase we offer</a:t>
            </a:r>
            <a:r>
              <a:rPr lang="sk-SK" sz="1200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ed</a:t>
            </a:r>
            <a:r>
              <a:rPr lang="en-US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routing from/to Hamburg, then we have extended</a:t>
            </a:r>
            <a:r>
              <a:rPr lang="sk-SK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the</a:t>
            </a:r>
            <a:r>
              <a:rPr lang="en-US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offer </a:t>
            </a:r>
            <a:r>
              <a:rPr lang="sk-SK" sz="1200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also</a:t>
            </a:r>
            <a:r>
              <a:rPr lang="en-US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from/to Bremerhaven and Koper. </a:t>
            </a:r>
            <a:endParaRPr lang="sk-SK" sz="1200" dirty="0">
              <a:solidFill>
                <a:srgbClr val="122862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1200" dirty="0">
              <a:solidFill>
                <a:srgbClr val="122862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In 2021 we started to use only green energy in Germany as well as in Austria and reduced the CO</a:t>
            </a:r>
            <a:r>
              <a:rPr lang="en-US" sz="1200" baseline="-250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for further 60%. During 2021 – 2022 we transported more than 900 </a:t>
            </a:r>
            <a:r>
              <a:rPr lang="en-US" sz="1200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tsd</a:t>
            </a:r>
            <a:r>
              <a:rPr lang="en-US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TEU per year with Zero Emission and more and more forwarding companies and shipping lines ask for certificates.</a:t>
            </a:r>
            <a:endParaRPr lang="sk-SK" sz="1200" dirty="0">
              <a:solidFill>
                <a:srgbClr val="122862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1200" dirty="0">
              <a:solidFill>
                <a:srgbClr val="122862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From 1.9.2023 a next milestone was set and also following ports become part of our</a:t>
            </a:r>
            <a:r>
              <a:rPr lang="sk-SK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CO</a:t>
            </a:r>
            <a:r>
              <a:rPr lang="en-US" sz="1200" baseline="-250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free transportation system: Wilhelmshaven, Gdansk, Rotterdam, Trieste and Rijeka. Furthermore, we integrated the inland terminals Duisburg in Germany and </a:t>
            </a:r>
            <a:r>
              <a:rPr lang="en-US" sz="1200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Indija</a:t>
            </a:r>
            <a:r>
              <a:rPr lang="en-US" sz="12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in Serbia into the HHLA Pure network.</a:t>
            </a:r>
            <a:endParaRPr lang="sk-SK" sz="1200" dirty="0">
              <a:solidFill>
                <a:srgbClr val="122862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sk-SK" sz="1200" dirty="0">
              <a:solidFill>
                <a:srgbClr val="122862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pPr algn="just"/>
            <a:r>
              <a:rPr lang="en-US" sz="1200" b="0" i="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</a:rPr>
              <a:t>We took the next step in 2024. The Silk Road transports from </a:t>
            </a:r>
            <a:r>
              <a:rPr lang="en-US" sz="1200" b="0" i="0" dirty="0" err="1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</a:rPr>
              <a:t>Malaszewicze</a:t>
            </a:r>
            <a:r>
              <a:rPr lang="en-US" sz="1200" b="0" i="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</a:rPr>
              <a:t> to all METRANS hinterland terminals and vice versa were included in HHLA Pure and can now also be handled CO</a:t>
            </a:r>
            <a:r>
              <a:rPr lang="en-US" sz="1200" b="0" i="0" baseline="-250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</a:rPr>
              <a:t>2</a:t>
            </a:r>
            <a:r>
              <a:rPr lang="en-US" sz="1200" b="0" i="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</a:rPr>
              <a:t>-free. Since 2024, we also purchase only green energy for rail transport in the Netherlands, further expanding our commitment to sustainable logistics.</a:t>
            </a:r>
            <a:endParaRPr lang="sk-SK" sz="1200" b="0" i="0" dirty="0">
              <a:solidFill>
                <a:srgbClr val="122862"/>
              </a:solidFill>
              <a:effectLst/>
              <a:latin typeface="HelveticaNeueLT Pro 55 Roman" panose="020B0604020202020204" pitchFamily="34" charset="-18"/>
            </a:endParaRPr>
          </a:p>
          <a:p>
            <a:pPr algn="just"/>
            <a:endParaRPr lang="en-US" sz="1200" b="0" i="0" dirty="0">
              <a:solidFill>
                <a:srgbClr val="122862"/>
              </a:solidFill>
              <a:effectLst/>
              <a:latin typeface="HelveticaNeueLT Pro 55 Roman" panose="020B0604020202020204" pitchFamily="34" charset="-18"/>
            </a:endParaRPr>
          </a:p>
          <a:p>
            <a:pPr algn="just"/>
            <a:r>
              <a:rPr lang="en-US" sz="1200" b="0" i="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</a:rPr>
              <a:t>We have also put a state-of-the-art photovoltaic system into operation in northern Germany in partnership with </a:t>
            </a:r>
            <a:r>
              <a:rPr lang="en-US" sz="1200" b="0" i="0" dirty="0" err="1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</a:rPr>
              <a:t>Enerparc</a:t>
            </a:r>
            <a:r>
              <a:rPr lang="en-US" sz="1200" b="0" i="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</a:rPr>
              <a:t>, from which we now generate some of the green electricity.</a:t>
            </a:r>
          </a:p>
          <a:p>
            <a:pPr marL="0" indent="0" algn="just">
              <a:buNone/>
            </a:pPr>
            <a:endParaRPr lang="en-US" sz="1300" dirty="0">
              <a:solidFill>
                <a:srgbClr val="122862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1013990A-04E7-74AF-1BEC-6C10AC7D7877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268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nhaltsplatzhalter 7">
            <a:extLst>
              <a:ext uri="{FF2B5EF4-FFF2-40B4-BE49-F238E27FC236}">
                <a16:creationId xmlns:a16="http://schemas.microsoft.com/office/drawing/2014/main" id="{32788D8A-93B7-4B38-850D-3E416D00BA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r="2455"/>
          <a:stretch/>
        </p:blipFill>
        <p:spPr>
          <a:xfrm>
            <a:off x="742189" y="1807393"/>
            <a:ext cx="9922284" cy="4549968"/>
          </a:xfrm>
          <a:prstGeom prst="rect">
            <a:avLst/>
          </a:prstGeom>
        </p:spPr>
      </p:pic>
      <p:cxnSp>
        <p:nvCxnSpPr>
          <p:cNvPr id="3" name="Rovná spojnica 2">
            <a:extLst>
              <a:ext uri="{FF2B5EF4-FFF2-40B4-BE49-F238E27FC236}">
                <a16:creationId xmlns:a16="http://schemas.microsoft.com/office/drawing/2014/main" id="{FAC478E4-4F58-1E85-5489-D127FCE60397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>
            <a:extLst>
              <a:ext uri="{FF2B5EF4-FFF2-40B4-BE49-F238E27FC236}">
                <a16:creationId xmlns:a16="http://schemas.microsoft.com/office/drawing/2014/main" id="{5C7F1954-FC56-8E68-D0D7-5AFEF3985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F3B869ED-BD13-7A4B-8150-2E81F147A6FF}"/>
              </a:ext>
            </a:extLst>
          </p:cNvPr>
          <p:cNvSpPr/>
          <p:nvPr/>
        </p:nvSpPr>
        <p:spPr>
          <a:xfrm>
            <a:off x="8515243" y="619721"/>
            <a:ext cx="2194950" cy="538169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0765D30-C259-48CA-9809-A54D840245F2}"/>
              </a:ext>
            </a:extLst>
          </p:cNvPr>
          <p:cNvSpPr txBox="1"/>
          <p:nvPr/>
        </p:nvSpPr>
        <p:spPr>
          <a:xfrm>
            <a:off x="9041546" y="724496"/>
            <a:ext cx="1525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www.metrans.eu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683448" y="586410"/>
            <a:ext cx="689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122862"/>
                </a:solidFill>
                <a:latin typeface="HelveticaNeueLT Pro 53 Ex" panose="020B0605020202020204" pitchFamily="34" charset="-18"/>
                <a:ea typeface="Arial" charset="0"/>
                <a:cs typeface="Arial" charset="0"/>
              </a:rPr>
              <a:t>THE HUB &amp; SHUTTLE SYSTEM</a:t>
            </a:r>
          </a:p>
          <a:p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The Ports are linked with a Network of HUB and Inland Terminals</a:t>
            </a: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84C903F4-25C1-432E-1855-1591AFC4C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3615" y="709256"/>
            <a:ext cx="364524" cy="364524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03BCEBA2-5428-E1F5-50A6-FFA5686F63CE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87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Obrázok 240" descr="Obrázok, na ktorom je mapa, text&#10;&#10;Automaticky generovaný popis">
            <a:extLst>
              <a:ext uri="{FF2B5EF4-FFF2-40B4-BE49-F238E27FC236}">
                <a16:creationId xmlns:a16="http://schemas.microsoft.com/office/drawing/2014/main" id="{A713E4F7-67B8-9370-0A6F-338F692DAC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1" t="4002" r="8505" b="6092"/>
          <a:stretch/>
        </p:blipFill>
        <p:spPr>
          <a:xfrm>
            <a:off x="3914" y="0"/>
            <a:ext cx="6502402" cy="6858001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EF3E32CE-3460-734D-CCEE-7EB45134F5FE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9A8556FD-A651-5170-6794-9C6EE8653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50" name="TextBox 12">
            <a:extLst>
              <a:ext uri="{FF2B5EF4-FFF2-40B4-BE49-F238E27FC236}">
                <a16:creationId xmlns:a16="http://schemas.microsoft.com/office/drawing/2014/main" id="{21E2E9A4-A94A-9ACC-E0A7-25A45A6958E7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  <p:sp>
        <p:nvSpPr>
          <p:cNvPr id="117" name="TextBox 12">
            <a:extLst>
              <a:ext uri="{FF2B5EF4-FFF2-40B4-BE49-F238E27FC236}">
                <a16:creationId xmlns:a16="http://schemas.microsoft.com/office/drawing/2014/main" id="{D06A50DC-154B-36E7-9473-D0FC184B1B2D}"/>
              </a:ext>
            </a:extLst>
          </p:cNvPr>
          <p:cNvSpPr txBox="1"/>
          <p:nvPr/>
        </p:nvSpPr>
        <p:spPr>
          <a:xfrm>
            <a:off x="504821" y="549389"/>
            <a:ext cx="49996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122862"/>
                </a:solidFill>
                <a:latin typeface="HelveticaNeueLT Pro 53 Ex" panose="020B0605020202020204" pitchFamily="34" charset="-18"/>
                <a:ea typeface="Arial" charset="0"/>
                <a:cs typeface="Arial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Over 650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regular train connections per week</a:t>
            </a:r>
          </a:p>
        </p:txBody>
      </p:sp>
      <p:sp>
        <p:nvSpPr>
          <p:cNvPr id="118" name="TextBox 4">
            <a:extLst>
              <a:ext uri="{FF2B5EF4-FFF2-40B4-BE49-F238E27FC236}">
                <a16:creationId xmlns:a16="http://schemas.microsoft.com/office/drawing/2014/main" id="{C7685116-2FB0-1F50-43D2-4E02D84B75A4}"/>
              </a:ext>
            </a:extLst>
          </p:cNvPr>
          <p:cNvSpPr txBox="1"/>
          <p:nvPr/>
        </p:nvSpPr>
        <p:spPr>
          <a:xfrm>
            <a:off x="6587709" y="916085"/>
            <a:ext cx="10787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800" b="1" dirty="0">
                <a:solidFill>
                  <a:srgbClr val="BE0739"/>
                </a:solidFill>
                <a:latin typeface="HelveticaNeueLT Pro 53 Ex" panose="020B0605020202020204" pitchFamily="34" charset="-18"/>
                <a:ea typeface="Arial" charset="0"/>
                <a:cs typeface="Arial" panose="020B0604020202020204" pitchFamily="34" charset="0"/>
              </a:rPr>
              <a:t>FROM </a:t>
            </a:r>
            <a:r>
              <a:rPr lang="sk-SK" sz="800" b="1" u="none" strike="noStrike" dirty="0">
                <a:solidFill>
                  <a:srgbClr val="BE0739"/>
                </a:solidFill>
                <a:effectLst/>
                <a:latin typeface="HelveticaNeueLT Pro 53 Ex" panose="020B0605020202020204" pitchFamily="34" charset="-18"/>
                <a:cs typeface="Arial" panose="020B0604020202020204" pitchFamily="34" charset="0"/>
              </a:rPr>
              <a:t>↔</a:t>
            </a:r>
            <a:r>
              <a:rPr lang="sk-SK" sz="800" b="1" dirty="0">
                <a:solidFill>
                  <a:srgbClr val="BE0739"/>
                </a:solidFill>
                <a:latin typeface="HelveticaNeueLT Pro 53 Ex" panose="020B0605020202020204" pitchFamily="34" charset="-18"/>
                <a:ea typeface="Arial" charset="0"/>
                <a:cs typeface="Arial" panose="020B0604020202020204" pitchFamily="34" charset="0"/>
              </a:rPr>
              <a:t> TO</a:t>
            </a:r>
            <a:endParaRPr lang="en-US" sz="800" b="1" dirty="0">
              <a:solidFill>
                <a:srgbClr val="BE0739"/>
              </a:solidFill>
              <a:latin typeface="HelveticaNeueLT Pro 53 Ex" panose="020B0605020202020204" pitchFamily="34" charset="-18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9" name="TextBox 33">
            <a:extLst>
              <a:ext uri="{FF2B5EF4-FFF2-40B4-BE49-F238E27FC236}">
                <a16:creationId xmlns:a16="http://schemas.microsoft.com/office/drawing/2014/main" id="{B09A3AF8-B66B-2A9A-6E97-90990B4B72D0}"/>
              </a:ext>
            </a:extLst>
          </p:cNvPr>
          <p:cNvSpPr txBox="1"/>
          <p:nvPr/>
        </p:nvSpPr>
        <p:spPr>
          <a:xfrm>
            <a:off x="7817153" y="797028"/>
            <a:ext cx="1025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sk-SK" sz="800" b="1" dirty="0">
                <a:solidFill>
                  <a:srgbClr val="122862"/>
                </a:solidFill>
                <a:latin typeface="HelveticaNeueLT Pro 53 Ex" panose="020B0605020202020204" pitchFamily="34" charset="-18"/>
                <a:ea typeface="Arial" charset="0"/>
                <a:cs typeface="Arial" panose="020B0604020202020204" pitchFamily="34" charset="0"/>
              </a:rPr>
              <a:t>TRAINS PER WEEK</a:t>
            </a:r>
            <a:endParaRPr lang="en-US" sz="800" dirty="0">
              <a:solidFill>
                <a:srgbClr val="122862"/>
              </a:solidFill>
              <a:latin typeface="HelveticaNeueLT Pro 53 Ex" panose="020B0605020202020204" pitchFamily="34" charset="-18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0" name="Obdĺžnik: zaoblené rohy 119">
            <a:extLst>
              <a:ext uri="{FF2B5EF4-FFF2-40B4-BE49-F238E27FC236}">
                <a16:creationId xmlns:a16="http://schemas.microsoft.com/office/drawing/2014/main" id="{BFAE71FA-14A3-806A-4101-CB123561D846}"/>
              </a:ext>
            </a:extLst>
          </p:cNvPr>
          <p:cNvSpPr/>
          <p:nvPr/>
        </p:nvSpPr>
        <p:spPr>
          <a:xfrm>
            <a:off x="6260195" y="1175849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Budapest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Arad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21" name="Obdĺžnik: zaoblené rohy 120">
            <a:extLst>
              <a:ext uri="{FF2B5EF4-FFF2-40B4-BE49-F238E27FC236}">
                <a16:creationId xmlns:a16="http://schemas.microsoft.com/office/drawing/2014/main" id="{49D54A15-D6AC-8EC6-DF1E-7F5642D9585D}"/>
              </a:ext>
            </a:extLst>
          </p:cNvPr>
          <p:cNvSpPr/>
          <p:nvPr/>
        </p:nvSpPr>
        <p:spPr>
          <a:xfrm>
            <a:off x="6260195" y="1365859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Budapest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Belgrade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(</a:t>
            </a:r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Indjija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)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22" name="Obdĺžnik: zaoblené rohy 121">
            <a:extLst>
              <a:ext uri="{FF2B5EF4-FFF2-40B4-BE49-F238E27FC236}">
                <a16:creationId xmlns:a16="http://schemas.microsoft.com/office/drawing/2014/main" id="{4AAF949A-F1F9-6BA0-CEB6-85DE7768375A}"/>
              </a:ext>
            </a:extLst>
          </p:cNvPr>
          <p:cNvSpPr/>
          <p:nvPr/>
        </p:nvSpPr>
        <p:spPr>
          <a:xfrm>
            <a:off x="6260195" y="1555484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Ceska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Trebova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26" name="Obdĺžnik: zaoblené rohy 125">
            <a:extLst>
              <a:ext uri="{FF2B5EF4-FFF2-40B4-BE49-F238E27FC236}">
                <a16:creationId xmlns:a16="http://schemas.microsoft.com/office/drawing/2014/main" id="{0229625C-3BF1-4FE3-2BFE-69F864588060}"/>
              </a:ext>
            </a:extLst>
          </p:cNvPr>
          <p:cNvSpPr/>
          <p:nvPr/>
        </p:nvSpPr>
        <p:spPr>
          <a:xfrm>
            <a:off x="6260195" y="1745109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Dunajska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Streda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32" name="Obdĺžnik: zaoblené rohy 131">
            <a:extLst>
              <a:ext uri="{FF2B5EF4-FFF2-40B4-BE49-F238E27FC236}">
                <a16:creationId xmlns:a16="http://schemas.microsoft.com/office/drawing/2014/main" id="{190BA175-A2CE-C04E-7730-7978CDC30FD6}"/>
              </a:ext>
            </a:extLst>
          </p:cNvPr>
          <p:cNvSpPr/>
          <p:nvPr/>
        </p:nvSpPr>
        <p:spPr>
          <a:xfrm>
            <a:off x="6260195" y="1934734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Gadki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33" name="Obdĺžnik: zaoblené rohy 132">
            <a:extLst>
              <a:ext uri="{FF2B5EF4-FFF2-40B4-BE49-F238E27FC236}">
                <a16:creationId xmlns:a16="http://schemas.microsoft.com/office/drawing/2014/main" id="{C2B7414C-96BE-9A90-DD0F-EFEE2C52A7FA}"/>
              </a:ext>
            </a:extLst>
          </p:cNvPr>
          <p:cNvSpPr/>
          <p:nvPr/>
        </p:nvSpPr>
        <p:spPr>
          <a:xfrm>
            <a:off x="6260195" y="2124359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München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34" name="Obdĺžnik: zaoblené rohy 133">
            <a:extLst>
              <a:ext uri="{FF2B5EF4-FFF2-40B4-BE49-F238E27FC236}">
                <a16:creationId xmlns:a16="http://schemas.microsoft.com/office/drawing/2014/main" id="{07775379-D32C-1BB9-8ED9-78041817F277}"/>
              </a:ext>
            </a:extLst>
          </p:cNvPr>
          <p:cNvSpPr/>
          <p:nvPr/>
        </p:nvSpPr>
        <p:spPr>
          <a:xfrm>
            <a:off x="6260195" y="2313984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Nürnberg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35" name="Obdĺžnik: zaoblené rohy 134">
            <a:extLst>
              <a:ext uri="{FF2B5EF4-FFF2-40B4-BE49-F238E27FC236}">
                <a16:creationId xmlns:a16="http://schemas.microsoft.com/office/drawing/2014/main" id="{CB9876C6-5364-E6E2-3655-C9F6D3D3B2F7}"/>
              </a:ext>
            </a:extLst>
          </p:cNvPr>
          <p:cNvSpPr/>
          <p:nvPr/>
        </p:nvSpPr>
        <p:spPr>
          <a:xfrm>
            <a:off x="6260195" y="2503609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Praha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36" name="Obdĺžnik: zaoblené rohy 135">
            <a:extLst>
              <a:ext uri="{FF2B5EF4-FFF2-40B4-BE49-F238E27FC236}">
                <a16:creationId xmlns:a16="http://schemas.microsoft.com/office/drawing/2014/main" id="{A2ED5957-B366-E240-BA49-FD95999AFD66}"/>
              </a:ext>
            </a:extLst>
          </p:cNvPr>
          <p:cNvSpPr/>
          <p:nvPr/>
        </p:nvSpPr>
        <p:spPr>
          <a:xfrm>
            <a:off x="8008666" y="117584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137" name="Obdĺžnik: zaoblené rohy 136">
            <a:extLst>
              <a:ext uri="{FF2B5EF4-FFF2-40B4-BE49-F238E27FC236}">
                <a16:creationId xmlns:a16="http://schemas.microsoft.com/office/drawing/2014/main" id="{4C57FC93-2877-0474-447B-7B83595F5F32}"/>
              </a:ext>
            </a:extLst>
          </p:cNvPr>
          <p:cNvSpPr/>
          <p:nvPr/>
        </p:nvSpPr>
        <p:spPr>
          <a:xfrm>
            <a:off x="8008666" y="136548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138" name="Obdĺžnik: zaoblené rohy 137">
            <a:extLst>
              <a:ext uri="{FF2B5EF4-FFF2-40B4-BE49-F238E27FC236}">
                <a16:creationId xmlns:a16="http://schemas.microsoft.com/office/drawing/2014/main" id="{DF0E1940-98B6-DED0-7147-9FB723479EF2}"/>
              </a:ext>
            </a:extLst>
          </p:cNvPr>
          <p:cNvSpPr/>
          <p:nvPr/>
        </p:nvSpPr>
        <p:spPr>
          <a:xfrm>
            <a:off x="8008666" y="155512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39" name="Obdĺžnik: zaoblené rohy 138">
            <a:extLst>
              <a:ext uri="{FF2B5EF4-FFF2-40B4-BE49-F238E27FC236}">
                <a16:creationId xmlns:a16="http://schemas.microsoft.com/office/drawing/2014/main" id="{243D924B-4AE4-6F72-78B2-3ADE1876AAE1}"/>
              </a:ext>
            </a:extLst>
          </p:cNvPr>
          <p:cNvSpPr/>
          <p:nvPr/>
        </p:nvSpPr>
        <p:spPr>
          <a:xfrm>
            <a:off x="8008666" y="174476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0" name="Obdĺžnik: zaoblené rohy 139">
            <a:extLst>
              <a:ext uri="{FF2B5EF4-FFF2-40B4-BE49-F238E27FC236}">
                <a16:creationId xmlns:a16="http://schemas.microsoft.com/office/drawing/2014/main" id="{96FD2AC2-AB9E-97EB-3339-32D556BDA0F1}"/>
              </a:ext>
            </a:extLst>
          </p:cNvPr>
          <p:cNvSpPr/>
          <p:nvPr/>
        </p:nvSpPr>
        <p:spPr>
          <a:xfrm>
            <a:off x="8008666" y="193440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to 13</a:t>
            </a:r>
          </a:p>
        </p:txBody>
      </p:sp>
      <p:sp>
        <p:nvSpPr>
          <p:cNvPr id="141" name="Obdĺžnik: zaoblené rohy 140">
            <a:extLst>
              <a:ext uri="{FF2B5EF4-FFF2-40B4-BE49-F238E27FC236}">
                <a16:creationId xmlns:a16="http://schemas.microsoft.com/office/drawing/2014/main" id="{108180F3-C8E2-A418-03CB-E61AA47EA914}"/>
              </a:ext>
            </a:extLst>
          </p:cNvPr>
          <p:cNvSpPr/>
          <p:nvPr/>
        </p:nvSpPr>
        <p:spPr>
          <a:xfrm>
            <a:off x="8008666" y="212404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2" name="Obdĺžnik: zaoblené rohy 141">
            <a:extLst>
              <a:ext uri="{FF2B5EF4-FFF2-40B4-BE49-F238E27FC236}">
                <a16:creationId xmlns:a16="http://schemas.microsoft.com/office/drawing/2014/main" id="{1A6F2B3D-9FC5-95E0-067B-4388CC2BF372}"/>
              </a:ext>
            </a:extLst>
          </p:cNvPr>
          <p:cNvSpPr/>
          <p:nvPr/>
        </p:nvSpPr>
        <p:spPr>
          <a:xfrm>
            <a:off x="8008666" y="231368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3" name="Obdĺžnik: zaoblené rohy 142">
            <a:extLst>
              <a:ext uri="{FF2B5EF4-FFF2-40B4-BE49-F238E27FC236}">
                <a16:creationId xmlns:a16="http://schemas.microsoft.com/office/drawing/2014/main" id="{FF17748D-075C-7BDA-075E-5CC3BCF8CB3C}"/>
              </a:ext>
            </a:extLst>
          </p:cNvPr>
          <p:cNvSpPr/>
          <p:nvPr/>
        </p:nvSpPr>
        <p:spPr>
          <a:xfrm>
            <a:off x="8008666" y="250332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8" name="Obdĺžnik: zaoblené rohy 197">
            <a:extLst>
              <a:ext uri="{FF2B5EF4-FFF2-40B4-BE49-F238E27FC236}">
                <a16:creationId xmlns:a16="http://schemas.microsoft.com/office/drawing/2014/main" id="{BEEFE5EC-2AF0-EF3C-CD6E-C384EEAF534E}"/>
              </a:ext>
            </a:extLst>
          </p:cNvPr>
          <p:cNvSpPr/>
          <p:nvPr/>
        </p:nvSpPr>
        <p:spPr>
          <a:xfrm>
            <a:off x="6260195" y="2688094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Leipzig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99" name="Obdĺžnik: zaoblené rohy 198">
            <a:extLst>
              <a:ext uri="{FF2B5EF4-FFF2-40B4-BE49-F238E27FC236}">
                <a16:creationId xmlns:a16="http://schemas.microsoft.com/office/drawing/2014/main" id="{AEF584EE-4DB7-F742-8AC0-426F352F9349}"/>
              </a:ext>
            </a:extLst>
          </p:cNvPr>
          <p:cNvSpPr/>
          <p:nvPr/>
        </p:nvSpPr>
        <p:spPr>
          <a:xfrm>
            <a:off x="8008666" y="2687814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0" name="Obdĺžnik: zaoblené rohy 199">
            <a:extLst>
              <a:ext uri="{FF2B5EF4-FFF2-40B4-BE49-F238E27FC236}">
                <a16:creationId xmlns:a16="http://schemas.microsoft.com/office/drawing/2014/main" id="{24384CA6-1445-0D11-1CCF-673713DFB376}"/>
              </a:ext>
            </a:extLst>
          </p:cNvPr>
          <p:cNvSpPr/>
          <p:nvPr/>
        </p:nvSpPr>
        <p:spPr>
          <a:xfrm>
            <a:off x="6260195" y="287685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Budapest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01" name="Obdĺžnik: zaoblené rohy 200">
            <a:extLst>
              <a:ext uri="{FF2B5EF4-FFF2-40B4-BE49-F238E27FC236}">
                <a16:creationId xmlns:a16="http://schemas.microsoft.com/office/drawing/2014/main" id="{18176A5B-AE02-FBC3-7F53-8C7388ECBDFF}"/>
              </a:ext>
            </a:extLst>
          </p:cNvPr>
          <p:cNvSpPr/>
          <p:nvPr/>
        </p:nvSpPr>
        <p:spPr>
          <a:xfrm>
            <a:off x="6260195" y="306647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Dunajsk</a:t>
            </a:r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a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Streda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02" name="Obdĺžnik: zaoblené rohy 201">
            <a:extLst>
              <a:ext uri="{FF2B5EF4-FFF2-40B4-BE49-F238E27FC236}">
                <a16:creationId xmlns:a16="http://schemas.microsoft.com/office/drawing/2014/main" id="{08804727-5669-DC40-A5A6-D2C98F513398}"/>
              </a:ext>
            </a:extLst>
          </p:cNvPr>
          <p:cNvSpPr/>
          <p:nvPr/>
        </p:nvSpPr>
        <p:spPr>
          <a:xfrm>
            <a:off x="6260195" y="325610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Krems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03" name="Obdĺžnik: zaoblené rohy 202">
            <a:extLst>
              <a:ext uri="{FF2B5EF4-FFF2-40B4-BE49-F238E27FC236}">
                <a16:creationId xmlns:a16="http://schemas.microsoft.com/office/drawing/2014/main" id="{33C4F180-EF11-FB4B-FD4C-C0461299C625}"/>
              </a:ext>
            </a:extLst>
          </p:cNvPr>
          <p:cNvSpPr/>
          <p:nvPr/>
        </p:nvSpPr>
        <p:spPr>
          <a:xfrm>
            <a:off x="6260195" y="344572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Linz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04" name="Obdĺžnik: zaoblené rohy 203">
            <a:extLst>
              <a:ext uri="{FF2B5EF4-FFF2-40B4-BE49-F238E27FC236}">
                <a16:creationId xmlns:a16="http://schemas.microsoft.com/office/drawing/2014/main" id="{B4A3BF10-9967-BD41-B9F4-D7F5BB885C6C}"/>
              </a:ext>
            </a:extLst>
          </p:cNvPr>
          <p:cNvSpPr/>
          <p:nvPr/>
        </p:nvSpPr>
        <p:spPr>
          <a:xfrm>
            <a:off x="6260195" y="363535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Malaszewice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05" name="Obdĺžnik: zaoblené rohy 204">
            <a:extLst>
              <a:ext uri="{FF2B5EF4-FFF2-40B4-BE49-F238E27FC236}">
                <a16:creationId xmlns:a16="http://schemas.microsoft.com/office/drawing/2014/main" id="{F27E876E-004A-D839-8A1F-011E0AFAB19F}"/>
              </a:ext>
            </a:extLst>
          </p:cNvPr>
          <p:cNvSpPr/>
          <p:nvPr/>
        </p:nvSpPr>
        <p:spPr>
          <a:xfrm>
            <a:off x="6260195" y="382497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Ostrava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06" name="Obdĺžnik: zaoblené rohy 205">
            <a:extLst>
              <a:ext uri="{FF2B5EF4-FFF2-40B4-BE49-F238E27FC236}">
                <a16:creationId xmlns:a16="http://schemas.microsoft.com/office/drawing/2014/main" id="{2D606552-7716-559E-F3F3-51E22472103E}"/>
              </a:ext>
            </a:extLst>
          </p:cNvPr>
          <p:cNvSpPr/>
          <p:nvPr/>
        </p:nvSpPr>
        <p:spPr>
          <a:xfrm>
            <a:off x="6260195" y="401877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Zlin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07" name="Obdĺžnik: zaoblené rohy 206">
            <a:extLst>
              <a:ext uri="{FF2B5EF4-FFF2-40B4-BE49-F238E27FC236}">
                <a16:creationId xmlns:a16="http://schemas.microsoft.com/office/drawing/2014/main" id="{E033D690-AD63-FDB0-1AB8-E0CD57B22E80}"/>
              </a:ext>
            </a:extLst>
          </p:cNvPr>
          <p:cNvSpPr/>
          <p:nvPr/>
        </p:nvSpPr>
        <p:spPr>
          <a:xfrm>
            <a:off x="6260195" y="420840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Duisburg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↔ Praha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08" name="Obdĺžnik: zaoblené rohy 207">
            <a:extLst>
              <a:ext uri="{FF2B5EF4-FFF2-40B4-BE49-F238E27FC236}">
                <a16:creationId xmlns:a16="http://schemas.microsoft.com/office/drawing/2014/main" id="{42EBE798-3FA4-5B95-AA33-13F70A758F91}"/>
              </a:ext>
            </a:extLst>
          </p:cNvPr>
          <p:cNvSpPr/>
          <p:nvPr/>
        </p:nvSpPr>
        <p:spPr>
          <a:xfrm>
            <a:off x="6260195" y="439802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Dunajsk</a:t>
            </a:r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a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Streda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Budapest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09" name="Obdĺžnik: zaoblené rohy 208">
            <a:extLst>
              <a:ext uri="{FF2B5EF4-FFF2-40B4-BE49-F238E27FC236}">
                <a16:creationId xmlns:a16="http://schemas.microsoft.com/office/drawing/2014/main" id="{ADCE16C7-12E5-F02E-875E-9EACC6C8B61B}"/>
              </a:ext>
            </a:extLst>
          </p:cNvPr>
          <p:cNvSpPr/>
          <p:nvPr/>
        </p:nvSpPr>
        <p:spPr>
          <a:xfrm>
            <a:off x="6260195" y="458765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Dunajska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Streda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Halkali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10" name="Obdĺžnik: zaoblené rohy 209">
            <a:extLst>
              <a:ext uri="{FF2B5EF4-FFF2-40B4-BE49-F238E27FC236}">
                <a16:creationId xmlns:a16="http://schemas.microsoft.com/office/drawing/2014/main" id="{D9F3292A-C587-59B5-196B-FF0207912940}"/>
              </a:ext>
            </a:extLst>
          </p:cNvPr>
          <p:cNvSpPr/>
          <p:nvPr/>
        </p:nvSpPr>
        <p:spPr>
          <a:xfrm>
            <a:off x="6260195" y="477727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Dunajsk</a:t>
            </a:r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a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Streda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↔ Kosice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11" name="Obdĺžnik: zaoblené rohy 210">
            <a:extLst>
              <a:ext uri="{FF2B5EF4-FFF2-40B4-BE49-F238E27FC236}">
                <a16:creationId xmlns:a16="http://schemas.microsoft.com/office/drawing/2014/main" id="{DF8EF4F5-693E-D561-608A-CB23FCD919D2}"/>
              </a:ext>
            </a:extLst>
          </p:cNvPr>
          <p:cNvSpPr/>
          <p:nvPr/>
        </p:nvSpPr>
        <p:spPr>
          <a:xfrm>
            <a:off x="6260195" y="496690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Dunajsk</a:t>
            </a:r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a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Streda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Krems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12" name="Obdĺžnik: zaoblené rohy 211">
            <a:extLst>
              <a:ext uri="{FF2B5EF4-FFF2-40B4-BE49-F238E27FC236}">
                <a16:creationId xmlns:a16="http://schemas.microsoft.com/office/drawing/2014/main" id="{6C941861-AA95-E3DD-C6F0-D6305E0A85A8}"/>
              </a:ext>
            </a:extLst>
          </p:cNvPr>
          <p:cNvSpPr/>
          <p:nvPr/>
        </p:nvSpPr>
        <p:spPr>
          <a:xfrm>
            <a:off x="6260195" y="515652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Dunajsk</a:t>
            </a:r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a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Streda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Zilina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13" name="Obdĺžnik: zaoblené rohy 212">
            <a:extLst>
              <a:ext uri="{FF2B5EF4-FFF2-40B4-BE49-F238E27FC236}">
                <a16:creationId xmlns:a16="http://schemas.microsoft.com/office/drawing/2014/main" id="{F604F720-3C59-DE9A-6A9E-5A780C69AF6C}"/>
              </a:ext>
            </a:extLst>
          </p:cNvPr>
          <p:cNvSpPr/>
          <p:nvPr/>
        </p:nvSpPr>
        <p:spPr>
          <a:xfrm>
            <a:off x="6260195" y="534615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Gadki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Dabrowa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Gornicza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14" name="Obdĺžnik: zaoblené rohy 213">
            <a:extLst>
              <a:ext uri="{FF2B5EF4-FFF2-40B4-BE49-F238E27FC236}">
                <a16:creationId xmlns:a16="http://schemas.microsoft.com/office/drawing/2014/main" id="{AD532862-E6BA-E6FC-481D-6B0A3E28CDE6}"/>
              </a:ext>
            </a:extLst>
          </p:cNvPr>
          <p:cNvSpPr/>
          <p:nvPr/>
        </p:nvSpPr>
        <p:spPr>
          <a:xfrm>
            <a:off x="6260195" y="553577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Gadki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Katy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Wroclawskie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15" name="Obdĺžnik: zaoblené rohy 214">
            <a:extLst>
              <a:ext uri="{FF2B5EF4-FFF2-40B4-BE49-F238E27FC236}">
                <a16:creationId xmlns:a16="http://schemas.microsoft.com/office/drawing/2014/main" id="{CF6D4A30-4EE7-EDA9-CF3F-96E231F1C33A}"/>
              </a:ext>
            </a:extLst>
          </p:cNvPr>
          <p:cNvSpPr/>
          <p:nvPr/>
        </p:nvSpPr>
        <p:spPr>
          <a:xfrm>
            <a:off x="6260195" y="572540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Gadki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Pruszkow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16" name="Obdĺžnik: zaoblené rohy 215">
            <a:extLst>
              <a:ext uri="{FF2B5EF4-FFF2-40B4-BE49-F238E27FC236}">
                <a16:creationId xmlns:a16="http://schemas.microsoft.com/office/drawing/2014/main" id="{E63D613D-13F9-9F01-2638-BC6325F02A75}"/>
              </a:ext>
            </a:extLst>
          </p:cNvPr>
          <p:cNvSpPr/>
          <p:nvPr/>
        </p:nvSpPr>
        <p:spPr>
          <a:xfrm>
            <a:off x="6260195" y="591502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Gdansk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Dabrowa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Gornicza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17" name="Obdĺžnik: zaoblené rohy 216">
            <a:extLst>
              <a:ext uri="{FF2B5EF4-FFF2-40B4-BE49-F238E27FC236}">
                <a16:creationId xmlns:a16="http://schemas.microsoft.com/office/drawing/2014/main" id="{2711818A-A3B1-6DBA-FBE0-FF9DC6A7FC9A}"/>
              </a:ext>
            </a:extLst>
          </p:cNvPr>
          <p:cNvSpPr/>
          <p:nvPr/>
        </p:nvSpPr>
        <p:spPr>
          <a:xfrm>
            <a:off x="6260195" y="6104650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Gdansk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↔ Ostrava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18" name="Obdĺžnik: zaoblené rohy 217">
            <a:extLst>
              <a:ext uri="{FF2B5EF4-FFF2-40B4-BE49-F238E27FC236}">
                <a16:creationId xmlns:a16="http://schemas.microsoft.com/office/drawing/2014/main" id="{F806F70E-FA05-C2B2-21DC-0A99E22E4238}"/>
              </a:ext>
            </a:extLst>
          </p:cNvPr>
          <p:cNvSpPr/>
          <p:nvPr/>
        </p:nvSpPr>
        <p:spPr>
          <a:xfrm>
            <a:off x="8008666" y="287658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9" name="Obdĺžnik: zaoblené rohy 218">
            <a:extLst>
              <a:ext uri="{FF2B5EF4-FFF2-40B4-BE49-F238E27FC236}">
                <a16:creationId xmlns:a16="http://schemas.microsoft.com/office/drawing/2014/main" id="{DAF233BC-B0FD-4764-CF27-42C92029CE9C}"/>
              </a:ext>
            </a:extLst>
          </p:cNvPr>
          <p:cNvSpPr/>
          <p:nvPr/>
        </p:nvSpPr>
        <p:spPr>
          <a:xfrm>
            <a:off x="8008666" y="306622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20" name="Obdĺžnik: zaoblené rohy 219">
            <a:extLst>
              <a:ext uri="{FF2B5EF4-FFF2-40B4-BE49-F238E27FC236}">
                <a16:creationId xmlns:a16="http://schemas.microsoft.com/office/drawing/2014/main" id="{07CDB57E-E60C-97CB-4991-2D0C7AB1101E}"/>
              </a:ext>
            </a:extLst>
          </p:cNvPr>
          <p:cNvSpPr/>
          <p:nvPr/>
        </p:nvSpPr>
        <p:spPr>
          <a:xfrm>
            <a:off x="8008666" y="325586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1" name="Obdĺžnik: zaoblené rohy 220">
            <a:extLst>
              <a:ext uri="{FF2B5EF4-FFF2-40B4-BE49-F238E27FC236}">
                <a16:creationId xmlns:a16="http://schemas.microsoft.com/office/drawing/2014/main" id="{AB4AD020-7036-A5F1-7735-CA3A53298BF9}"/>
              </a:ext>
            </a:extLst>
          </p:cNvPr>
          <p:cNvSpPr/>
          <p:nvPr/>
        </p:nvSpPr>
        <p:spPr>
          <a:xfrm>
            <a:off x="8008666" y="344550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to 2</a:t>
            </a:r>
          </a:p>
        </p:txBody>
      </p:sp>
      <p:sp>
        <p:nvSpPr>
          <p:cNvPr id="222" name="Obdĺžnik: zaoblené rohy 221">
            <a:extLst>
              <a:ext uri="{FF2B5EF4-FFF2-40B4-BE49-F238E27FC236}">
                <a16:creationId xmlns:a16="http://schemas.microsoft.com/office/drawing/2014/main" id="{90FA1D8E-36FF-E8C4-FF66-408317DA7567}"/>
              </a:ext>
            </a:extLst>
          </p:cNvPr>
          <p:cNvSpPr/>
          <p:nvPr/>
        </p:nvSpPr>
        <p:spPr>
          <a:xfrm>
            <a:off x="8008666" y="363514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to 4</a:t>
            </a:r>
          </a:p>
        </p:txBody>
      </p:sp>
      <p:sp>
        <p:nvSpPr>
          <p:cNvPr id="223" name="Obdĺžnik: zaoblené rohy 222">
            <a:extLst>
              <a:ext uri="{FF2B5EF4-FFF2-40B4-BE49-F238E27FC236}">
                <a16:creationId xmlns:a16="http://schemas.microsoft.com/office/drawing/2014/main" id="{0421B6EC-35B4-3874-3858-FC7BC5D6AD1A}"/>
              </a:ext>
            </a:extLst>
          </p:cNvPr>
          <p:cNvSpPr/>
          <p:nvPr/>
        </p:nvSpPr>
        <p:spPr>
          <a:xfrm>
            <a:off x="8008666" y="382478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24" name="Obdĺžnik: zaoblené rohy 223">
            <a:extLst>
              <a:ext uri="{FF2B5EF4-FFF2-40B4-BE49-F238E27FC236}">
                <a16:creationId xmlns:a16="http://schemas.microsoft.com/office/drawing/2014/main" id="{14800B54-D3AF-BE5D-476B-9F279C6943F2}"/>
              </a:ext>
            </a:extLst>
          </p:cNvPr>
          <p:cNvSpPr/>
          <p:nvPr/>
        </p:nvSpPr>
        <p:spPr>
          <a:xfrm>
            <a:off x="8008666" y="401861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25" name="Obdĺžnik: zaoblené rohy 224">
            <a:extLst>
              <a:ext uri="{FF2B5EF4-FFF2-40B4-BE49-F238E27FC236}">
                <a16:creationId xmlns:a16="http://schemas.microsoft.com/office/drawing/2014/main" id="{3AB98BBB-F650-E98B-3625-3EB104E37F34}"/>
              </a:ext>
            </a:extLst>
          </p:cNvPr>
          <p:cNvSpPr/>
          <p:nvPr/>
        </p:nvSpPr>
        <p:spPr>
          <a:xfrm>
            <a:off x="8008666" y="420825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6" name="Obdĺžnik: zaoblené rohy 225">
            <a:extLst>
              <a:ext uri="{FF2B5EF4-FFF2-40B4-BE49-F238E27FC236}">
                <a16:creationId xmlns:a16="http://schemas.microsoft.com/office/drawing/2014/main" id="{B728B3D5-D2CA-2CA4-35DD-4635CFC22723}"/>
              </a:ext>
            </a:extLst>
          </p:cNvPr>
          <p:cNvSpPr/>
          <p:nvPr/>
        </p:nvSpPr>
        <p:spPr>
          <a:xfrm>
            <a:off x="8008666" y="439789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27" name="Obdĺžnik: zaoblené rohy 226">
            <a:extLst>
              <a:ext uri="{FF2B5EF4-FFF2-40B4-BE49-F238E27FC236}">
                <a16:creationId xmlns:a16="http://schemas.microsoft.com/office/drawing/2014/main" id="{56CE7D72-645F-94A7-DF89-1957A2110F97}"/>
              </a:ext>
            </a:extLst>
          </p:cNvPr>
          <p:cNvSpPr/>
          <p:nvPr/>
        </p:nvSpPr>
        <p:spPr>
          <a:xfrm>
            <a:off x="8008666" y="458753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228" name="Obdĺžnik: zaoblené rohy 227">
            <a:extLst>
              <a:ext uri="{FF2B5EF4-FFF2-40B4-BE49-F238E27FC236}">
                <a16:creationId xmlns:a16="http://schemas.microsoft.com/office/drawing/2014/main" id="{CC4F832A-649E-D29A-D639-7D534658685B}"/>
              </a:ext>
            </a:extLst>
          </p:cNvPr>
          <p:cNvSpPr/>
          <p:nvPr/>
        </p:nvSpPr>
        <p:spPr>
          <a:xfrm>
            <a:off x="8008666" y="477717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29" name="Obdĺžnik: zaoblené rohy 228">
            <a:extLst>
              <a:ext uri="{FF2B5EF4-FFF2-40B4-BE49-F238E27FC236}">
                <a16:creationId xmlns:a16="http://schemas.microsoft.com/office/drawing/2014/main" id="{DFFE6F5A-1A75-A465-D23B-D73B7BC39B81}"/>
              </a:ext>
            </a:extLst>
          </p:cNvPr>
          <p:cNvSpPr/>
          <p:nvPr/>
        </p:nvSpPr>
        <p:spPr>
          <a:xfrm>
            <a:off x="8008666" y="496681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0" name="Obdĺžnik: zaoblené rohy 229">
            <a:extLst>
              <a:ext uri="{FF2B5EF4-FFF2-40B4-BE49-F238E27FC236}">
                <a16:creationId xmlns:a16="http://schemas.microsoft.com/office/drawing/2014/main" id="{E6D74C59-E391-F536-1497-27E970A74C20}"/>
              </a:ext>
            </a:extLst>
          </p:cNvPr>
          <p:cNvSpPr/>
          <p:nvPr/>
        </p:nvSpPr>
        <p:spPr>
          <a:xfrm>
            <a:off x="8008666" y="515645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1" name="Obdĺžnik: zaoblené rohy 230">
            <a:extLst>
              <a:ext uri="{FF2B5EF4-FFF2-40B4-BE49-F238E27FC236}">
                <a16:creationId xmlns:a16="http://schemas.microsoft.com/office/drawing/2014/main" id="{617822D4-F076-F779-AEE5-35BBA21A6194}"/>
              </a:ext>
            </a:extLst>
          </p:cNvPr>
          <p:cNvSpPr/>
          <p:nvPr/>
        </p:nvSpPr>
        <p:spPr>
          <a:xfrm>
            <a:off x="8008666" y="534609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2" name="Obdĺžnik: zaoblené rohy 231">
            <a:extLst>
              <a:ext uri="{FF2B5EF4-FFF2-40B4-BE49-F238E27FC236}">
                <a16:creationId xmlns:a16="http://schemas.microsoft.com/office/drawing/2014/main" id="{E5878843-2EA3-7417-0467-B30F723FCDFA}"/>
              </a:ext>
            </a:extLst>
          </p:cNvPr>
          <p:cNvSpPr/>
          <p:nvPr/>
        </p:nvSpPr>
        <p:spPr>
          <a:xfrm>
            <a:off x="8008666" y="553573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3" name="Obdĺžnik: zaoblené rohy 232">
            <a:extLst>
              <a:ext uri="{FF2B5EF4-FFF2-40B4-BE49-F238E27FC236}">
                <a16:creationId xmlns:a16="http://schemas.microsoft.com/office/drawing/2014/main" id="{6337CAAC-9F10-6683-9029-EA4747B23EE0}"/>
              </a:ext>
            </a:extLst>
          </p:cNvPr>
          <p:cNvSpPr/>
          <p:nvPr/>
        </p:nvSpPr>
        <p:spPr>
          <a:xfrm>
            <a:off x="8008666" y="572537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to 8</a:t>
            </a:r>
          </a:p>
        </p:txBody>
      </p:sp>
      <p:sp>
        <p:nvSpPr>
          <p:cNvPr id="234" name="Obdĺžnik: zaoblené rohy 233">
            <a:extLst>
              <a:ext uri="{FF2B5EF4-FFF2-40B4-BE49-F238E27FC236}">
                <a16:creationId xmlns:a16="http://schemas.microsoft.com/office/drawing/2014/main" id="{E211BAA6-0878-B1CD-D2A0-8B2F61DBFC86}"/>
              </a:ext>
            </a:extLst>
          </p:cNvPr>
          <p:cNvSpPr/>
          <p:nvPr/>
        </p:nvSpPr>
        <p:spPr>
          <a:xfrm>
            <a:off x="8008666" y="591501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5" name="Obdĺžnik: zaoblené rohy 234">
            <a:extLst>
              <a:ext uri="{FF2B5EF4-FFF2-40B4-BE49-F238E27FC236}">
                <a16:creationId xmlns:a16="http://schemas.microsoft.com/office/drawing/2014/main" id="{6B0F35EC-0CF6-ADA1-6443-2E92B7C7B3EB}"/>
              </a:ext>
            </a:extLst>
          </p:cNvPr>
          <p:cNvSpPr/>
          <p:nvPr/>
        </p:nvSpPr>
        <p:spPr>
          <a:xfrm>
            <a:off x="8008666" y="6104650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44" name="Obdĺžnik: zaoblené rohy 143">
            <a:extLst>
              <a:ext uri="{FF2B5EF4-FFF2-40B4-BE49-F238E27FC236}">
                <a16:creationId xmlns:a16="http://schemas.microsoft.com/office/drawing/2014/main" id="{597A8DD0-B17D-1D34-A6A4-5EA6755202A4}"/>
              </a:ext>
            </a:extLst>
          </p:cNvPr>
          <p:cNvSpPr/>
          <p:nvPr/>
        </p:nvSpPr>
        <p:spPr>
          <a:xfrm>
            <a:off x="8860455" y="1175849"/>
            <a:ext cx="145691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Berlin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45" name="Obdĺžnik: zaoblené rohy 144">
            <a:extLst>
              <a:ext uri="{FF2B5EF4-FFF2-40B4-BE49-F238E27FC236}">
                <a16:creationId xmlns:a16="http://schemas.microsoft.com/office/drawing/2014/main" id="{ED2545E9-44A3-D8AD-B734-C423A6C28FE8}"/>
              </a:ext>
            </a:extLst>
          </p:cNvPr>
          <p:cNvSpPr/>
          <p:nvPr/>
        </p:nvSpPr>
        <p:spPr>
          <a:xfrm>
            <a:off x="8858499" y="136548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Ceska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Trebova</a:t>
            </a:r>
            <a:endParaRPr lang="sk-SK" sz="700" b="1" i="0" u="none" strike="noStrike" dirty="0">
              <a:solidFill>
                <a:srgbClr val="C00000"/>
              </a:solidFill>
              <a:effectLst/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sp>
        <p:nvSpPr>
          <p:cNvPr id="146" name="Obdĺžnik: zaoblené rohy 145">
            <a:extLst>
              <a:ext uri="{FF2B5EF4-FFF2-40B4-BE49-F238E27FC236}">
                <a16:creationId xmlns:a16="http://schemas.microsoft.com/office/drawing/2014/main" id="{27EEB758-D474-8FC6-437F-5ED23AF607AE}"/>
              </a:ext>
            </a:extLst>
          </p:cNvPr>
          <p:cNvSpPr/>
          <p:nvPr/>
        </p:nvSpPr>
        <p:spPr>
          <a:xfrm>
            <a:off x="8858499" y="155512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Dunajska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Streda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47" name="Obdĺžnik: zaoblené rohy 146">
            <a:extLst>
              <a:ext uri="{FF2B5EF4-FFF2-40B4-BE49-F238E27FC236}">
                <a16:creationId xmlns:a16="http://schemas.microsoft.com/office/drawing/2014/main" id="{26AE495D-BD4D-09B8-B82F-EE0A13593C9C}"/>
              </a:ext>
            </a:extLst>
          </p:cNvPr>
          <p:cNvSpPr/>
          <p:nvPr/>
        </p:nvSpPr>
        <p:spPr>
          <a:xfrm>
            <a:off x="8858499" y="174476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Gadki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48" name="Obdĺžnik: zaoblené rohy 147">
            <a:extLst>
              <a:ext uri="{FF2B5EF4-FFF2-40B4-BE49-F238E27FC236}">
                <a16:creationId xmlns:a16="http://schemas.microsoft.com/office/drawing/2014/main" id="{47F4A616-5D3E-7D4A-C535-93672EFCC9F1}"/>
              </a:ext>
            </a:extLst>
          </p:cNvPr>
          <p:cNvSpPr/>
          <p:nvPr/>
        </p:nvSpPr>
        <p:spPr>
          <a:xfrm>
            <a:off x="8858499" y="193440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Gernsheim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49" name="Obdĺžnik: zaoblené rohy 148">
            <a:extLst>
              <a:ext uri="{FF2B5EF4-FFF2-40B4-BE49-F238E27FC236}">
                <a16:creationId xmlns:a16="http://schemas.microsoft.com/office/drawing/2014/main" id="{4D82B5FB-95BA-366B-2DB8-158B64BEF148}"/>
              </a:ext>
            </a:extLst>
          </p:cNvPr>
          <p:cNvSpPr/>
          <p:nvPr/>
        </p:nvSpPr>
        <p:spPr>
          <a:xfrm>
            <a:off x="8858499" y="212404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Kornwestheim</a:t>
            </a:r>
            <a:endParaRPr lang="sk-SK" sz="700" b="1" u="none" strike="noStrike" dirty="0">
              <a:solidFill>
                <a:srgbClr val="C00000"/>
              </a:solidFill>
              <a:effectLst/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sp>
        <p:nvSpPr>
          <p:cNvPr id="150" name="Obdĺžnik: zaoblené rohy 149">
            <a:extLst>
              <a:ext uri="{FF2B5EF4-FFF2-40B4-BE49-F238E27FC236}">
                <a16:creationId xmlns:a16="http://schemas.microsoft.com/office/drawing/2014/main" id="{081435D5-A589-F412-8AFF-9FE879583AD9}"/>
              </a:ext>
            </a:extLst>
          </p:cNvPr>
          <p:cNvSpPr/>
          <p:nvPr/>
        </p:nvSpPr>
        <p:spPr>
          <a:xfrm>
            <a:off x="8858499" y="231368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Hambur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g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Krems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endParaRPr lang="sk-SK" sz="700" b="1" u="none" strike="noStrike" dirty="0">
              <a:solidFill>
                <a:srgbClr val="C00000"/>
              </a:solidFill>
              <a:effectLst/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sp>
        <p:nvSpPr>
          <p:cNvPr id="151" name="Obdĺžnik: zaoblené rohy 150">
            <a:extLst>
              <a:ext uri="{FF2B5EF4-FFF2-40B4-BE49-F238E27FC236}">
                <a16:creationId xmlns:a16="http://schemas.microsoft.com/office/drawing/2014/main" id="{3B7C09C1-D74E-9116-10BF-026581F08157}"/>
              </a:ext>
            </a:extLst>
          </p:cNvPr>
          <p:cNvSpPr/>
          <p:nvPr/>
        </p:nvSpPr>
        <p:spPr>
          <a:xfrm>
            <a:off x="8858499" y="250332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Leipzig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52" name="Obdĺžnik: zaoblené rohy 151">
            <a:extLst>
              <a:ext uri="{FF2B5EF4-FFF2-40B4-BE49-F238E27FC236}">
                <a16:creationId xmlns:a16="http://schemas.microsoft.com/office/drawing/2014/main" id="{D3277958-4F0C-1937-192B-B7A3C3DD00B5}"/>
              </a:ext>
            </a:extLst>
          </p:cNvPr>
          <p:cNvSpPr/>
          <p:nvPr/>
        </p:nvSpPr>
        <p:spPr>
          <a:xfrm>
            <a:off x="8858499" y="269296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München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53" name="Obdĺžnik: zaoblené rohy 152">
            <a:extLst>
              <a:ext uri="{FF2B5EF4-FFF2-40B4-BE49-F238E27FC236}">
                <a16:creationId xmlns:a16="http://schemas.microsoft.com/office/drawing/2014/main" id="{68AE4FA1-47A3-B92C-382B-938F14FD11D1}"/>
              </a:ext>
            </a:extLst>
          </p:cNvPr>
          <p:cNvSpPr/>
          <p:nvPr/>
        </p:nvSpPr>
        <p:spPr>
          <a:xfrm>
            <a:off x="8858499" y="288260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Nürnberg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54" name="Obdĺžnik: zaoblené rohy 153">
            <a:extLst>
              <a:ext uri="{FF2B5EF4-FFF2-40B4-BE49-F238E27FC236}">
                <a16:creationId xmlns:a16="http://schemas.microsoft.com/office/drawing/2014/main" id="{8B02A48C-10FF-41D0-4236-7976AE59AD4F}"/>
              </a:ext>
            </a:extLst>
          </p:cNvPr>
          <p:cNvSpPr/>
          <p:nvPr/>
        </p:nvSpPr>
        <p:spPr>
          <a:xfrm>
            <a:off x="8858499" y="307224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Hamburg ↔ Praha</a:t>
            </a:r>
            <a:endParaRPr lang="sk-SK" sz="700" b="1" i="0" u="none" strike="noStrike" dirty="0">
              <a:solidFill>
                <a:srgbClr val="C00000"/>
              </a:solidFill>
              <a:effectLst/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sp>
        <p:nvSpPr>
          <p:cNvPr id="155" name="Obdĺžnik: zaoblené rohy 154">
            <a:extLst>
              <a:ext uri="{FF2B5EF4-FFF2-40B4-BE49-F238E27FC236}">
                <a16:creationId xmlns:a16="http://schemas.microsoft.com/office/drawing/2014/main" id="{F327CE3C-67CF-5185-BB66-B1DB210CB1A1}"/>
              </a:ext>
            </a:extLst>
          </p:cNvPr>
          <p:cNvSpPr/>
          <p:nvPr/>
        </p:nvSpPr>
        <p:spPr>
          <a:xfrm>
            <a:off x="8858499" y="3261889"/>
            <a:ext cx="1462376" cy="150601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Koper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Budapest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56" name="Obdĺžnik: zaoblené rohy 155">
            <a:extLst>
              <a:ext uri="{FF2B5EF4-FFF2-40B4-BE49-F238E27FC236}">
                <a16:creationId xmlns:a16="http://schemas.microsoft.com/office/drawing/2014/main" id="{EA2C8405-4923-C4CC-00D0-84BBF81C88B1}"/>
              </a:ext>
            </a:extLst>
          </p:cNvPr>
          <p:cNvSpPr/>
          <p:nvPr/>
        </p:nvSpPr>
        <p:spPr>
          <a:xfrm>
            <a:off x="8858499" y="345153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Koper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Dunajska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Streda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57" name="Obdĺžnik: zaoblené rohy 156">
            <a:extLst>
              <a:ext uri="{FF2B5EF4-FFF2-40B4-BE49-F238E27FC236}">
                <a16:creationId xmlns:a16="http://schemas.microsoft.com/office/drawing/2014/main" id="{F8257A23-D7CB-3429-0CC4-FA105CF7EBD0}"/>
              </a:ext>
            </a:extLst>
          </p:cNvPr>
          <p:cNvSpPr/>
          <p:nvPr/>
        </p:nvSpPr>
        <p:spPr>
          <a:xfrm>
            <a:off x="8858499" y="364117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Malaszewice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↔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Budapest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58" name="Obdĺžnik: zaoblené rohy 157">
            <a:extLst>
              <a:ext uri="{FF2B5EF4-FFF2-40B4-BE49-F238E27FC236}">
                <a16:creationId xmlns:a16="http://schemas.microsoft.com/office/drawing/2014/main" id="{C7E71DA6-DD38-72F4-4A6E-C8B32CC03EB4}"/>
              </a:ext>
            </a:extLst>
          </p:cNvPr>
          <p:cNvSpPr/>
          <p:nvPr/>
        </p:nvSpPr>
        <p:spPr>
          <a:xfrm>
            <a:off x="8858499" y="383081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Malaszewice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↔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Hamburg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59" name="Obdĺžnik: zaoblené rohy 158">
            <a:extLst>
              <a:ext uri="{FF2B5EF4-FFF2-40B4-BE49-F238E27FC236}">
                <a16:creationId xmlns:a16="http://schemas.microsoft.com/office/drawing/2014/main" id="{1466951F-1070-2353-4F96-A945A5886101}"/>
              </a:ext>
            </a:extLst>
          </p:cNvPr>
          <p:cNvSpPr/>
          <p:nvPr/>
        </p:nvSpPr>
        <p:spPr>
          <a:xfrm>
            <a:off x="8858499" y="402045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Nürnberg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→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München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60" name="Obdĺžnik: zaoblené rohy 159">
            <a:extLst>
              <a:ext uri="{FF2B5EF4-FFF2-40B4-BE49-F238E27FC236}">
                <a16:creationId xmlns:a16="http://schemas.microsoft.com/office/drawing/2014/main" id="{6870C184-000B-F55D-F8AC-B5889293FE8D}"/>
              </a:ext>
            </a:extLst>
          </p:cNvPr>
          <p:cNvSpPr/>
          <p:nvPr/>
        </p:nvSpPr>
        <p:spPr>
          <a:xfrm>
            <a:off x="8858499" y="421009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Ostrava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Dabrowa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Gornicza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61" name="Obdĺžnik: zaoblené rohy 160">
            <a:extLst>
              <a:ext uri="{FF2B5EF4-FFF2-40B4-BE49-F238E27FC236}">
                <a16:creationId xmlns:a16="http://schemas.microsoft.com/office/drawing/2014/main" id="{8B576367-8EE0-9343-58EE-DF0FFD1D63C1}"/>
              </a:ext>
            </a:extLst>
          </p:cNvPr>
          <p:cNvSpPr/>
          <p:nvPr/>
        </p:nvSpPr>
        <p:spPr>
          <a:xfrm>
            <a:off x="8858499" y="439973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Praha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Ceska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Trebova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62" name="Obdĺžnik: zaoblené rohy 161">
            <a:extLst>
              <a:ext uri="{FF2B5EF4-FFF2-40B4-BE49-F238E27FC236}">
                <a16:creationId xmlns:a16="http://schemas.microsoft.com/office/drawing/2014/main" id="{08464ED0-40DC-5617-592F-4FBC3D2D4B51}"/>
              </a:ext>
            </a:extLst>
          </p:cNvPr>
          <p:cNvSpPr/>
          <p:nvPr/>
        </p:nvSpPr>
        <p:spPr>
          <a:xfrm>
            <a:off x="8858499" y="458937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Praha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→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Leipzig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63" name="Obdĺžnik: zaoblené rohy 162">
            <a:extLst>
              <a:ext uri="{FF2B5EF4-FFF2-40B4-BE49-F238E27FC236}">
                <a16:creationId xmlns:a16="http://schemas.microsoft.com/office/drawing/2014/main" id="{5DFFF26D-1FEB-A294-22C1-9E5548D292EB}"/>
              </a:ext>
            </a:extLst>
          </p:cNvPr>
          <p:cNvSpPr/>
          <p:nvPr/>
        </p:nvSpPr>
        <p:spPr>
          <a:xfrm>
            <a:off x="8858499" y="477901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Praha ↔ Plzeň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64" name="Obdĺžnik: zaoblené rohy 163">
            <a:extLst>
              <a:ext uri="{FF2B5EF4-FFF2-40B4-BE49-F238E27FC236}">
                <a16:creationId xmlns:a16="http://schemas.microsoft.com/office/drawing/2014/main" id="{BF095AB1-5535-4A12-7676-9AA4EB5951A4}"/>
              </a:ext>
            </a:extLst>
          </p:cNvPr>
          <p:cNvSpPr/>
          <p:nvPr/>
        </p:nvSpPr>
        <p:spPr>
          <a:xfrm>
            <a:off x="8858499" y="496865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Praha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Salzburg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65" name="Obdĺžnik: zaoblené rohy 164">
            <a:extLst>
              <a:ext uri="{FF2B5EF4-FFF2-40B4-BE49-F238E27FC236}">
                <a16:creationId xmlns:a16="http://schemas.microsoft.com/office/drawing/2014/main" id="{CE0991D3-27E2-B3E9-0D9F-FED8E6F7E485}"/>
              </a:ext>
            </a:extLst>
          </p:cNvPr>
          <p:cNvSpPr/>
          <p:nvPr/>
        </p:nvSpPr>
        <p:spPr>
          <a:xfrm>
            <a:off x="8858499" y="515829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Praha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Wilhelmshaven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66" name="Obdĺžnik: zaoblené rohy 165">
            <a:extLst>
              <a:ext uri="{FF2B5EF4-FFF2-40B4-BE49-F238E27FC236}">
                <a16:creationId xmlns:a16="http://schemas.microsoft.com/office/drawing/2014/main" id="{BCA316F1-339D-0236-979B-62ABD1C5637D}"/>
              </a:ext>
            </a:extLst>
          </p:cNvPr>
          <p:cNvSpPr/>
          <p:nvPr/>
        </p:nvSpPr>
        <p:spPr>
          <a:xfrm>
            <a:off x="8858499" y="534793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Rijeka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Belgrade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(</a:t>
            </a:r>
            <a:r>
              <a:rPr lang="sk-SK" sz="700" b="1" dirty="0" err="1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Indjija</a:t>
            </a:r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)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67" name="Obdĺžnik: zaoblené rohy 166">
            <a:extLst>
              <a:ext uri="{FF2B5EF4-FFF2-40B4-BE49-F238E27FC236}">
                <a16:creationId xmlns:a16="http://schemas.microsoft.com/office/drawing/2014/main" id="{742040B5-BC31-ACC6-542B-1911CF9E6C56}"/>
              </a:ext>
            </a:extLst>
          </p:cNvPr>
          <p:cNvSpPr/>
          <p:nvPr/>
        </p:nvSpPr>
        <p:spPr>
          <a:xfrm>
            <a:off x="8858499" y="553757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Rijeka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Budapest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68" name="Obdĺžnik: zaoblené rohy 167">
            <a:extLst>
              <a:ext uri="{FF2B5EF4-FFF2-40B4-BE49-F238E27FC236}">
                <a16:creationId xmlns:a16="http://schemas.microsoft.com/office/drawing/2014/main" id="{10E18294-E1E3-A8AA-A464-F6F98F51023F}"/>
              </a:ext>
            </a:extLst>
          </p:cNvPr>
          <p:cNvSpPr/>
          <p:nvPr/>
        </p:nvSpPr>
        <p:spPr>
          <a:xfrm>
            <a:off x="8858499" y="572721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Rotterdam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Ceska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Trebova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69" name="Obdĺžnik: zaoblené rohy 168">
            <a:extLst>
              <a:ext uri="{FF2B5EF4-FFF2-40B4-BE49-F238E27FC236}">
                <a16:creationId xmlns:a16="http://schemas.microsoft.com/office/drawing/2014/main" id="{70917A1F-1C89-4310-0FB6-FCC32C0CFB5D}"/>
              </a:ext>
            </a:extLst>
          </p:cNvPr>
          <p:cNvSpPr/>
          <p:nvPr/>
        </p:nvSpPr>
        <p:spPr>
          <a:xfrm>
            <a:off x="8858499" y="591685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Rotterdam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 ↔ Praha</a:t>
            </a:r>
            <a:endParaRPr lang="sk-SK" sz="700" dirty="0">
              <a:solidFill>
                <a:srgbClr val="C00000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70" name="Obdĺžnik: zaoblené rohy 169">
            <a:extLst>
              <a:ext uri="{FF2B5EF4-FFF2-40B4-BE49-F238E27FC236}">
                <a16:creationId xmlns:a16="http://schemas.microsoft.com/office/drawing/2014/main" id="{75BCF082-3044-2B40-68E0-5C4D2067F9E6}"/>
              </a:ext>
            </a:extLst>
          </p:cNvPr>
          <p:cNvSpPr/>
          <p:nvPr/>
        </p:nvSpPr>
        <p:spPr>
          <a:xfrm>
            <a:off x="8858499" y="6106481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HelveticaNeueLT Pro 55 Roman" panose="020B0604020202020204" pitchFamily="34" charset="-18"/>
                <a:cs typeface="Arial" panose="020B0604020202020204" pitchFamily="34" charset="0"/>
              </a:rPr>
              <a:t>Salzburg → Hamburg</a:t>
            </a:r>
          </a:p>
        </p:txBody>
      </p:sp>
      <p:sp>
        <p:nvSpPr>
          <p:cNvPr id="171" name="Obdĺžnik: zaoblené rohy 170">
            <a:extLst>
              <a:ext uri="{FF2B5EF4-FFF2-40B4-BE49-F238E27FC236}">
                <a16:creationId xmlns:a16="http://schemas.microsoft.com/office/drawing/2014/main" id="{14CFBC8E-680E-2586-BA9E-EDEA38C8689A}"/>
              </a:ext>
            </a:extLst>
          </p:cNvPr>
          <p:cNvSpPr/>
          <p:nvPr/>
        </p:nvSpPr>
        <p:spPr>
          <a:xfrm>
            <a:off x="10357161" y="117584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2" name="Obdĺžnik: zaoblené rohy 171">
            <a:extLst>
              <a:ext uri="{FF2B5EF4-FFF2-40B4-BE49-F238E27FC236}">
                <a16:creationId xmlns:a16="http://schemas.microsoft.com/office/drawing/2014/main" id="{99002341-12AC-429C-3A37-4AB0191C0183}"/>
              </a:ext>
            </a:extLst>
          </p:cNvPr>
          <p:cNvSpPr/>
          <p:nvPr/>
        </p:nvSpPr>
        <p:spPr>
          <a:xfrm>
            <a:off x="10355000" y="1365140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to 38</a:t>
            </a:r>
          </a:p>
        </p:txBody>
      </p:sp>
      <p:sp>
        <p:nvSpPr>
          <p:cNvPr id="173" name="Obdĺžnik: zaoblené rohy 172">
            <a:extLst>
              <a:ext uri="{FF2B5EF4-FFF2-40B4-BE49-F238E27FC236}">
                <a16:creationId xmlns:a16="http://schemas.microsoft.com/office/drawing/2014/main" id="{1FE54B65-FE8D-335E-66A9-D78427B05BE7}"/>
              </a:ext>
            </a:extLst>
          </p:cNvPr>
          <p:cNvSpPr/>
          <p:nvPr/>
        </p:nvSpPr>
        <p:spPr>
          <a:xfrm>
            <a:off x="10355000" y="1554431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4" name="Obdĺžnik: zaoblené rohy 173">
            <a:extLst>
              <a:ext uri="{FF2B5EF4-FFF2-40B4-BE49-F238E27FC236}">
                <a16:creationId xmlns:a16="http://schemas.microsoft.com/office/drawing/2014/main" id="{5F4814B1-79CA-5766-7EB8-2A4EF0ACA526}"/>
              </a:ext>
            </a:extLst>
          </p:cNvPr>
          <p:cNvSpPr/>
          <p:nvPr/>
        </p:nvSpPr>
        <p:spPr>
          <a:xfrm>
            <a:off x="10355000" y="1743722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175" name="Obdĺžnik: zaoblené rohy 174">
            <a:extLst>
              <a:ext uri="{FF2B5EF4-FFF2-40B4-BE49-F238E27FC236}">
                <a16:creationId xmlns:a16="http://schemas.microsoft.com/office/drawing/2014/main" id="{8A451D4F-8A32-52B9-26CB-594F672361CD}"/>
              </a:ext>
            </a:extLst>
          </p:cNvPr>
          <p:cNvSpPr/>
          <p:nvPr/>
        </p:nvSpPr>
        <p:spPr>
          <a:xfrm>
            <a:off x="10355000" y="1933013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6" name="Obdĺžnik: zaoblené rohy 175">
            <a:extLst>
              <a:ext uri="{FF2B5EF4-FFF2-40B4-BE49-F238E27FC236}">
                <a16:creationId xmlns:a16="http://schemas.microsoft.com/office/drawing/2014/main" id="{20262148-4ACB-FD1D-C429-664A5973B3A9}"/>
              </a:ext>
            </a:extLst>
          </p:cNvPr>
          <p:cNvSpPr/>
          <p:nvPr/>
        </p:nvSpPr>
        <p:spPr>
          <a:xfrm>
            <a:off x="10355000" y="2122304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7" name="Obdĺžnik: zaoblené rohy 176">
            <a:extLst>
              <a:ext uri="{FF2B5EF4-FFF2-40B4-BE49-F238E27FC236}">
                <a16:creationId xmlns:a16="http://schemas.microsoft.com/office/drawing/2014/main" id="{C5CDD446-4B2C-29A7-8E0D-EC7A6242CC3F}"/>
              </a:ext>
            </a:extLst>
          </p:cNvPr>
          <p:cNvSpPr/>
          <p:nvPr/>
        </p:nvSpPr>
        <p:spPr>
          <a:xfrm>
            <a:off x="10355000" y="2311595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8" name="Obdĺžnik: zaoblené rohy 177">
            <a:extLst>
              <a:ext uri="{FF2B5EF4-FFF2-40B4-BE49-F238E27FC236}">
                <a16:creationId xmlns:a16="http://schemas.microsoft.com/office/drawing/2014/main" id="{9E6A9FEF-A705-9F99-3948-EE1BEDA42C74}"/>
              </a:ext>
            </a:extLst>
          </p:cNvPr>
          <p:cNvSpPr/>
          <p:nvPr/>
        </p:nvSpPr>
        <p:spPr>
          <a:xfrm>
            <a:off x="10355000" y="2500886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to 14</a:t>
            </a:r>
          </a:p>
        </p:txBody>
      </p:sp>
      <p:sp>
        <p:nvSpPr>
          <p:cNvPr id="179" name="Obdĺžnik: zaoblené rohy 178">
            <a:extLst>
              <a:ext uri="{FF2B5EF4-FFF2-40B4-BE49-F238E27FC236}">
                <a16:creationId xmlns:a16="http://schemas.microsoft.com/office/drawing/2014/main" id="{F2143E5A-BE5D-8D15-C229-9946E2667C8F}"/>
              </a:ext>
            </a:extLst>
          </p:cNvPr>
          <p:cNvSpPr/>
          <p:nvPr/>
        </p:nvSpPr>
        <p:spPr>
          <a:xfrm>
            <a:off x="10355000" y="2690177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80" name="Obdĺžnik: zaoblené rohy 179">
            <a:extLst>
              <a:ext uri="{FF2B5EF4-FFF2-40B4-BE49-F238E27FC236}">
                <a16:creationId xmlns:a16="http://schemas.microsoft.com/office/drawing/2014/main" id="{7C8DF53A-4004-2305-7B20-B9F5BB85FA3A}"/>
              </a:ext>
            </a:extLst>
          </p:cNvPr>
          <p:cNvSpPr/>
          <p:nvPr/>
        </p:nvSpPr>
        <p:spPr>
          <a:xfrm>
            <a:off x="10355000" y="2879468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81" name="Obdĺžnik: zaoblené rohy 180">
            <a:extLst>
              <a:ext uri="{FF2B5EF4-FFF2-40B4-BE49-F238E27FC236}">
                <a16:creationId xmlns:a16="http://schemas.microsoft.com/office/drawing/2014/main" id="{8F280101-1327-512A-4FB5-22976D85FA60}"/>
              </a:ext>
            </a:extLst>
          </p:cNvPr>
          <p:cNvSpPr/>
          <p:nvPr/>
        </p:nvSpPr>
        <p:spPr>
          <a:xfrm>
            <a:off x="10355000" y="3068759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182" name="Obdĺžnik: zaoblené rohy 181">
            <a:extLst>
              <a:ext uri="{FF2B5EF4-FFF2-40B4-BE49-F238E27FC236}">
                <a16:creationId xmlns:a16="http://schemas.microsoft.com/office/drawing/2014/main" id="{FADD85B5-9B83-3444-B772-509CB8479E78}"/>
              </a:ext>
            </a:extLst>
          </p:cNvPr>
          <p:cNvSpPr/>
          <p:nvPr/>
        </p:nvSpPr>
        <p:spPr>
          <a:xfrm>
            <a:off x="10355000" y="3258050"/>
            <a:ext cx="770306" cy="157332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83" name="Obdĺžnik: zaoblené rohy 182">
            <a:extLst>
              <a:ext uri="{FF2B5EF4-FFF2-40B4-BE49-F238E27FC236}">
                <a16:creationId xmlns:a16="http://schemas.microsoft.com/office/drawing/2014/main" id="{013C0990-2FEF-BFFE-C553-FC19DE3E145A}"/>
              </a:ext>
            </a:extLst>
          </p:cNvPr>
          <p:cNvSpPr/>
          <p:nvPr/>
        </p:nvSpPr>
        <p:spPr>
          <a:xfrm>
            <a:off x="10355000" y="3454073"/>
            <a:ext cx="770306" cy="152944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4" name="Obdĺžnik: zaoblené rohy 183">
            <a:extLst>
              <a:ext uri="{FF2B5EF4-FFF2-40B4-BE49-F238E27FC236}">
                <a16:creationId xmlns:a16="http://schemas.microsoft.com/office/drawing/2014/main" id="{F9E9FF93-69DD-874A-09C1-264560047259}"/>
              </a:ext>
            </a:extLst>
          </p:cNvPr>
          <p:cNvSpPr/>
          <p:nvPr/>
        </p:nvSpPr>
        <p:spPr>
          <a:xfrm>
            <a:off x="10355000" y="3645708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to 2</a:t>
            </a:r>
          </a:p>
        </p:txBody>
      </p:sp>
      <p:sp>
        <p:nvSpPr>
          <p:cNvPr id="185" name="Obdĺžnik: zaoblené rohy 184">
            <a:extLst>
              <a:ext uri="{FF2B5EF4-FFF2-40B4-BE49-F238E27FC236}">
                <a16:creationId xmlns:a16="http://schemas.microsoft.com/office/drawing/2014/main" id="{D5EEADF0-156A-9619-DB3A-829F99242340}"/>
              </a:ext>
            </a:extLst>
          </p:cNvPr>
          <p:cNvSpPr/>
          <p:nvPr/>
        </p:nvSpPr>
        <p:spPr>
          <a:xfrm>
            <a:off x="10355000" y="3834999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to 2</a:t>
            </a:r>
          </a:p>
        </p:txBody>
      </p:sp>
      <p:sp>
        <p:nvSpPr>
          <p:cNvPr id="186" name="Obdĺžnik: zaoblené rohy 185">
            <a:extLst>
              <a:ext uri="{FF2B5EF4-FFF2-40B4-BE49-F238E27FC236}">
                <a16:creationId xmlns:a16="http://schemas.microsoft.com/office/drawing/2014/main" id="{B9186FAD-325B-0AF4-DAAE-4CAC5C71CBC7}"/>
              </a:ext>
            </a:extLst>
          </p:cNvPr>
          <p:cNvSpPr/>
          <p:nvPr/>
        </p:nvSpPr>
        <p:spPr>
          <a:xfrm>
            <a:off x="10355000" y="4024290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7" name="Obdĺžnik: zaoblené rohy 186">
            <a:extLst>
              <a:ext uri="{FF2B5EF4-FFF2-40B4-BE49-F238E27FC236}">
                <a16:creationId xmlns:a16="http://schemas.microsoft.com/office/drawing/2014/main" id="{43E62BEF-0876-2718-00E4-32C72A015238}"/>
              </a:ext>
            </a:extLst>
          </p:cNvPr>
          <p:cNvSpPr/>
          <p:nvPr/>
        </p:nvSpPr>
        <p:spPr>
          <a:xfrm>
            <a:off x="10355000" y="4213581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8" name="Obdĺžnik: zaoblené rohy 187">
            <a:extLst>
              <a:ext uri="{FF2B5EF4-FFF2-40B4-BE49-F238E27FC236}">
                <a16:creationId xmlns:a16="http://schemas.microsoft.com/office/drawing/2014/main" id="{D2C9A6C8-3D65-3CF3-E950-3C05D8BB8FD0}"/>
              </a:ext>
            </a:extLst>
          </p:cNvPr>
          <p:cNvSpPr/>
          <p:nvPr/>
        </p:nvSpPr>
        <p:spPr>
          <a:xfrm>
            <a:off x="10355000" y="4402872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89" name="Obdĺžnik: zaoblené rohy 188">
            <a:extLst>
              <a:ext uri="{FF2B5EF4-FFF2-40B4-BE49-F238E27FC236}">
                <a16:creationId xmlns:a16="http://schemas.microsoft.com/office/drawing/2014/main" id="{7BFB9025-1886-663C-7930-8B11E9DB57C6}"/>
              </a:ext>
            </a:extLst>
          </p:cNvPr>
          <p:cNvSpPr/>
          <p:nvPr/>
        </p:nvSpPr>
        <p:spPr>
          <a:xfrm>
            <a:off x="10355000" y="4592163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0" name="Obdĺžnik: zaoblené rohy 189">
            <a:extLst>
              <a:ext uri="{FF2B5EF4-FFF2-40B4-BE49-F238E27FC236}">
                <a16:creationId xmlns:a16="http://schemas.microsoft.com/office/drawing/2014/main" id="{6644D181-2466-6658-C9F4-2A410EB7B304}"/>
              </a:ext>
            </a:extLst>
          </p:cNvPr>
          <p:cNvSpPr/>
          <p:nvPr/>
        </p:nvSpPr>
        <p:spPr>
          <a:xfrm>
            <a:off x="10355000" y="4781454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91" name="Obdĺžnik: zaoblené rohy 190">
            <a:extLst>
              <a:ext uri="{FF2B5EF4-FFF2-40B4-BE49-F238E27FC236}">
                <a16:creationId xmlns:a16="http://schemas.microsoft.com/office/drawing/2014/main" id="{846989D3-5E80-9A01-F897-F63BE88D19AF}"/>
              </a:ext>
            </a:extLst>
          </p:cNvPr>
          <p:cNvSpPr/>
          <p:nvPr/>
        </p:nvSpPr>
        <p:spPr>
          <a:xfrm>
            <a:off x="10355000" y="4970745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2" name="Obdĺžnik: zaoblené rohy 191">
            <a:extLst>
              <a:ext uri="{FF2B5EF4-FFF2-40B4-BE49-F238E27FC236}">
                <a16:creationId xmlns:a16="http://schemas.microsoft.com/office/drawing/2014/main" id="{C4F6F914-14C1-D696-FDA1-BE6F95E6BFAC}"/>
              </a:ext>
            </a:extLst>
          </p:cNvPr>
          <p:cNvSpPr/>
          <p:nvPr/>
        </p:nvSpPr>
        <p:spPr>
          <a:xfrm>
            <a:off x="10355000" y="5160036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3" name="Obdĺžnik: zaoblené rohy 192">
            <a:extLst>
              <a:ext uri="{FF2B5EF4-FFF2-40B4-BE49-F238E27FC236}">
                <a16:creationId xmlns:a16="http://schemas.microsoft.com/office/drawing/2014/main" id="{AE13FC7F-85DB-B59A-B420-83E49C876C03}"/>
              </a:ext>
            </a:extLst>
          </p:cNvPr>
          <p:cNvSpPr/>
          <p:nvPr/>
        </p:nvSpPr>
        <p:spPr>
          <a:xfrm>
            <a:off x="10355000" y="5349327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to 4</a:t>
            </a:r>
          </a:p>
        </p:txBody>
      </p:sp>
      <p:sp>
        <p:nvSpPr>
          <p:cNvPr id="194" name="Obdĺžnik: zaoblené rohy 193">
            <a:extLst>
              <a:ext uri="{FF2B5EF4-FFF2-40B4-BE49-F238E27FC236}">
                <a16:creationId xmlns:a16="http://schemas.microsoft.com/office/drawing/2014/main" id="{6EE6D62E-D65C-4C2A-58A8-710D8598EC9E}"/>
              </a:ext>
            </a:extLst>
          </p:cNvPr>
          <p:cNvSpPr/>
          <p:nvPr/>
        </p:nvSpPr>
        <p:spPr>
          <a:xfrm>
            <a:off x="10355000" y="5538618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195" name="Obdĺžnik: zaoblené rohy 194">
            <a:extLst>
              <a:ext uri="{FF2B5EF4-FFF2-40B4-BE49-F238E27FC236}">
                <a16:creationId xmlns:a16="http://schemas.microsoft.com/office/drawing/2014/main" id="{27F3DD07-CB45-98C0-BD26-CABD63F22162}"/>
              </a:ext>
            </a:extLst>
          </p:cNvPr>
          <p:cNvSpPr/>
          <p:nvPr/>
        </p:nvSpPr>
        <p:spPr>
          <a:xfrm>
            <a:off x="10355000" y="5727909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to 8</a:t>
            </a:r>
          </a:p>
        </p:txBody>
      </p:sp>
      <p:sp>
        <p:nvSpPr>
          <p:cNvPr id="196" name="Obdĺžnik: zaoblené rohy 195">
            <a:extLst>
              <a:ext uri="{FF2B5EF4-FFF2-40B4-BE49-F238E27FC236}">
                <a16:creationId xmlns:a16="http://schemas.microsoft.com/office/drawing/2014/main" id="{43A13571-FDBA-37BB-9B04-CB27838647E2}"/>
              </a:ext>
            </a:extLst>
          </p:cNvPr>
          <p:cNvSpPr/>
          <p:nvPr/>
        </p:nvSpPr>
        <p:spPr>
          <a:xfrm>
            <a:off x="10355000" y="5917200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97" name="Obdĺžnik: zaoblené rohy 196">
            <a:extLst>
              <a:ext uri="{FF2B5EF4-FFF2-40B4-BE49-F238E27FC236}">
                <a16:creationId xmlns:a16="http://schemas.microsoft.com/office/drawing/2014/main" id="{E93EF883-D6A3-AF80-1B35-C923354246BB}"/>
              </a:ext>
            </a:extLst>
          </p:cNvPr>
          <p:cNvSpPr/>
          <p:nvPr/>
        </p:nvSpPr>
        <p:spPr>
          <a:xfrm>
            <a:off x="10355000" y="6106481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6" name="TextBox 4">
            <a:extLst>
              <a:ext uri="{FF2B5EF4-FFF2-40B4-BE49-F238E27FC236}">
                <a16:creationId xmlns:a16="http://schemas.microsoft.com/office/drawing/2014/main" id="{1F73EEF3-6D52-AF4E-B0DD-EE3905334A42}"/>
              </a:ext>
            </a:extLst>
          </p:cNvPr>
          <p:cNvSpPr txBox="1"/>
          <p:nvPr/>
        </p:nvSpPr>
        <p:spPr>
          <a:xfrm>
            <a:off x="8971414" y="916085"/>
            <a:ext cx="10787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800" b="1" dirty="0">
                <a:solidFill>
                  <a:srgbClr val="BE0739"/>
                </a:solidFill>
                <a:latin typeface="HelveticaNeueLT Pro 53 Ex" panose="020B0605020202020204" pitchFamily="34" charset="-18"/>
                <a:ea typeface="Arial" charset="0"/>
                <a:cs typeface="Arial" panose="020B0604020202020204" pitchFamily="34" charset="0"/>
              </a:rPr>
              <a:t>FROM </a:t>
            </a:r>
            <a:r>
              <a:rPr lang="sk-SK" sz="800" b="1" u="none" strike="noStrike" dirty="0">
                <a:solidFill>
                  <a:srgbClr val="BE0739"/>
                </a:solidFill>
                <a:effectLst/>
                <a:latin typeface="HelveticaNeueLT Pro 53 Ex" panose="020B0605020202020204" pitchFamily="34" charset="-18"/>
                <a:cs typeface="Arial" panose="020B0604020202020204" pitchFamily="34" charset="0"/>
              </a:rPr>
              <a:t>↔</a:t>
            </a:r>
            <a:r>
              <a:rPr lang="sk-SK" sz="800" b="1" dirty="0">
                <a:solidFill>
                  <a:srgbClr val="BE0739"/>
                </a:solidFill>
                <a:latin typeface="HelveticaNeueLT Pro 53 Ex" panose="020B0605020202020204" pitchFamily="34" charset="-18"/>
                <a:ea typeface="Arial" charset="0"/>
                <a:cs typeface="Arial" panose="020B0604020202020204" pitchFamily="34" charset="0"/>
              </a:rPr>
              <a:t> TO</a:t>
            </a:r>
            <a:endParaRPr lang="en-US" sz="800" b="1" dirty="0">
              <a:solidFill>
                <a:srgbClr val="BE0739"/>
              </a:solidFill>
              <a:latin typeface="HelveticaNeueLT Pro 53 Ex" panose="020B0605020202020204" pitchFamily="34" charset="-18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37" name="TextBox 33">
            <a:extLst>
              <a:ext uri="{FF2B5EF4-FFF2-40B4-BE49-F238E27FC236}">
                <a16:creationId xmlns:a16="http://schemas.microsoft.com/office/drawing/2014/main" id="{079EB275-5CF1-9E74-5CEC-B3A0363676FC}"/>
              </a:ext>
            </a:extLst>
          </p:cNvPr>
          <p:cNvSpPr txBox="1"/>
          <p:nvPr/>
        </p:nvSpPr>
        <p:spPr>
          <a:xfrm>
            <a:off x="10160121" y="777585"/>
            <a:ext cx="1025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sk-SK" sz="800" b="1" dirty="0">
                <a:solidFill>
                  <a:srgbClr val="122862"/>
                </a:solidFill>
                <a:latin typeface="HelveticaNeueLT Pro 53 Ex" panose="020B0605020202020204" pitchFamily="34" charset="-18"/>
                <a:ea typeface="Arial" charset="0"/>
                <a:cs typeface="Arial" panose="020B0604020202020204" pitchFamily="34" charset="0"/>
              </a:rPr>
              <a:t>TRAINS PER WEEK</a:t>
            </a:r>
            <a:endParaRPr lang="en-US" sz="800" dirty="0">
              <a:solidFill>
                <a:srgbClr val="122862"/>
              </a:solidFill>
              <a:latin typeface="HelveticaNeueLT Pro 53 Ex" panose="020B0605020202020204" pitchFamily="34" charset="-18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70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ok 30">
            <a:extLst>
              <a:ext uri="{FF2B5EF4-FFF2-40B4-BE49-F238E27FC236}">
                <a16:creationId xmlns:a16="http://schemas.microsoft.com/office/drawing/2014/main" id="{A0D46E81-891F-9C5B-1350-859693674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6" r="3066"/>
          <a:stretch/>
        </p:blipFill>
        <p:spPr>
          <a:xfrm>
            <a:off x="6026615" y="0"/>
            <a:ext cx="4885343" cy="68580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0207962D-F8D7-0667-3A58-DDA3F45DD088}"/>
              </a:ext>
            </a:extLst>
          </p:cNvPr>
          <p:cNvSpPr txBox="1"/>
          <p:nvPr/>
        </p:nvSpPr>
        <p:spPr>
          <a:xfrm>
            <a:off x="846314" y="1542509"/>
            <a:ext cx="689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122862"/>
                </a:solidFill>
                <a:latin typeface="HelveticaNeueLT Pro 53 Ex" panose="020B0605020202020204" pitchFamily="34" charset="-18"/>
                <a:cs typeface="Arial" panose="020B0604020202020204" pitchFamily="34" charset="0"/>
              </a:rPr>
              <a:t>HHLA PURE </a:t>
            </a:r>
            <a:endParaRPr lang="sk-SK" sz="2800" b="1" dirty="0">
              <a:solidFill>
                <a:srgbClr val="122862"/>
              </a:solidFill>
              <a:latin typeface="HelveticaNeueLT Pro 53 Ex" panose="020B0605020202020204" pitchFamily="34" charset="-18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CO2-neutral container handling and transport</a:t>
            </a:r>
            <a:endParaRPr lang="en-AU" dirty="0">
              <a:solidFill>
                <a:schemeClr val="bg1">
                  <a:lumMod val="50000"/>
                </a:schemeClr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  <p:cxnSp>
        <p:nvCxnSpPr>
          <p:cNvPr id="12" name="Rovná spojnica 11">
            <a:extLst>
              <a:ext uri="{FF2B5EF4-FFF2-40B4-BE49-F238E27FC236}">
                <a16:creationId xmlns:a16="http://schemas.microsoft.com/office/drawing/2014/main" id="{3C75AB2C-6925-E79D-7776-F39F4BA6C0FF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ok 13">
            <a:extLst>
              <a:ext uri="{FF2B5EF4-FFF2-40B4-BE49-F238E27FC236}">
                <a16:creationId xmlns:a16="http://schemas.microsoft.com/office/drawing/2014/main" id="{F630A75C-AE33-E9DE-E03D-1F516078F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5" name="Obdĺžnik: zaoblené rohy 14">
            <a:extLst>
              <a:ext uri="{FF2B5EF4-FFF2-40B4-BE49-F238E27FC236}">
                <a16:creationId xmlns:a16="http://schemas.microsoft.com/office/drawing/2014/main" id="{75AE4231-A715-62BA-CCAC-E53444FB0547}"/>
              </a:ext>
            </a:extLst>
          </p:cNvPr>
          <p:cNvSpPr/>
          <p:nvPr/>
        </p:nvSpPr>
        <p:spPr>
          <a:xfrm>
            <a:off x="598869" y="2692474"/>
            <a:ext cx="5806128" cy="2697334"/>
          </a:xfrm>
          <a:prstGeom prst="roundRect">
            <a:avLst>
              <a:gd name="adj" fmla="val 9583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5F63E501-74D8-D423-47A5-198F9665C33B}"/>
              </a:ext>
            </a:extLst>
          </p:cNvPr>
          <p:cNvSpPr txBox="1"/>
          <p:nvPr/>
        </p:nvSpPr>
        <p:spPr>
          <a:xfrm>
            <a:off x="846314" y="3039515"/>
            <a:ext cx="46881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With </a:t>
            </a:r>
            <a:r>
              <a:rPr lang="sk-SK" sz="1400" b="1" dirty="0" err="1">
                <a:solidFill>
                  <a:srgbClr val="00206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the</a:t>
            </a:r>
            <a:r>
              <a:rPr lang="sk-SK" sz="1400" b="1" dirty="0">
                <a:solidFill>
                  <a:srgbClr val="00206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en-AU" sz="1400" b="1" dirty="0">
                <a:solidFill>
                  <a:srgbClr val="00206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HHLA Pure</a:t>
            </a:r>
            <a:r>
              <a:rPr lang="sk-SK" sz="1400" b="1" dirty="0">
                <a:solidFill>
                  <a:srgbClr val="00206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00206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product</a:t>
            </a:r>
            <a:r>
              <a:rPr lang="sk-SK" sz="1400" b="1" dirty="0">
                <a:solidFill>
                  <a:srgbClr val="00206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en-AU" sz="1400" b="1" dirty="0">
                <a:solidFill>
                  <a:srgbClr val="00206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METRANS offers our clients a CO</a:t>
            </a:r>
            <a:r>
              <a:rPr lang="en-AU" sz="1400" b="1" baseline="-25000" dirty="0">
                <a:solidFill>
                  <a:srgbClr val="00206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2</a:t>
            </a:r>
            <a:r>
              <a:rPr lang="en-AU" sz="1400" b="1" dirty="0">
                <a:solidFill>
                  <a:srgbClr val="00206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-free handling</a:t>
            </a:r>
            <a:r>
              <a:rPr lang="sk-SK" sz="1400" b="1" dirty="0">
                <a:solidFill>
                  <a:srgbClr val="00206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en-AU" sz="1400" b="1" dirty="0">
                <a:solidFill>
                  <a:srgbClr val="00206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and </a:t>
            </a:r>
            <a:r>
              <a:rPr lang="sk-SK" sz="1400" b="1" dirty="0" err="1">
                <a:solidFill>
                  <a:srgbClr val="00206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also</a:t>
            </a:r>
            <a:r>
              <a:rPr lang="sk-SK" sz="1400" b="1" dirty="0">
                <a:solidFill>
                  <a:srgbClr val="00206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en-AU" sz="1400" b="1" dirty="0">
                <a:solidFill>
                  <a:srgbClr val="00206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transport, and thus, together we make a real contribution towards climate protection.</a:t>
            </a:r>
            <a:endParaRPr lang="sk-SK" sz="1400" b="1" dirty="0">
              <a:solidFill>
                <a:srgbClr val="00206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endParaRPr lang="sk-SK" sz="1400" b="1" dirty="0">
              <a:solidFill>
                <a:srgbClr val="002060"/>
              </a:solidFill>
              <a:latin typeface="HelveticaNeueLT Pro 55 Roman" panose="020B0604020202020204" pitchFamily="34" charset="-18"/>
              <a:ea typeface="Arial" charset="0"/>
              <a:cs typeface="Arial" panose="020B0604020202020204" pitchFamily="34" charset="0"/>
            </a:endParaRPr>
          </a:p>
          <a:p>
            <a:pPr algn="just"/>
            <a:r>
              <a:rPr lang="en-GB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HHLA and METRANS course of action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Modern hybrid and electric locomotives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Electrification at the </a:t>
            </a:r>
            <a:r>
              <a:rPr lang="sk-SK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port </a:t>
            </a:r>
            <a:r>
              <a:rPr lang="en-GB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container terminal</a:t>
            </a:r>
            <a:r>
              <a:rPr lang="sk-SK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with</a:t>
            </a:r>
            <a:r>
              <a:rPr lang="sk-SK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electric storage crane system</a:t>
            </a:r>
            <a:r>
              <a:rPr lang="sk-SK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, </a:t>
            </a:r>
            <a:r>
              <a:rPr lang="en-GB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electric</a:t>
            </a:r>
            <a:r>
              <a:rPr lang="sk-SK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vehicles</a:t>
            </a:r>
            <a:endParaRPr lang="en-CA" sz="1200" dirty="0">
              <a:solidFill>
                <a:srgbClr val="122862"/>
              </a:solidFill>
              <a:latin typeface="HelveticaNeueLT Pro 55 Roman" panose="020B0604020202020204" pitchFamily="34" charset="-18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4133057D-5B98-F9A1-3D9E-13F004BCB0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18" t="2161" r="7664" b="3225"/>
          <a:stretch/>
        </p:blipFill>
        <p:spPr>
          <a:xfrm flipH="1">
            <a:off x="5481542" y="3110558"/>
            <a:ext cx="923454" cy="1881568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75EB5477-564B-2700-7DD8-25177D95ABF6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58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Rovná spojnica 17">
            <a:extLst>
              <a:ext uri="{FF2B5EF4-FFF2-40B4-BE49-F238E27FC236}">
                <a16:creationId xmlns:a16="http://schemas.microsoft.com/office/drawing/2014/main" id="{A9713774-CD1D-322D-959F-9A5FF6D8672B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ok 19">
            <a:extLst>
              <a:ext uri="{FF2B5EF4-FFF2-40B4-BE49-F238E27FC236}">
                <a16:creationId xmlns:a16="http://schemas.microsoft.com/office/drawing/2014/main" id="{6477D51D-4647-9490-62FF-738865F6D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6F2FD62F-F99B-FBE9-5DE1-FAAA801038E4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4DEC1C5-1AEF-81F5-91F1-D1FDA256F1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5" t="3708" r="5004" b="3708"/>
          <a:stretch/>
        </p:blipFill>
        <p:spPr>
          <a:xfrm>
            <a:off x="6026614" y="0"/>
            <a:ext cx="4825427" cy="68580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9F4CC961-66AD-6594-03AD-FBF68EED1F57}"/>
              </a:ext>
            </a:extLst>
          </p:cNvPr>
          <p:cNvSpPr txBox="1"/>
          <p:nvPr/>
        </p:nvSpPr>
        <p:spPr>
          <a:xfrm>
            <a:off x="672007" y="1272704"/>
            <a:ext cx="481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22862"/>
                </a:solidFill>
                <a:latin typeface="HelveticaNeueLT Pro 53 Ex" panose="020B0605020202020204" pitchFamily="34" charset="-18"/>
                <a:ea typeface="Arial" charset="0"/>
                <a:cs typeface="Arial" charset="0"/>
              </a:rPr>
              <a:t>HOW DOES THE CO</a:t>
            </a:r>
            <a:r>
              <a:rPr lang="en-US" sz="2400" b="1" baseline="-25000" dirty="0">
                <a:solidFill>
                  <a:srgbClr val="122862"/>
                </a:solidFill>
                <a:latin typeface="HelveticaNeueLT Pro 53 Ex" panose="020B0605020202020204" pitchFamily="34" charset="-18"/>
                <a:ea typeface="Arial" charset="0"/>
                <a:cs typeface="Arial" charset="0"/>
              </a:rPr>
              <a:t>2</a:t>
            </a:r>
            <a:r>
              <a:rPr lang="en-US" sz="2400" b="1" dirty="0">
                <a:solidFill>
                  <a:srgbClr val="122862"/>
                </a:solidFill>
                <a:latin typeface="HelveticaNeueLT Pro 53 Ex" panose="020B0605020202020204" pitchFamily="34" charset="-18"/>
                <a:ea typeface="Arial" charset="0"/>
                <a:cs typeface="Arial" charset="0"/>
              </a:rPr>
              <a:t> COMPENSATION WORK?</a:t>
            </a:r>
            <a:endParaRPr lang="sk-SK" sz="2400" b="1" dirty="0">
              <a:solidFill>
                <a:srgbClr val="122862"/>
              </a:solidFill>
              <a:latin typeface="HelveticaNeueLT Pro 53 Ex" panose="020B0605020202020204" pitchFamily="34" charset="-18"/>
              <a:ea typeface="Arial" charset="0"/>
              <a:cs typeface="Arial" charset="0"/>
            </a:endParaRPr>
          </a:p>
        </p:txBody>
      </p:sp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4922525A-A115-0C07-FFED-1AD1BDE88838}"/>
              </a:ext>
            </a:extLst>
          </p:cNvPr>
          <p:cNvSpPr/>
          <p:nvPr/>
        </p:nvSpPr>
        <p:spPr>
          <a:xfrm>
            <a:off x="465024" y="2372018"/>
            <a:ext cx="6109642" cy="3140140"/>
          </a:xfrm>
          <a:prstGeom prst="roundRect">
            <a:avLst>
              <a:gd name="adj" fmla="val 9064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E3A2E78B-BA96-402F-4ACE-1A1D2767F5E1}"/>
              </a:ext>
            </a:extLst>
          </p:cNvPr>
          <p:cNvSpPr txBox="1"/>
          <p:nvPr/>
        </p:nvSpPr>
        <p:spPr>
          <a:xfrm>
            <a:off x="679627" y="3231579"/>
            <a:ext cx="5688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Burning fossil fuels releases CO</a:t>
            </a:r>
            <a:r>
              <a:rPr lang="en-US" sz="1400" baseline="-250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emissions into the atmosphere. </a:t>
            </a:r>
            <a:endParaRPr lang="sk-SK" sz="1400" dirty="0">
              <a:solidFill>
                <a:srgbClr val="122862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endParaRPr lang="sk-SK" sz="1400" dirty="0">
              <a:solidFill>
                <a:srgbClr val="122862"/>
              </a:solidFill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As the atmosphere has no borders, it makes no difference where in the world the CO</a:t>
            </a:r>
            <a:r>
              <a:rPr lang="en-US" sz="1400" baseline="-250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emissions are produced; the impact is the same the world over. </a:t>
            </a:r>
            <a:endParaRPr lang="sk-SK" sz="1400" dirty="0">
              <a:solidFill>
                <a:srgbClr val="122862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endParaRPr lang="sk-SK" sz="1400" dirty="0">
              <a:solidFill>
                <a:srgbClr val="122862"/>
              </a:solidFill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THE SOLUTIONS – with the course of action we solve CO</a:t>
            </a:r>
            <a:r>
              <a:rPr lang="en-US" sz="1400" baseline="-250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emissions – for remaining emission we buy</a:t>
            </a:r>
            <a:r>
              <a:rPr lang="sk-SK" sz="1400" dirty="0">
                <a:solidFill>
                  <a:srgbClr val="122862"/>
                </a:solidFill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122862"/>
                </a:solidFill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Gold</a:t>
            </a:r>
            <a:r>
              <a:rPr lang="sk-SK" sz="1400" dirty="0">
                <a:solidFill>
                  <a:srgbClr val="122862"/>
                </a:solidFill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Standard</a:t>
            </a:r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Certificates for environmental projects.</a:t>
            </a:r>
            <a:endParaRPr lang="en-AU" sz="1400" dirty="0">
              <a:solidFill>
                <a:srgbClr val="122862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EBE8A9DA-5E03-71D6-66ED-7586F1BF1451}"/>
              </a:ext>
            </a:extLst>
          </p:cNvPr>
          <p:cNvSpPr txBox="1"/>
          <p:nvPr/>
        </p:nvSpPr>
        <p:spPr>
          <a:xfrm>
            <a:off x="672006" y="2649368"/>
            <a:ext cx="5799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>
                <a:solidFill>
                  <a:srgbClr val="122862"/>
                </a:solidFill>
                <a:latin typeface="HelveticaNeueLT Pro 63 MdEx" panose="020B0705030502020204" pitchFamily="34" charset="-18"/>
                <a:ea typeface="Arial" charset="0"/>
                <a:cs typeface="Arial" charset="0"/>
              </a:rPr>
              <a:t>COMPENSATION IS STILL WORTHWILE, EVEN WHEN LARGE DISTANCE ARE INVOLVED</a:t>
            </a:r>
          </a:p>
        </p:txBody>
      </p:sp>
    </p:spTree>
    <p:extLst>
      <p:ext uri="{BB962C8B-B14F-4D97-AF65-F5344CB8AC3E}">
        <p14:creationId xmlns:p14="http://schemas.microsoft.com/office/powerpoint/2010/main" val="620494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AADF9A1F-99F7-C3D0-6FDD-48489C621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78" t="12088" r="-1" b="1575"/>
          <a:stretch/>
        </p:blipFill>
        <p:spPr>
          <a:xfrm>
            <a:off x="6026614" y="0"/>
            <a:ext cx="4825427" cy="6858000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7C199C79-4969-7747-A0E4-D79E266121C6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  <p:cxnSp>
        <p:nvCxnSpPr>
          <p:cNvPr id="3" name="Rovná spojnica 2">
            <a:extLst>
              <a:ext uri="{FF2B5EF4-FFF2-40B4-BE49-F238E27FC236}">
                <a16:creationId xmlns:a16="http://schemas.microsoft.com/office/drawing/2014/main" id="{00900253-6FDF-2A6A-BBC8-FFF679D6F59B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ok 9">
            <a:extLst>
              <a:ext uri="{FF2B5EF4-FFF2-40B4-BE49-F238E27FC236}">
                <a16:creationId xmlns:a16="http://schemas.microsoft.com/office/drawing/2014/main" id="{9E32AC62-5685-F644-B1FF-24DFA2D71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DAF25C-1B33-C104-B121-8D9BC9365A2F}"/>
              </a:ext>
            </a:extLst>
          </p:cNvPr>
          <p:cNvSpPr txBox="1"/>
          <p:nvPr/>
        </p:nvSpPr>
        <p:spPr>
          <a:xfrm>
            <a:off x="657440" y="548294"/>
            <a:ext cx="3992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22862"/>
                </a:solidFill>
                <a:latin typeface="HelveticaNeueLT Pro 53 Ex" panose="020B0605020202020204" pitchFamily="34" charset="-18"/>
                <a:ea typeface="Arial" charset="0"/>
                <a:cs typeface="Arial" charset="0"/>
              </a:rPr>
              <a:t>OUR PRODUCT</a:t>
            </a:r>
            <a:endParaRPr lang="sk-SK" sz="2400" b="1" dirty="0">
              <a:solidFill>
                <a:srgbClr val="122862"/>
              </a:solidFill>
              <a:latin typeface="HelveticaNeueLT Pro 53 Ex" panose="020B0605020202020204" pitchFamily="34" charset="-18"/>
              <a:ea typeface="Arial" charset="0"/>
              <a:cs typeface="Arial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HelveticaNeueLT Pro 55 Roman" panose="020B0604020202020204" pitchFamily="34" charset="-18"/>
                <a:ea typeface="Arial" charset="0"/>
                <a:cs typeface="Arial" panose="020B0604020202020204" pitchFamily="34" charset="0"/>
              </a:rPr>
              <a:t>Green handling &amp; green transport</a:t>
            </a:r>
            <a:endParaRPr lang="sk-SK" dirty="0">
              <a:solidFill>
                <a:srgbClr val="7F7F7F"/>
              </a:solidFill>
              <a:latin typeface="HelveticaNeueLT Pro 55 Roman" panose="020B0604020202020204" pitchFamily="34" charset="-18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71BE7430-2A09-61DB-AD51-A2FB5721DECD}"/>
              </a:ext>
            </a:extLst>
          </p:cNvPr>
          <p:cNvSpPr/>
          <p:nvPr/>
        </p:nvSpPr>
        <p:spPr>
          <a:xfrm>
            <a:off x="383273" y="1579438"/>
            <a:ext cx="6475910" cy="3090588"/>
          </a:xfrm>
          <a:prstGeom prst="roundRect">
            <a:avLst>
              <a:gd name="adj" fmla="val 9425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A148EBAC-38BD-CC9E-D559-8A2434334513}"/>
              </a:ext>
            </a:extLst>
          </p:cNvPr>
          <p:cNvSpPr txBox="1"/>
          <p:nvPr/>
        </p:nvSpPr>
        <p:spPr>
          <a:xfrm>
            <a:off x="657440" y="2421626"/>
            <a:ext cx="59494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0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Handling at the HHLA container terminal with widely electrified processes </a:t>
            </a:r>
            <a:endParaRPr lang="sk-SK" sz="1400" dirty="0">
              <a:solidFill>
                <a:srgbClr val="122862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0975" lvl="0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Transport and collection via METRANS with </a:t>
            </a:r>
            <a:r>
              <a:rPr lang="en-US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CO</a:t>
            </a:r>
            <a:r>
              <a:rPr lang="en-US" sz="1400" baseline="-250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optimized trains and wagons </a:t>
            </a:r>
            <a:endParaRPr lang="sk-SK" sz="1400" dirty="0">
              <a:solidFill>
                <a:srgbClr val="122862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0975" lvl="0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Any currently unavoidable </a:t>
            </a:r>
            <a:r>
              <a:rPr lang="en-US" sz="14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CO</a:t>
            </a:r>
            <a:r>
              <a:rPr lang="en-US" sz="1400" baseline="-25000" dirty="0">
                <a:solidFill>
                  <a:srgbClr val="122862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 emissions are offset through certified development projects to the highest international standard (Gold) </a:t>
            </a:r>
            <a:endParaRPr lang="sk-SK" sz="1400" dirty="0">
              <a:solidFill>
                <a:srgbClr val="122862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0975" lvl="0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Confirmation of climate-neutral transports for customers </a:t>
            </a:r>
            <a:endParaRPr lang="sk-SK" sz="1400" dirty="0">
              <a:solidFill>
                <a:srgbClr val="122862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0975" lvl="0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METRANS energy-efficient electric trains are travelling only with green energy in Austria and Germany</a:t>
            </a:r>
            <a:endParaRPr lang="en-AU" sz="1400" dirty="0">
              <a:solidFill>
                <a:srgbClr val="122862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313DDCCC-8E41-E05E-9AFD-D1584C58CCC3}"/>
              </a:ext>
            </a:extLst>
          </p:cNvPr>
          <p:cNvSpPr txBox="1"/>
          <p:nvPr/>
        </p:nvSpPr>
        <p:spPr>
          <a:xfrm>
            <a:off x="657439" y="1808265"/>
            <a:ext cx="5762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22862"/>
                </a:solidFill>
                <a:latin typeface="HelveticaNeueLT Pro 63 MdEx" panose="020B0705030502020204" pitchFamily="34" charset="-18"/>
                <a:ea typeface="Arial" charset="0"/>
                <a:cs typeface="Arial" charset="0"/>
              </a:rPr>
              <a:t>CERTIFIED CO</a:t>
            </a:r>
            <a:r>
              <a:rPr lang="en-US" sz="1200" b="1" baseline="-25000" dirty="0">
                <a:solidFill>
                  <a:srgbClr val="122862"/>
                </a:solidFill>
                <a:latin typeface="HelveticaNeueLT Pro 63 MdEx" panose="020B0705030502020204" pitchFamily="34" charset="-18"/>
                <a:ea typeface="Arial" charset="0"/>
                <a:cs typeface="Arial" charset="0"/>
              </a:rPr>
              <a:t>2</a:t>
            </a:r>
            <a:r>
              <a:rPr lang="en-US" sz="1200" b="1" dirty="0">
                <a:solidFill>
                  <a:srgbClr val="122862"/>
                </a:solidFill>
                <a:latin typeface="HelveticaNeueLT Pro 63 MdEx" panose="020B0705030502020204" pitchFamily="34" charset="-18"/>
                <a:ea typeface="Arial" charset="0"/>
                <a:cs typeface="Arial" charset="0"/>
              </a:rPr>
              <a:t> NEUTRALITY FOR TRANSPORTATION FROM THE PORT ALL THE WAY TO EUROPE‘S HINTERLAND</a:t>
            </a:r>
            <a:endParaRPr lang="sk-SK" sz="1200" b="1" dirty="0">
              <a:solidFill>
                <a:srgbClr val="122862"/>
              </a:solidFill>
              <a:latin typeface="HelveticaNeueLT Pro 63 MdEx" panose="020B0705030502020204" pitchFamily="34" charset="-18"/>
              <a:ea typeface="Arial" charset="0"/>
              <a:cs typeface="Arial" charset="0"/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974D533C-9E69-F989-8AB6-7E3D06EFC18F}"/>
              </a:ext>
            </a:extLst>
          </p:cNvPr>
          <p:cNvSpPr/>
          <p:nvPr/>
        </p:nvSpPr>
        <p:spPr>
          <a:xfrm>
            <a:off x="1746163" y="4899343"/>
            <a:ext cx="5113020" cy="1291932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1FB54C8D-B4E6-F7F0-1F53-29FD548C1998}"/>
              </a:ext>
            </a:extLst>
          </p:cNvPr>
          <p:cNvSpPr txBox="1"/>
          <p:nvPr/>
        </p:nvSpPr>
        <p:spPr>
          <a:xfrm>
            <a:off x="2006365" y="5056173"/>
            <a:ext cx="4684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>
                <a:solidFill>
                  <a:schemeClr val="bg1"/>
                </a:solidFill>
                <a:effectLst/>
                <a:latin typeface="HelveticaNeueLT Pro 53 Ex" panose="020B0605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PROCESS </a:t>
            </a:r>
            <a:endParaRPr lang="sk-SK" sz="1400" b="1" dirty="0">
              <a:solidFill>
                <a:schemeClr val="bg1"/>
              </a:solidFill>
              <a:effectLst/>
              <a:latin typeface="HelveticaNeueLT Pro 53 Ex" panose="020B0605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Certification of HHLA Pure TÜV Nord </a:t>
            </a:r>
            <a:endParaRPr lang="sk-SK" sz="1400" dirty="0">
              <a:solidFill>
                <a:schemeClr val="bg1"/>
              </a:solidFill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Receiving customer-specific transport (volume/route) </a:t>
            </a:r>
            <a:endParaRPr lang="sk-SK" sz="1400" dirty="0">
              <a:solidFill>
                <a:schemeClr val="bg1"/>
              </a:solidFill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Offsetting and monitoring by TÜV Nord</a:t>
            </a:r>
            <a:endParaRPr lang="en-AU" sz="1400" dirty="0">
              <a:solidFill>
                <a:schemeClr val="bg1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1" name="Grafický objekt 20" descr="Šípka, krivka proti smeru hodinových ručičiek">
            <a:extLst>
              <a:ext uri="{FF2B5EF4-FFF2-40B4-BE49-F238E27FC236}">
                <a16:creationId xmlns:a16="http://schemas.microsoft.com/office/drawing/2014/main" id="{56CB55E8-8426-42DF-6838-83ACF00F2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214759">
            <a:off x="772846" y="4571221"/>
            <a:ext cx="914400" cy="914400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968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C02653BB-4461-E075-25C0-AEE25AD1E969}"/>
              </a:ext>
            </a:extLst>
          </p:cNvPr>
          <p:cNvSpPr txBox="1"/>
          <p:nvPr/>
        </p:nvSpPr>
        <p:spPr>
          <a:xfrm>
            <a:off x="683448" y="538523"/>
            <a:ext cx="708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122862"/>
                </a:solidFill>
                <a:latin typeface="HelveticaNeueLT Pro 53 Ex" panose="020B0605020202020204" pitchFamily="34" charset="-18"/>
                <a:ea typeface="Arial" charset="0"/>
                <a:cs typeface="Arial" charset="0"/>
              </a:rPr>
              <a:t>CONTACT DETAILS</a:t>
            </a:r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34BCAAA0-C9C8-BAAA-D096-D665DF2F4209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ok 6">
            <a:extLst>
              <a:ext uri="{FF2B5EF4-FFF2-40B4-BE49-F238E27FC236}">
                <a16:creationId xmlns:a16="http://schemas.microsoft.com/office/drawing/2014/main" id="{250C8B15-3395-4EDC-33D0-3511694AE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2" name="Round Same Side Corner Rectangle 34">
            <a:extLst>
              <a:ext uri="{FF2B5EF4-FFF2-40B4-BE49-F238E27FC236}">
                <a16:creationId xmlns:a16="http://schemas.microsoft.com/office/drawing/2014/main" id="{99103057-0E5B-A929-B800-11B2806BE1F1}"/>
              </a:ext>
            </a:extLst>
          </p:cNvPr>
          <p:cNvSpPr/>
          <p:nvPr/>
        </p:nvSpPr>
        <p:spPr>
          <a:xfrm>
            <a:off x="1449051" y="1440178"/>
            <a:ext cx="3570020" cy="4152901"/>
          </a:xfrm>
          <a:prstGeom prst="round2SameRect">
            <a:avLst>
              <a:gd name="adj1" fmla="val 8005"/>
              <a:gd name="adj2" fmla="val 866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DC82A495-6172-848D-64F1-F375A0CD13F6}"/>
              </a:ext>
            </a:extLst>
          </p:cNvPr>
          <p:cNvSpPr/>
          <p:nvPr/>
        </p:nvSpPr>
        <p:spPr>
          <a:xfrm rot="10800000">
            <a:off x="1449044" y="1440180"/>
            <a:ext cx="3570023" cy="1158240"/>
          </a:xfrm>
          <a:prstGeom prst="round2SameRect">
            <a:avLst>
              <a:gd name="adj1" fmla="val 0"/>
              <a:gd name="adj2" fmla="val 20742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3FFE69BE-F4BE-936A-CE92-AF52201F85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3" t="24077" r="8023"/>
          <a:stretch/>
        </p:blipFill>
        <p:spPr>
          <a:xfrm>
            <a:off x="1821175" y="2707371"/>
            <a:ext cx="2731775" cy="288570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AFCBA79E-917B-FDE2-6CDB-FD2CE4B798DB}"/>
              </a:ext>
            </a:extLst>
          </p:cNvPr>
          <p:cNvSpPr txBox="1"/>
          <p:nvPr/>
        </p:nvSpPr>
        <p:spPr>
          <a:xfrm>
            <a:off x="1798312" y="1661320"/>
            <a:ext cx="28714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MERVART </a:t>
            </a:r>
            <a:r>
              <a:rPr lang="en-US" sz="1600" b="1" dirty="0" err="1">
                <a:solidFill>
                  <a:schemeClr val="bg1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Miloš</a:t>
            </a:r>
            <a:endParaRPr lang="sk-SK" sz="1600" b="1" dirty="0">
              <a:solidFill>
                <a:schemeClr val="bg1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  <a:p>
            <a:pPr algn="ctr"/>
            <a:endParaRPr lang="sk-SK" sz="6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200" i="1" dirty="0">
                <a:solidFill>
                  <a:schemeClr val="bg1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Chief Commercial Officer</a:t>
            </a:r>
            <a:endParaRPr lang="sk-SK" sz="1200" i="1" dirty="0">
              <a:solidFill>
                <a:schemeClr val="bg1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  <a:p>
            <a:pPr algn="ctr"/>
            <a:r>
              <a:rPr lang="sk-SK" sz="1200" dirty="0">
                <a:solidFill>
                  <a:schemeClr val="bg1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METRANS Group</a:t>
            </a:r>
            <a:endParaRPr lang="en-US" sz="900" dirty="0">
              <a:solidFill>
                <a:schemeClr val="bg1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3697F1AE-1D0B-6DA9-357E-01D7EF344C10}"/>
              </a:ext>
            </a:extLst>
          </p:cNvPr>
          <p:cNvSpPr txBox="1"/>
          <p:nvPr/>
        </p:nvSpPr>
        <p:spPr>
          <a:xfrm>
            <a:off x="1965555" y="5798918"/>
            <a:ext cx="2537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122862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mervart@metrans.sk</a:t>
            </a:r>
            <a:endParaRPr lang="sk-SK" sz="1400" b="1" dirty="0">
              <a:solidFill>
                <a:srgbClr val="122862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  <a:p>
            <a:pPr algn="ctr"/>
            <a:endParaRPr lang="sk-SK" sz="700" b="1" dirty="0">
              <a:solidFill>
                <a:srgbClr val="122862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  <a:p>
            <a:pPr algn="ctr"/>
            <a:r>
              <a:rPr lang="it-IT" sz="1400" b="1" dirty="0">
                <a:solidFill>
                  <a:srgbClr val="122862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+421 907 848 981</a:t>
            </a:r>
            <a:endParaRPr lang="en-US" sz="1400" b="1" dirty="0">
              <a:solidFill>
                <a:srgbClr val="122862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  <p:sp>
        <p:nvSpPr>
          <p:cNvPr id="14" name="Round Same Side Corner Rectangle 34">
            <a:extLst>
              <a:ext uri="{FF2B5EF4-FFF2-40B4-BE49-F238E27FC236}">
                <a16:creationId xmlns:a16="http://schemas.microsoft.com/office/drawing/2014/main" id="{407B24B9-C7B1-DAE0-A275-370CBD20BBF6}"/>
              </a:ext>
            </a:extLst>
          </p:cNvPr>
          <p:cNvSpPr/>
          <p:nvPr/>
        </p:nvSpPr>
        <p:spPr>
          <a:xfrm>
            <a:off x="6132403" y="1440178"/>
            <a:ext cx="3570020" cy="4152901"/>
          </a:xfrm>
          <a:prstGeom prst="round2SameRect">
            <a:avLst>
              <a:gd name="adj1" fmla="val 8005"/>
              <a:gd name="adj2" fmla="val 866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dĺžnik: zaoblené horné rohy 14">
            <a:extLst>
              <a:ext uri="{FF2B5EF4-FFF2-40B4-BE49-F238E27FC236}">
                <a16:creationId xmlns:a16="http://schemas.microsoft.com/office/drawing/2014/main" id="{D5A7E83E-1959-B0C8-779C-178AEE6FD322}"/>
              </a:ext>
            </a:extLst>
          </p:cNvPr>
          <p:cNvSpPr/>
          <p:nvPr/>
        </p:nvSpPr>
        <p:spPr>
          <a:xfrm rot="10800000">
            <a:off x="6132396" y="1440180"/>
            <a:ext cx="3570023" cy="1158240"/>
          </a:xfrm>
          <a:prstGeom prst="round2SameRect">
            <a:avLst>
              <a:gd name="adj1" fmla="val 0"/>
              <a:gd name="adj2" fmla="val 20742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4E17A76F-F415-9978-A3DA-9311ABEF9E5C}"/>
              </a:ext>
            </a:extLst>
          </p:cNvPr>
          <p:cNvSpPr txBox="1"/>
          <p:nvPr/>
        </p:nvSpPr>
        <p:spPr>
          <a:xfrm>
            <a:off x="6481664" y="1661320"/>
            <a:ext cx="28714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GROISS Robert </a:t>
            </a:r>
            <a:endParaRPr lang="sk-SK" sz="1600" b="1" dirty="0">
              <a:solidFill>
                <a:schemeClr val="bg1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  <a:p>
            <a:pPr algn="ctr"/>
            <a:endParaRPr lang="sk-SK" sz="600" i="1" dirty="0">
              <a:solidFill>
                <a:schemeClr val="bg1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  <a:p>
            <a:pPr algn="ctr"/>
            <a:r>
              <a:rPr lang="en-US" sz="1200" i="1" dirty="0">
                <a:solidFill>
                  <a:schemeClr val="bg1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Business Development Manager </a:t>
            </a:r>
            <a:r>
              <a:rPr lang="sk-SK" sz="1200" dirty="0">
                <a:solidFill>
                  <a:schemeClr val="bg1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METRANS Group</a:t>
            </a:r>
            <a:endParaRPr lang="en-US" sz="900" dirty="0">
              <a:solidFill>
                <a:schemeClr val="bg1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C68B5224-E542-8D55-EB3C-BD9CD1D416E8}"/>
              </a:ext>
            </a:extLst>
          </p:cNvPr>
          <p:cNvSpPr txBox="1"/>
          <p:nvPr/>
        </p:nvSpPr>
        <p:spPr>
          <a:xfrm>
            <a:off x="6648907" y="5798918"/>
            <a:ext cx="25370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122862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rgroiss@metrans.sk </a:t>
            </a:r>
            <a:endParaRPr lang="sk-SK" sz="1400" b="1" dirty="0">
              <a:solidFill>
                <a:srgbClr val="122862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  <a:p>
            <a:pPr algn="ctr"/>
            <a:endParaRPr lang="sk-SK" sz="700" b="1" dirty="0">
              <a:solidFill>
                <a:srgbClr val="122862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  <a:p>
            <a:pPr algn="ctr"/>
            <a:r>
              <a:rPr lang="it-IT" sz="1400" b="1" dirty="0">
                <a:solidFill>
                  <a:srgbClr val="122862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+43 676 837 871 04</a:t>
            </a:r>
            <a:endParaRPr lang="en-US" sz="1400" b="1" dirty="0">
              <a:solidFill>
                <a:srgbClr val="122862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6BF8AAF3-B160-4C14-5285-72DC5ADD9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43" r="5618"/>
          <a:stretch/>
        </p:blipFill>
        <p:spPr>
          <a:xfrm>
            <a:off x="6466424" y="2725087"/>
            <a:ext cx="2933701" cy="2867992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7CD9D882-5C9A-9AE7-6C03-AFC8240D1AC8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HelveticaNeueLT Pro 55 Roman" panose="020B0604020202020204" pitchFamily="34" charset="-18"/>
                <a:ea typeface="Arial" charset="0"/>
                <a:cs typeface="Arial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7754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1077</Words>
  <Application>Microsoft Office PowerPoint</Application>
  <PresentationFormat>Širokouhlá</PresentationFormat>
  <Paragraphs>195</Paragraphs>
  <Slides>10</Slides>
  <Notes>9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HelveticaNeueLT Pro 53 Ex</vt:lpstr>
      <vt:lpstr>HelveticaNeueLT Pro 55 Roman</vt:lpstr>
      <vt:lpstr>HelveticaNeueLT Pro 63 MdEx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HUDECOVA Martina</dc:creator>
  <cp:lastModifiedBy>HUDECOVA Martina</cp:lastModifiedBy>
  <cp:revision>12</cp:revision>
  <dcterms:created xsi:type="dcterms:W3CDTF">2023-08-22T12:40:48Z</dcterms:created>
  <dcterms:modified xsi:type="dcterms:W3CDTF">2025-01-29T08:17:00Z</dcterms:modified>
</cp:coreProperties>
</file>