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635" r:id="rId2"/>
    <p:sldId id="626" r:id="rId3"/>
    <p:sldId id="649" r:id="rId4"/>
    <p:sldId id="651" r:id="rId5"/>
    <p:sldId id="652" r:id="rId6"/>
    <p:sldId id="639" r:id="rId7"/>
    <p:sldId id="653" r:id="rId8"/>
    <p:sldId id="648" r:id="rId9"/>
    <p:sldId id="264" r:id="rId10"/>
    <p:sldId id="654" r:id="rId11"/>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2862"/>
    <a:srgbClr val="0073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snapToGrid="0">
      <p:cViewPr>
        <p:scale>
          <a:sx n="100" d="100"/>
          <a:sy n="100" d="100"/>
        </p:scale>
        <p:origin x="1186" y="4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dirty="0"/>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A7B09F-5634-4324-A8FF-85CC9BFFC817}" type="datetimeFigureOut">
              <a:rPr lang="sk-SK" smtClean="0"/>
              <a:t>29. 5. 2025</a:t>
            </a:fld>
            <a:endParaRPr lang="sk-SK" dirty="0"/>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dirty="0"/>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dirty="0"/>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4541BA-D954-46AC-913A-9451D7A56A61}" type="slidenum">
              <a:rPr lang="sk-SK" smtClean="0"/>
              <a:t>‹#›</a:t>
            </a:fld>
            <a:endParaRPr lang="sk-SK" dirty="0"/>
          </a:p>
        </p:txBody>
      </p:sp>
    </p:spTree>
    <p:extLst>
      <p:ext uri="{BB962C8B-B14F-4D97-AF65-F5344CB8AC3E}">
        <p14:creationId xmlns:p14="http://schemas.microsoft.com/office/powerpoint/2010/main" val="893028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1</a:t>
            </a:fld>
            <a:endParaRPr lang="en-US" dirty="0"/>
          </a:p>
        </p:txBody>
      </p:sp>
    </p:spTree>
    <p:extLst>
      <p:ext uri="{BB962C8B-B14F-4D97-AF65-F5344CB8AC3E}">
        <p14:creationId xmlns:p14="http://schemas.microsoft.com/office/powerpoint/2010/main" val="272382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10</a:t>
            </a:fld>
            <a:endParaRPr lang="en-US" dirty="0"/>
          </a:p>
        </p:txBody>
      </p:sp>
    </p:spTree>
    <p:extLst>
      <p:ext uri="{BB962C8B-B14F-4D97-AF65-F5344CB8AC3E}">
        <p14:creationId xmlns:p14="http://schemas.microsoft.com/office/powerpoint/2010/main" val="2507401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2</a:t>
            </a:fld>
            <a:endParaRPr lang="en-US" dirty="0"/>
          </a:p>
        </p:txBody>
      </p:sp>
    </p:spTree>
    <p:extLst>
      <p:ext uri="{BB962C8B-B14F-4D97-AF65-F5344CB8AC3E}">
        <p14:creationId xmlns:p14="http://schemas.microsoft.com/office/powerpoint/2010/main" val="4172350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41DC6-88C7-034D-44C9-9631D366F305}"/>
            </a:ext>
          </a:extLst>
        </p:cNvPr>
        <p:cNvGrpSpPr/>
        <p:nvPr/>
      </p:nvGrpSpPr>
      <p:grpSpPr>
        <a:xfrm>
          <a:off x="0" y="0"/>
          <a:ext cx="0" cy="0"/>
          <a:chOff x="0" y="0"/>
          <a:chExt cx="0" cy="0"/>
        </a:xfrm>
      </p:grpSpPr>
      <p:sp>
        <p:nvSpPr>
          <p:cNvPr id="2" name="Zástupný objekt pre obrázok snímky 1">
            <a:extLst>
              <a:ext uri="{FF2B5EF4-FFF2-40B4-BE49-F238E27FC236}">
                <a16:creationId xmlns:a16="http://schemas.microsoft.com/office/drawing/2014/main" id="{5CBA75BD-E27B-5BC0-CBF2-0E482D435A54}"/>
              </a:ext>
            </a:extLst>
          </p:cNvPr>
          <p:cNvSpPr>
            <a:spLocks noGrp="1" noRot="1" noChangeAspect="1"/>
          </p:cNvSpPr>
          <p:nvPr>
            <p:ph type="sldImg"/>
          </p:nvPr>
        </p:nvSpPr>
        <p:spPr/>
      </p:sp>
      <p:sp>
        <p:nvSpPr>
          <p:cNvPr id="3" name="Zástupný objekt pre poznámky 2">
            <a:extLst>
              <a:ext uri="{FF2B5EF4-FFF2-40B4-BE49-F238E27FC236}">
                <a16:creationId xmlns:a16="http://schemas.microsoft.com/office/drawing/2014/main" id="{F4133576-90C4-E9B5-CD79-D26FFCC2AC89}"/>
              </a:ext>
            </a:extLst>
          </p:cNvPr>
          <p:cNvSpPr>
            <a:spLocks noGrp="1"/>
          </p:cNvSpPr>
          <p:nvPr>
            <p:ph type="body" idx="1"/>
          </p:nvPr>
        </p:nvSpPr>
        <p:spPr/>
        <p:txBody>
          <a:bodyPr/>
          <a:lstStyle/>
          <a:p>
            <a:endParaRPr lang="sk-SK" dirty="0"/>
          </a:p>
        </p:txBody>
      </p:sp>
      <p:sp>
        <p:nvSpPr>
          <p:cNvPr id="4" name="Zástupný objekt pre číslo snímky 3">
            <a:extLst>
              <a:ext uri="{FF2B5EF4-FFF2-40B4-BE49-F238E27FC236}">
                <a16:creationId xmlns:a16="http://schemas.microsoft.com/office/drawing/2014/main" id="{1403100E-2707-2B04-2F50-3496CD47EA93}"/>
              </a:ext>
            </a:extLst>
          </p:cNvPr>
          <p:cNvSpPr>
            <a:spLocks noGrp="1"/>
          </p:cNvSpPr>
          <p:nvPr>
            <p:ph type="sldNum" sz="quarter" idx="5"/>
          </p:nvPr>
        </p:nvSpPr>
        <p:spPr/>
        <p:txBody>
          <a:bodyPr/>
          <a:lstStyle/>
          <a:p>
            <a:fld id="{EBA7850B-287B-E042-9459-DC2FC33BCF99}" type="slidenum">
              <a:rPr lang="en-US" smtClean="0"/>
              <a:t>3</a:t>
            </a:fld>
            <a:endParaRPr lang="en-US" dirty="0"/>
          </a:p>
        </p:txBody>
      </p:sp>
    </p:spTree>
    <p:extLst>
      <p:ext uri="{BB962C8B-B14F-4D97-AF65-F5344CB8AC3E}">
        <p14:creationId xmlns:p14="http://schemas.microsoft.com/office/powerpoint/2010/main" val="1299358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7B385-DE8F-0BD5-94CB-E7334D6B167C}"/>
            </a:ext>
          </a:extLst>
        </p:cNvPr>
        <p:cNvGrpSpPr/>
        <p:nvPr/>
      </p:nvGrpSpPr>
      <p:grpSpPr>
        <a:xfrm>
          <a:off x="0" y="0"/>
          <a:ext cx="0" cy="0"/>
          <a:chOff x="0" y="0"/>
          <a:chExt cx="0" cy="0"/>
        </a:xfrm>
      </p:grpSpPr>
      <p:sp>
        <p:nvSpPr>
          <p:cNvPr id="2" name="Zástupný objekt pre obrázok snímky 1">
            <a:extLst>
              <a:ext uri="{FF2B5EF4-FFF2-40B4-BE49-F238E27FC236}">
                <a16:creationId xmlns:a16="http://schemas.microsoft.com/office/drawing/2014/main" id="{B8610C46-9540-002B-68BD-D9A197AAD9EF}"/>
              </a:ext>
            </a:extLst>
          </p:cNvPr>
          <p:cNvSpPr>
            <a:spLocks noGrp="1" noRot="1" noChangeAspect="1"/>
          </p:cNvSpPr>
          <p:nvPr>
            <p:ph type="sldImg"/>
          </p:nvPr>
        </p:nvSpPr>
        <p:spPr/>
      </p:sp>
      <p:sp>
        <p:nvSpPr>
          <p:cNvPr id="3" name="Zástupný objekt pre poznámky 2">
            <a:extLst>
              <a:ext uri="{FF2B5EF4-FFF2-40B4-BE49-F238E27FC236}">
                <a16:creationId xmlns:a16="http://schemas.microsoft.com/office/drawing/2014/main" id="{277291F9-C3AE-9747-939D-EB2E40D8B6C9}"/>
              </a:ext>
            </a:extLst>
          </p:cNvPr>
          <p:cNvSpPr>
            <a:spLocks noGrp="1"/>
          </p:cNvSpPr>
          <p:nvPr>
            <p:ph type="body" idx="1"/>
          </p:nvPr>
        </p:nvSpPr>
        <p:spPr/>
        <p:txBody>
          <a:bodyPr/>
          <a:lstStyle/>
          <a:p>
            <a:endParaRPr lang="sk-SK" dirty="0"/>
          </a:p>
        </p:txBody>
      </p:sp>
      <p:sp>
        <p:nvSpPr>
          <p:cNvPr id="4" name="Zástupný objekt pre číslo snímky 3">
            <a:extLst>
              <a:ext uri="{FF2B5EF4-FFF2-40B4-BE49-F238E27FC236}">
                <a16:creationId xmlns:a16="http://schemas.microsoft.com/office/drawing/2014/main" id="{4A39EBB7-686D-6BCE-A644-DEF0AA1A6881}"/>
              </a:ext>
            </a:extLst>
          </p:cNvPr>
          <p:cNvSpPr>
            <a:spLocks noGrp="1"/>
          </p:cNvSpPr>
          <p:nvPr>
            <p:ph type="sldNum" sz="quarter" idx="5"/>
          </p:nvPr>
        </p:nvSpPr>
        <p:spPr/>
        <p:txBody>
          <a:bodyPr/>
          <a:lstStyle/>
          <a:p>
            <a:fld id="{EBA7850B-287B-E042-9459-DC2FC33BCF99}" type="slidenum">
              <a:rPr lang="en-US" smtClean="0"/>
              <a:t>4</a:t>
            </a:fld>
            <a:endParaRPr lang="en-US" dirty="0"/>
          </a:p>
        </p:txBody>
      </p:sp>
    </p:spTree>
    <p:extLst>
      <p:ext uri="{BB962C8B-B14F-4D97-AF65-F5344CB8AC3E}">
        <p14:creationId xmlns:p14="http://schemas.microsoft.com/office/powerpoint/2010/main" val="111582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5</a:t>
            </a:fld>
            <a:endParaRPr lang="en-US" dirty="0"/>
          </a:p>
        </p:txBody>
      </p:sp>
    </p:spTree>
    <p:extLst>
      <p:ext uri="{BB962C8B-B14F-4D97-AF65-F5344CB8AC3E}">
        <p14:creationId xmlns:p14="http://schemas.microsoft.com/office/powerpoint/2010/main" val="3007188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6</a:t>
            </a:fld>
            <a:endParaRPr lang="en-US" dirty="0"/>
          </a:p>
        </p:txBody>
      </p:sp>
    </p:spTree>
    <p:extLst>
      <p:ext uri="{BB962C8B-B14F-4D97-AF65-F5344CB8AC3E}">
        <p14:creationId xmlns:p14="http://schemas.microsoft.com/office/powerpoint/2010/main" val="131229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7</a:t>
            </a:fld>
            <a:endParaRPr lang="en-US" dirty="0"/>
          </a:p>
        </p:txBody>
      </p:sp>
    </p:spTree>
    <p:extLst>
      <p:ext uri="{BB962C8B-B14F-4D97-AF65-F5344CB8AC3E}">
        <p14:creationId xmlns:p14="http://schemas.microsoft.com/office/powerpoint/2010/main" val="4172350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D3D4A-111C-B9E0-42E1-D00619D706FE}"/>
            </a:ext>
          </a:extLst>
        </p:cNvPr>
        <p:cNvGrpSpPr/>
        <p:nvPr/>
      </p:nvGrpSpPr>
      <p:grpSpPr>
        <a:xfrm>
          <a:off x="0" y="0"/>
          <a:ext cx="0" cy="0"/>
          <a:chOff x="0" y="0"/>
          <a:chExt cx="0" cy="0"/>
        </a:xfrm>
      </p:grpSpPr>
      <p:sp>
        <p:nvSpPr>
          <p:cNvPr id="2" name="Zástupný objekt pre obrázok snímky 1">
            <a:extLst>
              <a:ext uri="{FF2B5EF4-FFF2-40B4-BE49-F238E27FC236}">
                <a16:creationId xmlns:a16="http://schemas.microsoft.com/office/drawing/2014/main" id="{104D1A36-29B4-7DB1-B78C-D44B567CD73D}"/>
              </a:ext>
            </a:extLst>
          </p:cNvPr>
          <p:cNvSpPr>
            <a:spLocks noGrp="1" noRot="1" noChangeAspect="1"/>
          </p:cNvSpPr>
          <p:nvPr>
            <p:ph type="sldImg"/>
          </p:nvPr>
        </p:nvSpPr>
        <p:spPr/>
      </p:sp>
      <p:sp>
        <p:nvSpPr>
          <p:cNvPr id="3" name="Zástupný objekt pre poznámky 2">
            <a:extLst>
              <a:ext uri="{FF2B5EF4-FFF2-40B4-BE49-F238E27FC236}">
                <a16:creationId xmlns:a16="http://schemas.microsoft.com/office/drawing/2014/main" id="{04192F30-8BE5-D2C8-1E7E-2749FC18DB90}"/>
              </a:ext>
            </a:extLst>
          </p:cNvPr>
          <p:cNvSpPr>
            <a:spLocks noGrp="1"/>
          </p:cNvSpPr>
          <p:nvPr>
            <p:ph type="body" idx="1"/>
          </p:nvPr>
        </p:nvSpPr>
        <p:spPr/>
        <p:txBody>
          <a:bodyPr/>
          <a:lstStyle/>
          <a:p>
            <a:endParaRPr lang="sk-SK" dirty="0"/>
          </a:p>
        </p:txBody>
      </p:sp>
      <p:sp>
        <p:nvSpPr>
          <p:cNvPr id="4" name="Zástupný objekt pre číslo snímky 3">
            <a:extLst>
              <a:ext uri="{FF2B5EF4-FFF2-40B4-BE49-F238E27FC236}">
                <a16:creationId xmlns:a16="http://schemas.microsoft.com/office/drawing/2014/main" id="{9B7C794F-3981-AC46-DA2F-B28E59A58B4A}"/>
              </a:ext>
            </a:extLst>
          </p:cNvPr>
          <p:cNvSpPr>
            <a:spLocks noGrp="1"/>
          </p:cNvSpPr>
          <p:nvPr>
            <p:ph type="sldNum" sz="quarter" idx="5"/>
          </p:nvPr>
        </p:nvSpPr>
        <p:spPr/>
        <p:txBody>
          <a:bodyPr/>
          <a:lstStyle/>
          <a:p>
            <a:fld id="{EBA7850B-287B-E042-9459-DC2FC33BCF99}" type="slidenum">
              <a:rPr lang="en-US" smtClean="0"/>
              <a:t>8</a:t>
            </a:fld>
            <a:endParaRPr lang="en-US" dirty="0"/>
          </a:p>
        </p:txBody>
      </p:sp>
    </p:spTree>
    <p:extLst>
      <p:ext uri="{BB962C8B-B14F-4D97-AF65-F5344CB8AC3E}">
        <p14:creationId xmlns:p14="http://schemas.microsoft.com/office/powerpoint/2010/main" val="2785573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BA7850B-287B-E042-9459-DC2FC33BCF99}" type="slidenum">
              <a:rPr lang="en-US" smtClean="0"/>
              <a:t>9</a:t>
            </a:fld>
            <a:endParaRPr lang="en-US" dirty="0"/>
          </a:p>
        </p:txBody>
      </p:sp>
    </p:spTree>
    <p:extLst>
      <p:ext uri="{BB962C8B-B14F-4D97-AF65-F5344CB8AC3E}">
        <p14:creationId xmlns:p14="http://schemas.microsoft.com/office/powerpoint/2010/main" val="2875285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768DBF-B2C2-E9F0-588B-72694C09B3FC}"/>
              </a:ext>
            </a:extLst>
          </p:cNvPr>
          <p:cNvSpPr>
            <a:spLocks noGrp="1"/>
          </p:cNvSpPr>
          <p:nvPr>
            <p:ph type="ctrTitle"/>
          </p:nvPr>
        </p:nvSpPr>
        <p:spPr>
          <a:xfrm>
            <a:off x="1524000" y="1122363"/>
            <a:ext cx="9144000" cy="2387600"/>
          </a:xfrm>
        </p:spPr>
        <p:txBody>
          <a:bodyPr anchor="b"/>
          <a:lstStyle>
            <a:lvl1pPr algn="ctr">
              <a:defRPr sz="6000"/>
            </a:lvl1pPr>
          </a:lstStyle>
          <a:p>
            <a:r>
              <a:rPr lang="sk-SK"/>
              <a:t>Kliknutím upravte štýl predlohy nadpisu</a:t>
            </a:r>
          </a:p>
        </p:txBody>
      </p:sp>
      <p:sp>
        <p:nvSpPr>
          <p:cNvPr id="3" name="Podnadpis 2">
            <a:extLst>
              <a:ext uri="{FF2B5EF4-FFF2-40B4-BE49-F238E27FC236}">
                <a16:creationId xmlns:a16="http://schemas.microsoft.com/office/drawing/2014/main" id="{E41EF9A4-6E56-6E1E-EA64-331C9F7C32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p>
        </p:txBody>
      </p:sp>
      <p:sp>
        <p:nvSpPr>
          <p:cNvPr id="4" name="Zástupný objekt pre dátum 3">
            <a:extLst>
              <a:ext uri="{FF2B5EF4-FFF2-40B4-BE49-F238E27FC236}">
                <a16:creationId xmlns:a16="http://schemas.microsoft.com/office/drawing/2014/main" id="{092D2422-30FA-1FAD-C6FD-A69325679AC4}"/>
              </a:ext>
            </a:extLst>
          </p:cNvPr>
          <p:cNvSpPr>
            <a:spLocks noGrp="1"/>
          </p:cNvSpPr>
          <p:nvPr>
            <p:ph type="dt" sz="half" idx="10"/>
          </p:nvPr>
        </p:nvSpPr>
        <p:spPr/>
        <p:txBody>
          <a:bodyPr/>
          <a:lstStyle/>
          <a:p>
            <a:fld id="{FD7FF340-B617-4530-B85A-A9B007736927}" type="datetimeFigureOut">
              <a:rPr lang="sk-SK" smtClean="0"/>
              <a:t>29. 5. 2025</a:t>
            </a:fld>
            <a:endParaRPr lang="sk-SK" dirty="0"/>
          </a:p>
        </p:txBody>
      </p:sp>
      <p:sp>
        <p:nvSpPr>
          <p:cNvPr id="5" name="Zástupný objekt pre pätu 4">
            <a:extLst>
              <a:ext uri="{FF2B5EF4-FFF2-40B4-BE49-F238E27FC236}">
                <a16:creationId xmlns:a16="http://schemas.microsoft.com/office/drawing/2014/main" id="{87D5FD9B-3374-79B9-7A66-59DF447B3F30}"/>
              </a:ext>
            </a:extLst>
          </p:cNvPr>
          <p:cNvSpPr>
            <a:spLocks noGrp="1"/>
          </p:cNvSpPr>
          <p:nvPr>
            <p:ph type="ftr" sz="quarter" idx="11"/>
          </p:nvPr>
        </p:nvSpPr>
        <p:spPr/>
        <p:txBody>
          <a:bodyPr/>
          <a:lstStyle/>
          <a:p>
            <a:endParaRPr lang="sk-SK" dirty="0"/>
          </a:p>
        </p:txBody>
      </p:sp>
      <p:sp>
        <p:nvSpPr>
          <p:cNvPr id="6" name="Zástupný objekt pre číslo snímky 5">
            <a:extLst>
              <a:ext uri="{FF2B5EF4-FFF2-40B4-BE49-F238E27FC236}">
                <a16:creationId xmlns:a16="http://schemas.microsoft.com/office/drawing/2014/main" id="{E8BA7634-8170-6AE8-28E4-61E0073BFE43}"/>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195456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A3E9AD-116C-B375-60AE-BB7694053491}"/>
              </a:ext>
            </a:extLst>
          </p:cNvPr>
          <p:cNvSpPr>
            <a:spLocks noGrp="1"/>
          </p:cNvSpPr>
          <p:nvPr>
            <p:ph type="title"/>
          </p:nvPr>
        </p:nvSpPr>
        <p:spPr/>
        <p:txBody>
          <a:bodyPr/>
          <a:lstStyle/>
          <a:p>
            <a:r>
              <a:rPr lang="sk-SK"/>
              <a:t>Kliknutím upravte štýl predlohy nadpisu</a:t>
            </a:r>
          </a:p>
        </p:txBody>
      </p:sp>
      <p:sp>
        <p:nvSpPr>
          <p:cNvPr id="3" name="Zástupný zvislý text 2">
            <a:extLst>
              <a:ext uri="{FF2B5EF4-FFF2-40B4-BE49-F238E27FC236}">
                <a16:creationId xmlns:a16="http://schemas.microsoft.com/office/drawing/2014/main" id="{FF4A53B2-65D7-D8E8-A364-D39ACE73C77F}"/>
              </a:ext>
            </a:extLst>
          </p:cNvPr>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76E1ED66-619C-0E82-6947-265A090A5AD9}"/>
              </a:ext>
            </a:extLst>
          </p:cNvPr>
          <p:cNvSpPr>
            <a:spLocks noGrp="1"/>
          </p:cNvSpPr>
          <p:nvPr>
            <p:ph type="dt" sz="half" idx="10"/>
          </p:nvPr>
        </p:nvSpPr>
        <p:spPr/>
        <p:txBody>
          <a:bodyPr/>
          <a:lstStyle/>
          <a:p>
            <a:fld id="{FD7FF340-B617-4530-B85A-A9B007736927}" type="datetimeFigureOut">
              <a:rPr lang="sk-SK" smtClean="0"/>
              <a:t>29. 5. 2025</a:t>
            </a:fld>
            <a:endParaRPr lang="sk-SK" dirty="0"/>
          </a:p>
        </p:txBody>
      </p:sp>
      <p:sp>
        <p:nvSpPr>
          <p:cNvPr id="5" name="Zástupný objekt pre pätu 4">
            <a:extLst>
              <a:ext uri="{FF2B5EF4-FFF2-40B4-BE49-F238E27FC236}">
                <a16:creationId xmlns:a16="http://schemas.microsoft.com/office/drawing/2014/main" id="{1C91907B-4264-C23C-AD8A-4AEE0E83A34E}"/>
              </a:ext>
            </a:extLst>
          </p:cNvPr>
          <p:cNvSpPr>
            <a:spLocks noGrp="1"/>
          </p:cNvSpPr>
          <p:nvPr>
            <p:ph type="ftr" sz="quarter" idx="11"/>
          </p:nvPr>
        </p:nvSpPr>
        <p:spPr/>
        <p:txBody>
          <a:bodyPr/>
          <a:lstStyle/>
          <a:p>
            <a:endParaRPr lang="sk-SK" dirty="0"/>
          </a:p>
        </p:txBody>
      </p:sp>
      <p:sp>
        <p:nvSpPr>
          <p:cNvPr id="6" name="Zástupný objekt pre číslo snímky 5">
            <a:extLst>
              <a:ext uri="{FF2B5EF4-FFF2-40B4-BE49-F238E27FC236}">
                <a16:creationId xmlns:a16="http://schemas.microsoft.com/office/drawing/2014/main" id="{676EEDAD-2250-A52F-EA3E-9F410D6BBB6F}"/>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1700883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a:extLst>
              <a:ext uri="{FF2B5EF4-FFF2-40B4-BE49-F238E27FC236}">
                <a16:creationId xmlns:a16="http://schemas.microsoft.com/office/drawing/2014/main" id="{57BB3E8C-6071-EB97-31CA-A30F41A707D8}"/>
              </a:ext>
            </a:extLst>
          </p:cNvPr>
          <p:cNvSpPr>
            <a:spLocks noGrp="1"/>
          </p:cNvSpPr>
          <p:nvPr>
            <p:ph type="title" orient="vert"/>
          </p:nvPr>
        </p:nvSpPr>
        <p:spPr>
          <a:xfrm>
            <a:off x="8724900" y="365125"/>
            <a:ext cx="2628900" cy="5811838"/>
          </a:xfrm>
        </p:spPr>
        <p:txBody>
          <a:bodyPr vert="eaVert"/>
          <a:lstStyle/>
          <a:p>
            <a:r>
              <a:rPr lang="sk-SK"/>
              <a:t>Kliknutím upravte štýl predlohy nadpisu</a:t>
            </a:r>
          </a:p>
        </p:txBody>
      </p:sp>
      <p:sp>
        <p:nvSpPr>
          <p:cNvPr id="3" name="Zástupný zvislý text 2">
            <a:extLst>
              <a:ext uri="{FF2B5EF4-FFF2-40B4-BE49-F238E27FC236}">
                <a16:creationId xmlns:a16="http://schemas.microsoft.com/office/drawing/2014/main" id="{7DDA1562-FDF3-CFEB-F649-789B47B6FB8F}"/>
              </a:ext>
            </a:extLst>
          </p:cNvPr>
          <p:cNvSpPr>
            <a:spLocks noGrp="1"/>
          </p:cNvSpPr>
          <p:nvPr>
            <p:ph type="body" orient="vert" idx="1"/>
          </p:nvPr>
        </p:nvSpPr>
        <p:spPr>
          <a:xfrm>
            <a:off x="838200" y="365125"/>
            <a:ext cx="7734300" cy="5811838"/>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9E39F9D7-8482-3621-F195-C1165C99BCB7}"/>
              </a:ext>
            </a:extLst>
          </p:cNvPr>
          <p:cNvSpPr>
            <a:spLocks noGrp="1"/>
          </p:cNvSpPr>
          <p:nvPr>
            <p:ph type="dt" sz="half" idx="10"/>
          </p:nvPr>
        </p:nvSpPr>
        <p:spPr/>
        <p:txBody>
          <a:bodyPr/>
          <a:lstStyle/>
          <a:p>
            <a:fld id="{FD7FF340-B617-4530-B85A-A9B007736927}" type="datetimeFigureOut">
              <a:rPr lang="sk-SK" smtClean="0"/>
              <a:t>29. 5. 2025</a:t>
            </a:fld>
            <a:endParaRPr lang="sk-SK" dirty="0"/>
          </a:p>
        </p:txBody>
      </p:sp>
      <p:sp>
        <p:nvSpPr>
          <p:cNvPr id="5" name="Zástupný objekt pre pätu 4">
            <a:extLst>
              <a:ext uri="{FF2B5EF4-FFF2-40B4-BE49-F238E27FC236}">
                <a16:creationId xmlns:a16="http://schemas.microsoft.com/office/drawing/2014/main" id="{73CD4C91-DC15-8EB1-7368-7DBB2FFC1370}"/>
              </a:ext>
            </a:extLst>
          </p:cNvPr>
          <p:cNvSpPr>
            <a:spLocks noGrp="1"/>
          </p:cNvSpPr>
          <p:nvPr>
            <p:ph type="ftr" sz="quarter" idx="11"/>
          </p:nvPr>
        </p:nvSpPr>
        <p:spPr/>
        <p:txBody>
          <a:bodyPr/>
          <a:lstStyle/>
          <a:p>
            <a:endParaRPr lang="sk-SK" dirty="0"/>
          </a:p>
        </p:txBody>
      </p:sp>
      <p:sp>
        <p:nvSpPr>
          <p:cNvPr id="6" name="Zástupný objekt pre číslo snímky 5">
            <a:extLst>
              <a:ext uri="{FF2B5EF4-FFF2-40B4-BE49-F238E27FC236}">
                <a16:creationId xmlns:a16="http://schemas.microsoft.com/office/drawing/2014/main" id="{9B6FC4CA-676B-3868-DE0F-ABFE03540F37}"/>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3104619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E9B51E-DFB8-F96D-DD2F-135FC6D5E764}"/>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B733BAB0-E283-45FD-BB5E-976BD1EB079C}"/>
              </a:ext>
            </a:extLst>
          </p:cNvPr>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AD1666B6-6F9C-7D13-23E1-4444836E640A}"/>
              </a:ext>
            </a:extLst>
          </p:cNvPr>
          <p:cNvSpPr>
            <a:spLocks noGrp="1"/>
          </p:cNvSpPr>
          <p:nvPr>
            <p:ph type="dt" sz="half" idx="10"/>
          </p:nvPr>
        </p:nvSpPr>
        <p:spPr/>
        <p:txBody>
          <a:bodyPr/>
          <a:lstStyle/>
          <a:p>
            <a:fld id="{FD7FF340-B617-4530-B85A-A9B007736927}" type="datetimeFigureOut">
              <a:rPr lang="sk-SK" smtClean="0"/>
              <a:t>29. 5. 2025</a:t>
            </a:fld>
            <a:endParaRPr lang="sk-SK" dirty="0"/>
          </a:p>
        </p:txBody>
      </p:sp>
      <p:sp>
        <p:nvSpPr>
          <p:cNvPr id="5" name="Zástupný objekt pre pätu 4">
            <a:extLst>
              <a:ext uri="{FF2B5EF4-FFF2-40B4-BE49-F238E27FC236}">
                <a16:creationId xmlns:a16="http://schemas.microsoft.com/office/drawing/2014/main" id="{BB2F3A51-B361-0162-AA7B-1F0BD578F715}"/>
              </a:ext>
            </a:extLst>
          </p:cNvPr>
          <p:cNvSpPr>
            <a:spLocks noGrp="1"/>
          </p:cNvSpPr>
          <p:nvPr>
            <p:ph type="ftr" sz="quarter" idx="11"/>
          </p:nvPr>
        </p:nvSpPr>
        <p:spPr/>
        <p:txBody>
          <a:bodyPr/>
          <a:lstStyle/>
          <a:p>
            <a:endParaRPr lang="sk-SK" dirty="0"/>
          </a:p>
        </p:txBody>
      </p:sp>
      <p:sp>
        <p:nvSpPr>
          <p:cNvPr id="6" name="Zástupný objekt pre číslo snímky 5">
            <a:extLst>
              <a:ext uri="{FF2B5EF4-FFF2-40B4-BE49-F238E27FC236}">
                <a16:creationId xmlns:a16="http://schemas.microsoft.com/office/drawing/2014/main" id="{1A0482A3-446D-7EC5-FA25-064695E1D956}"/>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3711387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911A92-BC68-4D9F-CBA7-366E991EAAFF}"/>
              </a:ext>
            </a:extLst>
          </p:cNvPr>
          <p:cNvSpPr>
            <a:spLocks noGrp="1"/>
          </p:cNvSpPr>
          <p:nvPr>
            <p:ph type="title"/>
          </p:nvPr>
        </p:nvSpPr>
        <p:spPr>
          <a:xfrm>
            <a:off x="831850" y="1709738"/>
            <a:ext cx="10515600" cy="2852737"/>
          </a:xfrm>
        </p:spPr>
        <p:txBody>
          <a:bodyPr anchor="b"/>
          <a:lstStyle>
            <a:lvl1pPr>
              <a:defRPr sz="6000"/>
            </a:lvl1pPr>
          </a:lstStyle>
          <a:p>
            <a:r>
              <a:rPr lang="sk-SK"/>
              <a:t>Kliknutím upravte štýl predlohy nadpisu</a:t>
            </a:r>
          </a:p>
        </p:txBody>
      </p:sp>
      <p:sp>
        <p:nvSpPr>
          <p:cNvPr id="3" name="Zástupný text 2">
            <a:extLst>
              <a:ext uri="{FF2B5EF4-FFF2-40B4-BE49-F238E27FC236}">
                <a16:creationId xmlns:a16="http://schemas.microsoft.com/office/drawing/2014/main" id="{4B9EF0DF-10E9-6A4F-5142-7261C453C2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a:t>Kliknite sem a upravte štýly predlohy textu</a:t>
            </a:r>
          </a:p>
        </p:txBody>
      </p:sp>
      <p:sp>
        <p:nvSpPr>
          <p:cNvPr id="4" name="Zástupný objekt pre dátum 3">
            <a:extLst>
              <a:ext uri="{FF2B5EF4-FFF2-40B4-BE49-F238E27FC236}">
                <a16:creationId xmlns:a16="http://schemas.microsoft.com/office/drawing/2014/main" id="{EFCB92E6-7860-7DA1-064E-1684992CD367}"/>
              </a:ext>
            </a:extLst>
          </p:cNvPr>
          <p:cNvSpPr>
            <a:spLocks noGrp="1"/>
          </p:cNvSpPr>
          <p:nvPr>
            <p:ph type="dt" sz="half" idx="10"/>
          </p:nvPr>
        </p:nvSpPr>
        <p:spPr/>
        <p:txBody>
          <a:bodyPr/>
          <a:lstStyle/>
          <a:p>
            <a:fld id="{FD7FF340-B617-4530-B85A-A9B007736927}" type="datetimeFigureOut">
              <a:rPr lang="sk-SK" smtClean="0"/>
              <a:t>29. 5. 2025</a:t>
            </a:fld>
            <a:endParaRPr lang="sk-SK" dirty="0"/>
          </a:p>
        </p:txBody>
      </p:sp>
      <p:sp>
        <p:nvSpPr>
          <p:cNvPr id="5" name="Zástupný objekt pre pätu 4">
            <a:extLst>
              <a:ext uri="{FF2B5EF4-FFF2-40B4-BE49-F238E27FC236}">
                <a16:creationId xmlns:a16="http://schemas.microsoft.com/office/drawing/2014/main" id="{F8D9BE6A-C563-76FC-5F00-27AC14E18D6F}"/>
              </a:ext>
            </a:extLst>
          </p:cNvPr>
          <p:cNvSpPr>
            <a:spLocks noGrp="1"/>
          </p:cNvSpPr>
          <p:nvPr>
            <p:ph type="ftr" sz="quarter" idx="11"/>
          </p:nvPr>
        </p:nvSpPr>
        <p:spPr/>
        <p:txBody>
          <a:bodyPr/>
          <a:lstStyle/>
          <a:p>
            <a:endParaRPr lang="sk-SK" dirty="0"/>
          </a:p>
        </p:txBody>
      </p:sp>
      <p:sp>
        <p:nvSpPr>
          <p:cNvPr id="6" name="Zástupný objekt pre číslo snímky 5">
            <a:extLst>
              <a:ext uri="{FF2B5EF4-FFF2-40B4-BE49-F238E27FC236}">
                <a16:creationId xmlns:a16="http://schemas.microsoft.com/office/drawing/2014/main" id="{031DEE59-ADD0-E8C5-BA5A-5B248BDFDFFE}"/>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3650588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D95E58-EF3A-9E10-6478-CF2B90024277}"/>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49EBAE4E-54B5-4429-2483-3DC5618AE199}"/>
              </a:ext>
            </a:extLst>
          </p:cNvPr>
          <p:cNvSpPr>
            <a:spLocks noGrp="1"/>
          </p:cNvSpPr>
          <p:nvPr>
            <p:ph sz="half" idx="1"/>
          </p:nvPr>
        </p:nvSpPr>
        <p:spPr>
          <a:xfrm>
            <a:off x="838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obsah 3">
            <a:extLst>
              <a:ext uri="{FF2B5EF4-FFF2-40B4-BE49-F238E27FC236}">
                <a16:creationId xmlns:a16="http://schemas.microsoft.com/office/drawing/2014/main" id="{2EDC4DEB-B3BE-0054-F753-D189809D65E9}"/>
              </a:ext>
            </a:extLst>
          </p:cNvPr>
          <p:cNvSpPr>
            <a:spLocks noGrp="1"/>
          </p:cNvSpPr>
          <p:nvPr>
            <p:ph sz="half" idx="2"/>
          </p:nvPr>
        </p:nvSpPr>
        <p:spPr>
          <a:xfrm>
            <a:off x="6172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dátum 4">
            <a:extLst>
              <a:ext uri="{FF2B5EF4-FFF2-40B4-BE49-F238E27FC236}">
                <a16:creationId xmlns:a16="http://schemas.microsoft.com/office/drawing/2014/main" id="{00D4D257-C489-3E5E-BD88-DE63354F4CF3}"/>
              </a:ext>
            </a:extLst>
          </p:cNvPr>
          <p:cNvSpPr>
            <a:spLocks noGrp="1"/>
          </p:cNvSpPr>
          <p:nvPr>
            <p:ph type="dt" sz="half" idx="10"/>
          </p:nvPr>
        </p:nvSpPr>
        <p:spPr/>
        <p:txBody>
          <a:bodyPr/>
          <a:lstStyle/>
          <a:p>
            <a:fld id="{FD7FF340-B617-4530-B85A-A9B007736927}" type="datetimeFigureOut">
              <a:rPr lang="sk-SK" smtClean="0"/>
              <a:t>29. 5. 2025</a:t>
            </a:fld>
            <a:endParaRPr lang="sk-SK" dirty="0"/>
          </a:p>
        </p:txBody>
      </p:sp>
      <p:sp>
        <p:nvSpPr>
          <p:cNvPr id="6" name="Zástupný objekt pre pätu 5">
            <a:extLst>
              <a:ext uri="{FF2B5EF4-FFF2-40B4-BE49-F238E27FC236}">
                <a16:creationId xmlns:a16="http://schemas.microsoft.com/office/drawing/2014/main" id="{13899058-97F8-6EA9-9A5D-CDFE8E02CD68}"/>
              </a:ext>
            </a:extLst>
          </p:cNvPr>
          <p:cNvSpPr>
            <a:spLocks noGrp="1"/>
          </p:cNvSpPr>
          <p:nvPr>
            <p:ph type="ftr" sz="quarter" idx="11"/>
          </p:nvPr>
        </p:nvSpPr>
        <p:spPr/>
        <p:txBody>
          <a:bodyPr/>
          <a:lstStyle/>
          <a:p>
            <a:endParaRPr lang="sk-SK" dirty="0"/>
          </a:p>
        </p:txBody>
      </p:sp>
      <p:sp>
        <p:nvSpPr>
          <p:cNvPr id="7" name="Zástupný objekt pre číslo snímky 6">
            <a:extLst>
              <a:ext uri="{FF2B5EF4-FFF2-40B4-BE49-F238E27FC236}">
                <a16:creationId xmlns:a16="http://schemas.microsoft.com/office/drawing/2014/main" id="{46B61201-BD22-F486-FFF2-27C9DD4FB1C1}"/>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4130664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C981B4-F5B0-DE97-2A3C-D603C6D0987B}"/>
              </a:ext>
            </a:extLst>
          </p:cNvPr>
          <p:cNvSpPr>
            <a:spLocks noGrp="1"/>
          </p:cNvSpPr>
          <p:nvPr>
            <p:ph type="title"/>
          </p:nvPr>
        </p:nvSpPr>
        <p:spPr>
          <a:xfrm>
            <a:off x="839788" y="365125"/>
            <a:ext cx="10515600" cy="1325563"/>
          </a:xfrm>
        </p:spPr>
        <p:txBody>
          <a:bodyPr/>
          <a:lstStyle/>
          <a:p>
            <a:r>
              <a:rPr lang="sk-SK"/>
              <a:t>Kliknutím upravte štýl predlohy nadpisu</a:t>
            </a:r>
          </a:p>
        </p:txBody>
      </p:sp>
      <p:sp>
        <p:nvSpPr>
          <p:cNvPr id="3" name="Zástupný text 2">
            <a:extLst>
              <a:ext uri="{FF2B5EF4-FFF2-40B4-BE49-F238E27FC236}">
                <a16:creationId xmlns:a16="http://schemas.microsoft.com/office/drawing/2014/main" id="{6079632E-7BDA-6ECB-1F89-57E9B16CA0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AC744A1A-E891-5ECE-C6F6-2018BA2085E0}"/>
              </a:ext>
            </a:extLst>
          </p:cNvPr>
          <p:cNvSpPr>
            <a:spLocks noGrp="1"/>
          </p:cNvSpPr>
          <p:nvPr>
            <p:ph sz="half" idx="2"/>
          </p:nvPr>
        </p:nvSpPr>
        <p:spPr>
          <a:xfrm>
            <a:off x="839788" y="2505075"/>
            <a:ext cx="5157787"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text 4">
            <a:extLst>
              <a:ext uri="{FF2B5EF4-FFF2-40B4-BE49-F238E27FC236}">
                <a16:creationId xmlns:a16="http://schemas.microsoft.com/office/drawing/2014/main" id="{8D437E67-EB07-3392-2AA7-CB27CF8F73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47BCDAE9-6A3E-BD07-7E09-2AA09E0E10A4}"/>
              </a:ext>
            </a:extLst>
          </p:cNvPr>
          <p:cNvSpPr>
            <a:spLocks noGrp="1"/>
          </p:cNvSpPr>
          <p:nvPr>
            <p:ph sz="quarter" idx="4"/>
          </p:nvPr>
        </p:nvSpPr>
        <p:spPr>
          <a:xfrm>
            <a:off x="6172200" y="2505075"/>
            <a:ext cx="5183188"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Zástupný objekt pre dátum 6">
            <a:extLst>
              <a:ext uri="{FF2B5EF4-FFF2-40B4-BE49-F238E27FC236}">
                <a16:creationId xmlns:a16="http://schemas.microsoft.com/office/drawing/2014/main" id="{CDE7E9D5-D926-6A9D-245D-AC9A504E083A}"/>
              </a:ext>
            </a:extLst>
          </p:cNvPr>
          <p:cNvSpPr>
            <a:spLocks noGrp="1"/>
          </p:cNvSpPr>
          <p:nvPr>
            <p:ph type="dt" sz="half" idx="10"/>
          </p:nvPr>
        </p:nvSpPr>
        <p:spPr/>
        <p:txBody>
          <a:bodyPr/>
          <a:lstStyle/>
          <a:p>
            <a:fld id="{FD7FF340-B617-4530-B85A-A9B007736927}" type="datetimeFigureOut">
              <a:rPr lang="sk-SK" smtClean="0"/>
              <a:t>29. 5. 2025</a:t>
            </a:fld>
            <a:endParaRPr lang="sk-SK" dirty="0"/>
          </a:p>
        </p:txBody>
      </p:sp>
      <p:sp>
        <p:nvSpPr>
          <p:cNvPr id="8" name="Zástupný objekt pre pätu 7">
            <a:extLst>
              <a:ext uri="{FF2B5EF4-FFF2-40B4-BE49-F238E27FC236}">
                <a16:creationId xmlns:a16="http://schemas.microsoft.com/office/drawing/2014/main" id="{7CC39DA0-E7EC-8CC0-466C-670C64827144}"/>
              </a:ext>
            </a:extLst>
          </p:cNvPr>
          <p:cNvSpPr>
            <a:spLocks noGrp="1"/>
          </p:cNvSpPr>
          <p:nvPr>
            <p:ph type="ftr" sz="quarter" idx="11"/>
          </p:nvPr>
        </p:nvSpPr>
        <p:spPr/>
        <p:txBody>
          <a:bodyPr/>
          <a:lstStyle/>
          <a:p>
            <a:endParaRPr lang="sk-SK" dirty="0"/>
          </a:p>
        </p:txBody>
      </p:sp>
      <p:sp>
        <p:nvSpPr>
          <p:cNvPr id="9" name="Zástupný objekt pre číslo snímky 8">
            <a:extLst>
              <a:ext uri="{FF2B5EF4-FFF2-40B4-BE49-F238E27FC236}">
                <a16:creationId xmlns:a16="http://schemas.microsoft.com/office/drawing/2014/main" id="{2DB0D050-B488-44F7-0C4F-BAC68D99F1A0}"/>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2542298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FB7D1A-0AF0-1BCE-BA81-7BD567AAC174}"/>
              </a:ext>
            </a:extLst>
          </p:cNvPr>
          <p:cNvSpPr>
            <a:spLocks noGrp="1"/>
          </p:cNvSpPr>
          <p:nvPr>
            <p:ph type="title"/>
          </p:nvPr>
        </p:nvSpPr>
        <p:spPr/>
        <p:txBody>
          <a:bodyPr/>
          <a:lstStyle/>
          <a:p>
            <a:r>
              <a:rPr lang="sk-SK"/>
              <a:t>Kliknutím upravte štýl predlohy nadpisu</a:t>
            </a:r>
          </a:p>
        </p:txBody>
      </p:sp>
      <p:sp>
        <p:nvSpPr>
          <p:cNvPr id="3" name="Zástupný objekt pre dátum 2">
            <a:extLst>
              <a:ext uri="{FF2B5EF4-FFF2-40B4-BE49-F238E27FC236}">
                <a16:creationId xmlns:a16="http://schemas.microsoft.com/office/drawing/2014/main" id="{50258690-BEBA-143B-9B3E-EC25DD99FB9F}"/>
              </a:ext>
            </a:extLst>
          </p:cNvPr>
          <p:cNvSpPr>
            <a:spLocks noGrp="1"/>
          </p:cNvSpPr>
          <p:nvPr>
            <p:ph type="dt" sz="half" idx="10"/>
          </p:nvPr>
        </p:nvSpPr>
        <p:spPr/>
        <p:txBody>
          <a:bodyPr/>
          <a:lstStyle/>
          <a:p>
            <a:fld id="{FD7FF340-B617-4530-B85A-A9B007736927}" type="datetimeFigureOut">
              <a:rPr lang="sk-SK" smtClean="0"/>
              <a:t>29. 5. 2025</a:t>
            </a:fld>
            <a:endParaRPr lang="sk-SK" dirty="0"/>
          </a:p>
        </p:txBody>
      </p:sp>
      <p:sp>
        <p:nvSpPr>
          <p:cNvPr id="4" name="Zástupný objekt pre pätu 3">
            <a:extLst>
              <a:ext uri="{FF2B5EF4-FFF2-40B4-BE49-F238E27FC236}">
                <a16:creationId xmlns:a16="http://schemas.microsoft.com/office/drawing/2014/main" id="{63291BF9-0278-3E7F-2BBB-746803F9D519}"/>
              </a:ext>
            </a:extLst>
          </p:cNvPr>
          <p:cNvSpPr>
            <a:spLocks noGrp="1"/>
          </p:cNvSpPr>
          <p:nvPr>
            <p:ph type="ftr" sz="quarter" idx="11"/>
          </p:nvPr>
        </p:nvSpPr>
        <p:spPr/>
        <p:txBody>
          <a:bodyPr/>
          <a:lstStyle/>
          <a:p>
            <a:endParaRPr lang="sk-SK" dirty="0"/>
          </a:p>
        </p:txBody>
      </p:sp>
      <p:sp>
        <p:nvSpPr>
          <p:cNvPr id="5" name="Zástupný objekt pre číslo snímky 4">
            <a:extLst>
              <a:ext uri="{FF2B5EF4-FFF2-40B4-BE49-F238E27FC236}">
                <a16:creationId xmlns:a16="http://schemas.microsoft.com/office/drawing/2014/main" id="{82C60973-0089-7D26-BE7C-55C95E2D374C}"/>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472462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38A8EC74-9D7F-C969-FF21-0B88B68C1325}"/>
              </a:ext>
            </a:extLst>
          </p:cNvPr>
          <p:cNvSpPr>
            <a:spLocks noGrp="1"/>
          </p:cNvSpPr>
          <p:nvPr>
            <p:ph type="dt" sz="half" idx="10"/>
          </p:nvPr>
        </p:nvSpPr>
        <p:spPr/>
        <p:txBody>
          <a:bodyPr/>
          <a:lstStyle/>
          <a:p>
            <a:fld id="{FD7FF340-B617-4530-B85A-A9B007736927}" type="datetimeFigureOut">
              <a:rPr lang="sk-SK" smtClean="0"/>
              <a:t>29. 5. 2025</a:t>
            </a:fld>
            <a:endParaRPr lang="sk-SK" dirty="0"/>
          </a:p>
        </p:txBody>
      </p:sp>
      <p:sp>
        <p:nvSpPr>
          <p:cNvPr id="3" name="Zástupný objekt pre pätu 2">
            <a:extLst>
              <a:ext uri="{FF2B5EF4-FFF2-40B4-BE49-F238E27FC236}">
                <a16:creationId xmlns:a16="http://schemas.microsoft.com/office/drawing/2014/main" id="{30CC1256-D864-6DA7-B51A-6CC7CFF11F6C}"/>
              </a:ext>
            </a:extLst>
          </p:cNvPr>
          <p:cNvSpPr>
            <a:spLocks noGrp="1"/>
          </p:cNvSpPr>
          <p:nvPr>
            <p:ph type="ftr" sz="quarter" idx="11"/>
          </p:nvPr>
        </p:nvSpPr>
        <p:spPr/>
        <p:txBody>
          <a:bodyPr/>
          <a:lstStyle/>
          <a:p>
            <a:endParaRPr lang="sk-SK" dirty="0"/>
          </a:p>
        </p:txBody>
      </p:sp>
      <p:sp>
        <p:nvSpPr>
          <p:cNvPr id="4" name="Zástupný objekt pre číslo snímky 3">
            <a:extLst>
              <a:ext uri="{FF2B5EF4-FFF2-40B4-BE49-F238E27FC236}">
                <a16:creationId xmlns:a16="http://schemas.microsoft.com/office/drawing/2014/main" id="{8DB23B2A-E082-8A44-A29B-0F4767E8A2DD}"/>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274911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4CD666-4DF2-DBE8-01DC-EAE3E63CBF51}"/>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sah 2">
            <a:extLst>
              <a:ext uri="{FF2B5EF4-FFF2-40B4-BE49-F238E27FC236}">
                <a16:creationId xmlns:a16="http://schemas.microsoft.com/office/drawing/2014/main" id="{41087F05-DB66-1E1B-6119-044D3B638C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text 3">
            <a:extLst>
              <a:ext uri="{FF2B5EF4-FFF2-40B4-BE49-F238E27FC236}">
                <a16:creationId xmlns:a16="http://schemas.microsoft.com/office/drawing/2014/main" id="{6AA55F3D-6055-6C62-BF45-751D13783B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98E6F243-0403-2369-A7D2-DA034C0148BF}"/>
              </a:ext>
            </a:extLst>
          </p:cNvPr>
          <p:cNvSpPr>
            <a:spLocks noGrp="1"/>
          </p:cNvSpPr>
          <p:nvPr>
            <p:ph type="dt" sz="half" idx="10"/>
          </p:nvPr>
        </p:nvSpPr>
        <p:spPr/>
        <p:txBody>
          <a:bodyPr/>
          <a:lstStyle/>
          <a:p>
            <a:fld id="{FD7FF340-B617-4530-B85A-A9B007736927}" type="datetimeFigureOut">
              <a:rPr lang="sk-SK" smtClean="0"/>
              <a:t>29. 5. 2025</a:t>
            </a:fld>
            <a:endParaRPr lang="sk-SK" dirty="0"/>
          </a:p>
        </p:txBody>
      </p:sp>
      <p:sp>
        <p:nvSpPr>
          <p:cNvPr id="6" name="Zástupný objekt pre pätu 5">
            <a:extLst>
              <a:ext uri="{FF2B5EF4-FFF2-40B4-BE49-F238E27FC236}">
                <a16:creationId xmlns:a16="http://schemas.microsoft.com/office/drawing/2014/main" id="{8D2A83AF-1249-6E34-082B-E5822E07362B}"/>
              </a:ext>
            </a:extLst>
          </p:cNvPr>
          <p:cNvSpPr>
            <a:spLocks noGrp="1"/>
          </p:cNvSpPr>
          <p:nvPr>
            <p:ph type="ftr" sz="quarter" idx="11"/>
          </p:nvPr>
        </p:nvSpPr>
        <p:spPr/>
        <p:txBody>
          <a:bodyPr/>
          <a:lstStyle/>
          <a:p>
            <a:endParaRPr lang="sk-SK" dirty="0"/>
          </a:p>
        </p:txBody>
      </p:sp>
      <p:sp>
        <p:nvSpPr>
          <p:cNvPr id="7" name="Zástupný objekt pre číslo snímky 6">
            <a:extLst>
              <a:ext uri="{FF2B5EF4-FFF2-40B4-BE49-F238E27FC236}">
                <a16:creationId xmlns:a16="http://schemas.microsoft.com/office/drawing/2014/main" id="{99983684-C3F8-170D-ACF4-5818AF02DD55}"/>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1331408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D3B08F-A9CE-60D8-E7BB-C7E702BB4611}"/>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rázok 2">
            <a:extLst>
              <a:ext uri="{FF2B5EF4-FFF2-40B4-BE49-F238E27FC236}">
                <a16:creationId xmlns:a16="http://schemas.microsoft.com/office/drawing/2014/main" id="{BCE5978B-A0BB-1A2C-0BAD-741A548AAF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dirty="0"/>
          </a:p>
        </p:txBody>
      </p:sp>
      <p:sp>
        <p:nvSpPr>
          <p:cNvPr id="4" name="Zástupný text 3">
            <a:extLst>
              <a:ext uri="{FF2B5EF4-FFF2-40B4-BE49-F238E27FC236}">
                <a16:creationId xmlns:a16="http://schemas.microsoft.com/office/drawing/2014/main" id="{B14E7437-3F7C-C7C4-0F0D-AC5EEFCAEF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42AA350E-CB68-F985-F15D-62FB47418AE1}"/>
              </a:ext>
            </a:extLst>
          </p:cNvPr>
          <p:cNvSpPr>
            <a:spLocks noGrp="1"/>
          </p:cNvSpPr>
          <p:nvPr>
            <p:ph type="dt" sz="half" idx="10"/>
          </p:nvPr>
        </p:nvSpPr>
        <p:spPr/>
        <p:txBody>
          <a:bodyPr/>
          <a:lstStyle/>
          <a:p>
            <a:fld id="{FD7FF340-B617-4530-B85A-A9B007736927}" type="datetimeFigureOut">
              <a:rPr lang="sk-SK" smtClean="0"/>
              <a:t>29. 5. 2025</a:t>
            </a:fld>
            <a:endParaRPr lang="sk-SK" dirty="0"/>
          </a:p>
        </p:txBody>
      </p:sp>
      <p:sp>
        <p:nvSpPr>
          <p:cNvPr id="6" name="Zástupný objekt pre pätu 5">
            <a:extLst>
              <a:ext uri="{FF2B5EF4-FFF2-40B4-BE49-F238E27FC236}">
                <a16:creationId xmlns:a16="http://schemas.microsoft.com/office/drawing/2014/main" id="{A11519D4-9992-4BEB-75F3-9390238ED8B9}"/>
              </a:ext>
            </a:extLst>
          </p:cNvPr>
          <p:cNvSpPr>
            <a:spLocks noGrp="1"/>
          </p:cNvSpPr>
          <p:nvPr>
            <p:ph type="ftr" sz="quarter" idx="11"/>
          </p:nvPr>
        </p:nvSpPr>
        <p:spPr/>
        <p:txBody>
          <a:bodyPr/>
          <a:lstStyle/>
          <a:p>
            <a:endParaRPr lang="sk-SK" dirty="0"/>
          </a:p>
        </p:txBody>
      </p:sp>
      <p:sp>
        <p:nvSpPr>
          <p:cNvPr id="7" name="Zástupný objekt pre číslo snímky 6">
            <a:extLst>
              <a:ext uri="{FF2B5EF4-FFF2-40B4-BE49-F238E27FC236}">
                <a16:creationId xmlns:a16="http://schemas.microsoft.com/office/drawing/2014/main" id="{D23ABEFB-5BF8-1F35-2C84-A8103D2ECFBD}"/>
              </a:ext>
            </a:extLst>
          </p:cNvPr>
          <p:cNvSpPr>
            <a:spLocks noGrp="1"/>
          </p:cNvSpPr>
          <p:nvPr>
            <p:ph type="sldNum" sz="quarter" idx="12"/>
          </p:nvPr>
        </p:nvSpPr>
        <p:spPr/>
        <p:txBody>
          <a:bodyPr/>
          <a:lstStyle/>
          <a:p>
            <a:fld id="{3B2603A0-02BD-437B-9383-7F5FF262DE68}" type="slidenum">
              <a:rPr lang="sk-SK" smtClean="0"/>
              <a:t>‹#›</a:t>
            </a:fld>
            <a:endParaRPr lang="sk-SK" dirty="0"/>
          </a:p>
        </p:txBody>
      </p:sp>
    </p:spTree>
    <p:extLst>
      <p:ext uri="{BB962C8B-B14F-4D97-AF65-F5344CB8AC3E}">
        <p14:creationId xmlns:p14="http://schemas.microsoft.com/office/powerpoint/2010/main" val="3332126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C1C0E2EE-3EBC-388A-C4A6-6F2D0D00F0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p>
        </p:txBody>
      </p:sp>
      <p:sp>
        <p:nvSpPr>
          <p:cNvPr id="3" name="Zástupný text 2">
            <a:extLst>
              <a:ext uri="{FF2B5EF4-FFF2-40B4-BE49-F238E27FC236}">
                <a16:creationId xmlns:a16="http://schemas.microsoft.com/office/drawing/2014/main" id="{E248E987-93A3-C7C1-E5B6-A84567EA1D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9FFEA6FC-AC8E-BC6F-CEEF-E932B8A4F6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7FF340-B617-4530-B85A-A9B007736927}" type="datetimeFigureOut">
              <a:rPr lang="sk-SK" smtClean="0"/>
              <a:t>29. 5. 2025</a:t>
            </a:fld>
            <a:endParaRPr lang="sk-SK" dirty="0"/>
          </a:p>
        </p:txBody>
      </p:sp>
      <p:sp>
        <p:nvSpPr>
          <p:cNvPr id="5" name="Zástupný objekt pre pätu 4">
            <a:extLst>
              <a:ext uri="{FF2B5EF4-FFF2-40B4-BE49-F238E27FC236}">
                <a16:creationId xmlns:a16="http://schemas.microsoft.com/office/drawing/2014/main" id="{D6AB5C51-9B8B-2010-3195-FFF3645BA1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dirty="0"/>
          </a:p>
        </p:txBody>
      </p:sp>
      <p:sp>
        <p:nvSpPr>
          <p:cNvPr id="6" name="Zástupný objekt pre číslo snímky 5">
            <a:extLst>
              <a:ext uri="{FF2B5EF4-FFF2-40B4-BE49-F238E27FC236}">
                <a16:creationId xmlns:a16="http://schemas.microsoft.com/office/drawing/2014/main" id="{C84C90D5-B4CB-7A1C-14A1-F950393F4A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2603A0-02BD-437B-9383-7F5FF262DE68}" type="slidenum">
              <a:rPr lang="sk-SK" smtClean="0"/>
              <a:t>‹#›</a:t>
            </a:fld>
            <a:endParaRPr lang="sk-SK" dirty="0"/>
          </a:p>
        </p:txBody>
      </p:sp>
    </p:spTree>
    <p:extLst>
      <p:ext uri="{BB962C8B-B14F-4D97-AF65-F5344CB8AC3E}">
        <p14:creationId xmlns:p14="http://schemas.microsoft.com/office/powerpoint/2010/main" val="1010404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3.jpe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11.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13.jpe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ok 7">
            <a:extLst>
              <a:ext uri="{FF2B5EF4-FFF2-40B4-BE49-F238E27FC236}">
                <a16:creationId xmlns:a16="http://schemas.microsoft.com/office/drawing/2014/main" id="{8812442D-BB66-A1BB-3CB5-BDF4C18B0364}"/>
              </a:ext>
            </a:extLst>
          </p:cNvPr>
          <p:cNvPicPr>
            <a:picLocks noChangeAspect="1"/>
          </p:cNvPicPr>
          <p:nvPr/>
        </p:nvPicPr>
        <p:blipFill>
          <a:blip r:embed="rId3" cstate="print">
            <a:extLst>
              <a:ext uri="{28A0092B-C50C-407E-A947-70E740481C1C}">
                <a14:useLocalDpi xmlns:a14="http://schemas.microsoft.com/office/drawing/2010/main"/>
              </a:ext>
            </a:extLst>
          </a:blip>
          <a:srcRect t="24004" b="10610"/>
          <a:stretch/>
        </p:blipFill>
        <p:spPr>
          <a:xfrm>
            <a:off x="0" y="0"/>
            <a:ext cx="12192000" cy="6858000"/>
          </a:xfrm>
          <a:prstGeom prst="rect">
            <a:avLst/>
          </a:prstGeom>
        </p:spPr>
      </p:pic>
      <p:sp>
        <p:nvSpPr>
          <p:cNvPr id="12" name="Obdĺžnik 11">
            <a:extLst>
              <a:ext uri="{FF2B5EF4-FFF2-40B4-BE49-F238E27FC236}">
                <a16:creationId xmlns:a16="http://schemas.microsoft.com/office/drawing/2014/main" id="{A20B0B91-B40A-6D58-0463-CFE5453D5F4E}"/>
              </a:ext>
            </a:extLst>
          </p:cNvPr>
          <p:cNvSpPr/>
          <p:nvPr/>
        </p:nvSpPr>
        <p:spPr>
          <a:xfrm>
            <a:off x="0" y="0"/>
            <a:ext cx="12192000" cy="3093720"/>
          </a:xfrm>
          <a:prstGeom prst="rect">
            <a:avLst/>
          </a:prstGeom>
          <a:gradFill flip="none" rotWithShape="1">
            <a:gsLst>
              <a:gs pos="0">
                <a:schemeClr val="bg1">
                  <a:alpha val="96000"/>
                </a:schemeClr>
              </a:gs>
              <a:gs pos="52000">
                <a:schemeClr val="bg1">
                  <a:alpha val="77000"/>
                </a:schemeClr>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18" name="TextBox 12">
            <a:extLst>
              <a:ext uri="{FF2B5EF4-FFF2-40B4-BE49-F238E27FC236}">
                <a16:creationId xmlns:a16="http://schemas.microsoft.com/office/drawing/2014/main" id="{E9ED4217-77B2-3AAA-B35D-9443BB9D4D98}"/>
              </a:ext>
            </a:extLst>
          </p:cNvPr>
          <p:cNvSpPr txBox="1"/>
          <p:nvPr/>
        </p:nvSpPr>
        <p:spPr>
          <a:xfrm>
            <a:off x="602263" y="531470"/>
            <a:ext cx="9976616" cy="1015663"/>
          </a:xfrm>
          <a:prstGeom prst="rect">
            <a:avLst/>
          </a:prstGeom>
          <a:noFill/>
        </p:spPr>
        <p:txBody>
          <a:bodyPr wrap="square" rtlCol="0">
            <a:spAutoFit/>
          </a:bodyPr>
          <a:lstStyle/>
          <a:p>
            <a:r>
              <a:rPr lang="sk-SK" sz="6000" b="1" dirty="0">
                <a:solidFill>
                  <a:srgbClr val="122862"/>
                </a:solidFill>
                <a:latin typeface="Arial" panose="020B0604020202020204" pitchFamily="34" charset="0"/>
                <a:ea typeface="Arial" charset="0"/>
                <a:cs typeface="Arial" panose="020B0604020202020204" pitchFamily="34" charset="0"/>
              </a:rPr>
              <a:t>The Power of Networks</a:t>
            </a:r>
          </a:p>
        </p:txBody>
      </p:sp>
      <p:sp>
        <p:nvSpPr>
          <p:cNvPr id="19" name="TextBox 12">
            <a:extLst>
              <a:ext uri="{FF2B5EF4-FFF2-40B4-BE49-F238E27FC236}">
                <a16:creationId xmlns:a16="http://schemas.microsoft.com/office/drawing/2014/main" id="{46FD90A8-3E9E-6700-FC84-362E96CC3704}"/>
              </a:ext>
            </a:extLst>
          </p:cNvPr>
          <p:cNvSpPr txBox="1"/>
          <p:nvPr/>
        </p:nvSpPr>
        <p:spPr>
          <a:xfrm>
            <a:off x="625123" y="1493410"/>
            <a:ext cx="5252302" cy="400110"/>
          </a:xfrm>
          <a:prstGeom prst="rect">
            <a:avLst/>
          </a:prstGeom>
          <a:noFill/>
        </p:spPr>
        <p:txBody>
          <a:bodyPr wrap="square" rtlCol="0">
            <a:spAutoFit/>
          </a:bodyPr>
          <a:lstStyle/>
          <a:p>
            <a:r>
              <a:rPr lang="sk-SK" sz="2000" dirty="0">
                <a:solidFill>
                  <a:srgbClr val="122862"/>
                </a:solidFill>
                <a:latin typeface="Arial" panose="020B0604020202020204" pitchFamily="34" charset="0"/>
                <a:ea typeface="Arial" charset="0"/>
                <a:cs typeface="Arial" panose="020B0604020202020204" pitchFamily="34" charset="0"/>
              </a:rPr>
              <a:t>HHLA Pure</a:t>
            </a:r>
            <a:endParaRPr lang="de-DE" sz="2000" dirty="0">
              <a:solidFill>
                <a:srgbClr val="122862"/>
              </a:solidFill>
              <a:latin typeface="Arial" panose="020B0604020202020204" pitchFamily="34" charset="0"/>
              <a:ea typeface="Arial" charset="0"/>
              <a:cs typeface="Arial" panose="020B0604020202020204" pitchFamily="34" charset="0"/>
            </a:endParaRPr>
          </a:p>
        </p:txBody>
      </p:sp>
      <p:sp>
        <p:nvSpPr>
          <p:cNvPr id="9" name="Obdĺžnik 8">
            <a:extLst>
              <a:ext uri="{FF2B5EF4-FFF2-40B4-BE49-F238E27FC236}">
                <a16:creationId xmlns:a16="http://schemas.microsoft.com/office/drawing/2014/main" id="{820F86DE-E25B-49CA-1504-27613613054B}"/>
              </a:ext>
            </a:extLst>
          </p:cNvPr>
          <p:cNvSpPr/>
          <p:nvPr/>
        </p:nvSpPr>
        <p:spPr>
          <a:xfrm>
            <a:off x="410817" y="6248487"/>
            <a:ext cx="11339580" cy="106593"/>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endParaRPr>
          </a:p>
        </p:txBody>
      </p:sp>
      <p:pic>
        <p:nvPicPr>
          <p:cNvPr id="3" name="Obrázok 2" descr="Obrázok, na ktorom je písmo, grafika, snímka obrazovky, text&#10;&#10;Obsah vygenerovaný umelou inteligenciou môže byť nesprávny.">
            <a:extLst>
              <a:ext uri="{FF2B5EF4-FFF2-40B4-BE49-F238E27FC236}">
                <a16:creationId xmlns:a16="http://schemas.microsoft.com/office/drawing/2014/main" id="{9F605CCA-8774-C618-25D8-305FFC62E82D}"/>
              </a:ext>
            </a:extLst>
          </p:cNvPr>
          <p:cNvPicPr>
            <a:picLocks noChangeAspect="1"/>
          </p:cNvPicPr>
          <p:nvPr/>
        </p:nvPicPr>
        <p:blipFill>
          <a:blip r:embed="rId4"/>
          <a:stretch>
            <a:fillRect/>
          </a:stretch>
        </p:blipFill>
        <p:spPr>
          <a:xfrm>
            <a:off x="9220200" y="5679986"/>
            <a:ext cx="2421833" cy="332305"/>
          </a:xfrm>
          <a:prstGeom prst="rect">
            <a:avLst/>
          </a:prstGeom>
        </p:spPr>
      </p:pic>
      <p:pic>
        <p:nvPicPr>
          <p:cNvPr id="2" name="Obrázok 1" descr="Obrázok, na ktorom je text, písmo, grafika, logo&#10;&#10;Automaticky generovaný popis">
            <a:extLst>
              <a:ext uri="{FF2B5EF4-FFF2-40B4-BE49-F238E27FC236}">
                <a16:creationId xmlns:a16="http://schemas.microsoft.com/office/drawing/2014/main" id="{40083EFA-BDF5-2447-177B-6A92DDECB57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5123" y="5387568"/>
            <a:ext cx="1845689" cy="584836"/>
          </a:xfrm>
          <a:prstGeom prst="rect">
            <a:avLst/>
          </a:prstGeom>
        </p:spPr>
      </p:pic>
    </p:spTree>
    <p:extLst>
      <p:ext uri="{BB962C8B-B14F-4D97-AF65-F5344CB8AC3E}">
        <p14:creationId xmlns:p14="http://schemas.microsoft.com/office/powerpoint/2010/main" val="1088354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377;p41">
            <a:extLst>
              <a:ext uri="{FF2B5EF4-FFF2-40B4-BE49-F238E27FC236}">
                <a16:creationId xmlns:a16="http://schemas.microsoft.com/office/drawing/2014/main" id="{A4D63652-AD65-4776-5BC4-370BF498F256}"/>
              </a:ext>
            </a:extLst>
          </p:cNvPr>
          <p:cNvPicPr preferRelativeResize="0"/>
          <p:nvPr/>
        </p:nvPicPr>
        <p:blipFill>
          <a:blip r:embed="rId3" cstate="print">
            <a:extLst>
              <a:ext uri="{28A0092B-C50C-407E-A947-70E740481C1C}">
                <a14:useLocalDpi xmlns:a14="http://schemas.microsoft.com/office/drawing/2010/main"/>
              </a:ext>
            </a:extLst>
          </a:blip>
          <a:srcRect t="43683" b="6877"/>
          <a:stretch/>
        </p:blipFill>
        <p:spPr>
          <a:xfrm>
            <a:off x="0" y="0"/>
            <a:ext cx="12192000" cy="6875866"/>
          </a:xfrm>
          <a:prstGeom prst="rect">
            <a:avLst/>
          </a:prstGeom>
          <a:noFill/>
          <a:ln>
            <a:noFill/>
          </a:ln>
        </p:spPr>
      </p:pic>
      <p:sp>
        <p:nvSpPr>
          <p:cNvPr id="13" name="TextBox 12"/>
          <p:cNvSpPr txBox="1"/>
          <p:nvPr/>
        </p:nvSpPr>
        <p:spPr>
          <a:xfrm>
            <a:off x="548530" y="385543"/>
            <a:ext cx="6329997" cy="1107996"/>
          </a:xfrm>
          <a:prstGeom prst="rect">
            <a:avLst/>
          </a:prstGeom>
          <a:noFill/>
        </p:spPr>
        <p:txBody>
          <a:bodyPr wrap="square" rtlCol="0">
            <a:spAutoFit/>
          </a:bodyPr>
          <a:lstStyle/>
          <a:p>
            <a:r>
              <a:rPr lang="en-US" sz="6600" b="1" dirty="0">
                <a:solidFill>
                  <a:srgbClr val="002269"/>
                </a:solidFill>
                <a:latin typeface="Arial" panose="020B0604020202020204" pitchFamily="34" charset="0"/>
                <a:ea typeface="Arial" charset="0"/>
                <a:cs typeface="Arial" panose="020B0604020202020204" pitchFamily="34" charset="0"/>
              </a:rPr>
              <a:t>Thank you</a:t>
            </a:r>
            <a:r>
              <a:rPr lang="sk-SK" sz="6600" b="1" dirty="0">
                <a:solidFill>
                  <a:srgbClr val="002269"/>
                </a:solidFill>
                <a:latin typeface="Arial" panose="020B0604020202020204" pitchFamily="34" charset="0"/>
                <a:ea typeface="Arial" charset="0"/>
                <a:cs typeface="Arial" panose="020B0604020202020204" pitchFamily="34" charset="0"/>
              </a:rPr>
              <a:t>.</a:t>
            </a:r>
            <a:endParaRPr lang="de-DE" sz="6600" b="1" dirty="0">
              <a:solidFill>
                <a:srgbClr val="002269"/>
              </a:solidFill>
              <a:latin typeface="Arial" panose="020B0604020202020204" pitchFamily="34" charset="0"/>
              <a:ea typeface="Arial" charset="0"/>
              <a:cs typeface="Arial" panose="020B0604020202020204" pitchFamily="34" charset="0"/>
            </a:endParaRPr>
          </a:p>
        </p:txBody>
      </p:sp>
      <p:sp>
        <p:nvSpPr>
          <p:cNvPr id="17" name="TextBox 12">
            <a:extLst>
              <a:ext uri="{FF2B5EF4-FFF2-40B4-BE49-F238E27FC236}">
                <a16:creationId xmlns:a16="http://schemas.microsoft.com/office/drawing/2014/main" id="{C1409A56-8753-8E8E-88B0-C7691B689C64}"/>
              </a:ext>
            </a:extLst>
          </p:cNvPr>
          <p:cNvSpPr txBox="1"/>
          <p:nvPr/>
        </p:nvSpPr>
        <p:spPr>
          <a:xfrm>
            <a:off x="582102" y="1452856"/>
            <a:ext cx="2326750" cy="400110"/>
          </a:xfrm>
          <a:prstGeom prst="rect">
            <a:avLst/>
          </a:prstGeom>
          <a:noFill/>
        </p:spPr>
        <p:txBody>
          <a:bodyPr wrap="square" rtlCol="0">
            <a:spAutoFit/>
          </a:bodyPr>
          <a:lstStyle/>
          <a:p>
            <a:r>
              <a:rPr lang="sk-SK" sz="2000" b="1" dirty="0">
                <a:solidFill>
                  <a:srgbClr val="002269"/>
                </a:solidFill>
                <a:latin typeface="Arial" panose="020B0604020202020204" pitchFamily="34" charset="0"/>
                <a:ea typeface="Arial" charset="0"/>
                <a:cs typeface="Arial" panose="020B0604020202020204" pitchFamily="34" charset="0"/>
              </a:rPr>
              <a:t>www.</a:t>
            </a:r>
            <a:r>
              <a:rPr lang="en-GB" sz="2000" b="1" dirty="0">
                <a:solidFill>
                  <a:srgbClr val="002269"/>
                </a:solidFill>
                <a:latin typeface="Arial" panose="020B0604020202020204" pitchFamily="34" charset="0"/>
                <a:ea typeface="Arial" charset="0"/>
                <a:cs typeface="Arial" panose="020B0604020202020204" pitchFamily="34" charset="0"/>
              </a:rPr>
              <a:t>metrans.eu</a:t>
            </a:r>
          </a:p>
        </p:txBody>
      </p:sp>
      <p:pic>
        <p:nvPicPr>
          <p:cNvPr id="27" name="Obrázok 26">
            <a:extLst>
              <a:ext uri="{FF2B5EF4-FFF2-40B4-BE49-F238E27FC236}">
                <a16:creationId xmlns:a16="http://schemas.microsoft.com/office/drawing/2014/main" id="{4EA96C50-73D0-C534-778C-6F309DB67AC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749300" y="507697"/>
            <a:ext cx="880918" cy="880918"/>
          </a:xfrm>
          <a:prstGeom prst="rect">
            <a:avLst/>
          </a:prstGeom>
        </p:spPr>
      </p:pic>
      <p:sp>
        <p:nvSpPr>
          <p:cNvPr id="8" name="Obdĺžnik 7">
            <a:extLst>
              <a:ext uri="{FF2B5EF4-FFF2-40B4-BE49-F238E27FC236}">
                <a16:creationId xmlns:a16="http://schemas.microsoft.com/office/drawing/2014/main" id="{E3871B36-1F53-6B84-8D4D-9A317B0C9F81}"/>
              </a:ext>
            </a:extLst>
          </p:cNvPr>
          <p:cNvSpPr/>
          <p:nvPr/>
        </p:nvSpPr>
        <p:spPr>
          <a:xfrm>
            <a:off x="410817" y="6248487"/>
            <a:ext cx="11339580" cy="106593"/>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endParaRPr>
          </a:p>
        </p:txBody>
      </p:sp>
      <p:pic>
        <p:nvPicPr>
          <p:cNvPr id="9" name="Obrázok 8" descr="Obrázok, na ktorom je text, písmo, grafika, logo&#10;&#10;Automaticky generovaný popis">
            <a:extLst>
              <a:ext uri="{FF2B5EF4-FFF2-40B4-BE49-F238E27FC236}">
                <a16:creationId xmlns:a16="http://schemas.microsoft.com/office/drawing/2014/main" id="{F894647F-0777-7C44-BDDF-C08DD38346E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2102" y="5429996"/>
            <a:ext cx="1733929" cy="549423"/>
          </a:xfrm>
          <a:prstGeom prst="rect">
            <a:avLst/>
          </a:prstGeom>
        </p:spPr>
      </p:pic>
      <p:pic>
        <p:nvPicPr>
          <p:cNvPr id="2" name="Obrázok 1">
            <a:extLst>
              <a:ext uri="{FF2B5EF4-FFF2-40B4-BE49-F238E27FC236}">
                <a16:creationId xmlns:a16="http://schemas.microsoft.com/office/drawing/2014/main" id="{C8BD4DA8-0A6D-6311-6DC3-1C8AE3F04BF2}"/>
              </a:ext>
            </a:extLst>
          </p:cNvPr>
          <p:cNvPicPr>
            <a:picLocks noChangeAspect="1"/>
          </p:cNvPicPr>
          <p:nvPr/>
        </p:nvPicPr>
        <p:blipFill>
          <a:blip r:embed="rId6"/>
          <a:srcRect/>
          <a:stretch/>
        </p:blipFill>
        <p:spPr>
          <a:xfrm>
            <a:off x="9161552" y="5741356"/>
            <a:ext cx="2421833" cy="332304"/>
          </a:xfrm>
          <a:prstGeom prst="rect">
            <a:avLst/>
          </a:prstGeom>
        </p:spPr>
      </p:pic>
    </p:spTree>
    <p:extLst>
      <p:ext uri="{BB962C8B-B14F-4D97-AF65-F5344CB8AC3E}">
        <p14:creationId xmlns:p14="http://schemas.microsoft.com/office/powerpoint/2010/main" val="335879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5">
            <a:extLst>
              <a:ext uri="{FF2B5EF4-FFF2-40B4-BE49-F238E27FC236}">
                <a16:creationId xmlns:a16="http://schemas.microsoft.com/office/drawing/2014/main" id="{FCAF32EE-2E43-A384-C205-ABB633D7BAA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160" t="19456" b="1958"/>
          <a:stretch/>
        </p:blipFill>
        <p:spPr>
          <a:xfrm>
            <a:off x="5962835" y="305231"/>
            <a:ext cx="5198211" cy="6293334"/>
          </a:xfrm>
          <a:prstGeom prst="rect">
            <a:avLst/>
          </a:prstGeom>
        </p:spPr>
      </p:pic>
      <p:sp>
        <p:nvSpPr>
          <p:cNvPr id="40" name="TextBox 12">
            <a:extLst>
              <a:ext uri="{FF2B5EF4-FFF2-40B4-BE49-F238E27FC236}">
                <a16:creationId xmlns:a16="http://schemas.microsoft.com/office/drawing/2014/main" id="{7937A1A5-31CC-E172-5C62-1AD0F9638D16}"/>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2025</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sp>
        <p:nvSpPr>
          <p:cNvPr id="2" name="Obdĺžnik 1">
            <a:extLst>
              <a:ext uri="{FF2B5EF4-FFF2-40B4-BE49-F238E27FC236}">
                <a16:creationId xmlns:a16="http://schemas.microsoft.com/office/drawing/2014/main" id="{BBBD09A7-62EC-8EAB-D48B-CE290D6DFA72}"/>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sp>
        <p:nvSpPr>
          <p:cNvPr id="3" name="TextBox 12">
            <a:extLst>
              <a:ext uri="{FF2B5EF4-FFF2-40B4-BE49-F238E27FC236}">
                <a16:creationId xmlns:a16="http://schemas.microsoft.com/office/drawing/2014/main" id="{7910A8F0-4764-1C75-8C80-97757850B148}"/>
              </a:ext>
            </a:extLst>
          </p:cNvPr>
          <p:cNvSpPr txBox="1"/>
          <p:nvPr/>
        </p:nvSpPr>
        <p:spPr>
          <a:xfrm>
            <a:off x="552206" y="552946"/>
            <a:ext cx="5198211" cy="830997"/>
          </a:xfrm>
          <a:prstGeom prst="rect">
            <a:avLst/>
          </a:prstGeom>
          <a:noFill/>
        </p:spPr>
        <p:txBody>
          <a:bodyPr wrap="square" rtlCol="0">
            <a:spAutoFit/>
          </a:bodyPr>
          <a:lstStyle/>
          <a:p>
            <a:r>
              <a:rPr lang="en-US" sz="3200" b="1" dirty="0">
                <a:solidFill>
                  <a:srgbClr val="122862"/>
                </a:solidFill>
                <a:latin typeface="Arial" panose="020B0604020202020204" pitchFamily="34" charset="0"/>
                <a:ea typeface="Arial" charset="0"/>
                <a:cs typeface="Arial" panose="020B0604020202020204" pitchFamily="34" charset="0"/>
              </a:rPr>
              <a:t>HHLA </a:t>
            </a:r>
            <a:r>
              <a:rPr lang="sk-SK" sz="3200" b="1" dirty="0">
                <a:solidFill>
                  <a:srgbClr val="122862"/>
                </a:solidFill>
                <a:latin typeface="Arial" panose="020B0604020202020204" pitchFamily="34" charset="0"/>
                <a:ea typeface="Arial" charset="0"/>
                <a:cs typeface="Arial" panose="020B0604020202020204" pitchFamily="34" charset="0"/>
              </a:rPr>
              <a:t>P</a:t>
            </a:r>
            <a:r>
              <a:rPr lang="en-US" sz="3200" b="1" dirty="0">
                <a:solidFill>
                  <a:srgbClr val="122862"/>
                </a:solidFill>
                <a:latin typeface="Arial" panose="020B0604020202020204" pitchFamily="34" charset="0"/>
                <a:ea typeface="Arial" charset="0"/>
                <a:cs typeface="Arial" panose="020B0604020202020204" pitchFamily="34" charset="0"/>
              </a:rPr>
              <a:t>ure</a:t>
            </a:r>
            <a:endParaRPr lang="sk-SK" sz="3200" b="1" dirty="0">
              <a:solidFill>
                <a:srgbClr val="122862"/>
              </a:solidFill>
              <a:latin typeface="Arial" panose="020B0604020202020204" pitchFamily="34" charset="0"/>
              <a:ea typeface="Arial" charset="0"/>
              <a:cs typeface="Arial" panose="020B0604020202020204" pitchFamily="34" charset="0"/>
            </a:endParaRPr>
          </a:p>
          <a:p>
            <a:r>
              <a:rPr lang="en-US" sz="1600" dirty="0">
                <a:solidFill>
                  <a:srgbClr val="A0A0A0"/>
                </a:solidFill>
                <a:latin typeface="Arial" panose="020B0604020202020204" pitchFamily="34" charset="0"/>
                <a:ea typeface="Arial" charset="0"/>
                <a:cs typeface="Arial" panose="020B0604020202020204" pitchFamily="34" charset="0"/>
              </a:rPr>
              <a:t>Verified CO₂ footprint and financial climate contribution</a:t>
            </a:r>
            <a:endParaRPr lang="sk-SK" sz="1600" dirty="0">
              <a:solidFill>
                <a:srgbClr val="A0A0A0"/>
              </a:solidFill>
              <a:latin typeface="Arial" panose="020B0604020202020204" pitchFamily="34" charset="0"/>
              <a:ea typeface="Arial" charset="0"/>
              <a:cs typeface="Arial" panose="020B0604020202020204" pitchFamily="34" charset="0"/>
            </a:endParaRPr>
          </a:p>
        </p:txBody>
      </p:sp>
      <p:pic>
        <p:nvPicPr>
          <p:cNvPr id="4" name="Obrázok 3">
            <a:extLst>
              <a:ext uri="{FF2B5EF4-FFF2-40B4-BE49-F238E27FC236}">
                <a16:creationId xmlns:a16="http://schemas.microsoft.com/office/drawing/2014/main" id="{E9185E46-9966-FA69-345E-B21083D50C5E}"/>
              </a:ext>
            </a:extLst>
          </p:cNvPr>
          <p:cNvPicPr>
            <a:picLocks noChangeAspect="1"/>
          </p:cNvPicPr>
          <p:nvPr/>
        </p:nvPicPr>
        <p:blipFill>
          <a:blip r:embed="rId4"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sp>
        <p:nvSpPr>
          <p:cNvPr id="7" name="Obdĺžnik 6">
            <a:extLst>
              <a:ext uri="{FF2B5EF4-FFF2-40B4-BE49-F238E27FC236}">
                <a16:creationId xmlns:a16="http://schemas.microsoft.com/office/drawing/2014/main" id="{07E79000-8348-85EE-F6A6-0F971F39A8E4}"/>
              </a:ext>
            </a:extLst>
          </p:cNvPr>
          <p:cNvSpPr/>
          <p:nvPr/>
        </p:nvSpPr>
        <p:spPr>
          <a:xfrm>
            <a:off x="636692" y="1699260"/>
            <a:ext cx="4948767" cy="4605794"/>
          </a:xfrm>
          <a:prstGeom prst="rect">
            <a:avLst/>
          </a:prstGeom>
          <a:solidFill>
            <a:srgbClr val="1228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9" name="TextBox 12">
            <a:extLst>
              <a:ext uri="{FF2B5EF4-FFF2-40B4-BE49-F238E27FC236}">
                <a16:creationId xmlns:a16="http://schemas.microsoft.com/office/drawing/2014/main" id="{ABABCA7B-B11B-9257-81B5-7F3832D4E4CA}"/>
              </a:ext>
            </a:extLst>
          </p:cNvPr>
          <p:cNvSpPr txBox="1"/>
          <p:nvPr/>
        </p:nvSpPr>
        <p:spPr>
          <a:xfrm>
            <a:off x="935694" y="2023921"/>
            <a:ext cx="4385514" cy="3970318"/>
          </a:xfrm>
          <a:prstGeom prst="rect">
            <a:avLst/>
          </a:prstGeom>
          <a:noFill/>
        </p:spPr>
        <p:txBody>
          <a:bodyPr wrap="square" rtlCol="0">
            <a:spAutoFit/>
          </a:bodyPr>
          <a:lstStyle/>
          <a:p>
            <a:pPr lvl="0" algn="just"/>
            <a:r>
              <a:rPr lang="en-US" sz="1400" b="1" i="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Hamburger Hafen und Logistik AG (HHLA) and METRANS </a:t>
            </a:r>
            <a:r>
              <a:rPr lang="en-US"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are intensifying their efforts to reduce CO₂ emissions and use resources more responsibly. With a target to achieve a significantly lower carbon footprint across the Group by 2040, HHLA and METRANS are pursuing a comprehensive sustainability strategy under the “Balanced Logistics” brand. This reflects our commitment to long-term economic success while also upholding our social and ecological responsibilities.</a:t>
            </a:r>
            <a:endParaRPr lang="sk-SK"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p>
            <a:pPr lvl="0" algn="just"/>
            <a:endParaRPr lang="sk-SK" sz="14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lvl="0" algn="just"/>
            <a:r>
              <a:rPr lang="en-US"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We have developed HHLA Pure, a product based on verified carbon performance, designed to significantly reduce the transport-related CO₂ footprint from port operations into the European hinterland. It allows our clients to leverage Hamburg’s position as the leading European rail port while using METRANS’ efficient intermodal rail network.</a:t>
            </a:r>
            <a:endParaRPr lang="en-AU" sz="14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48740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7B266-3DFF-460A-E0DD-BEC6B44A6558}"/>
            </a:ext>
          </a:extLst>
        </p:cNvPr>
        <p:cNvGrpSpPr/>
        <p:nvPr/>
      </p:nvGrpSpPr>
      <p:grpSpPr>
        <a:xfrm>
          <a:off x="0" y="0"/>
          <a:ext cx="0" cy="0"/>
          <a:chOff x="0" y="0"/>
          <a:chExt cx="0" cy="0"/>
        </a:xfrm>
      </p:grpSpPr>
      <p:sp>
        <p:nvSpPr>
          <p:cNvPr id="40" name="TextBox 12">
            <a:extLst>
              <a:ext uri="{FF2B5EF4-FFF2-40B4-BE49-F238E27FC236}">
                <a16:creationId xmlns:a16="http://schemas.microsoft.com/office/drawing/2014/main" id="{823883E8-60ED-9E0E-BEB4-E6C688990CDE}"/>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2025</a:t>
            </a:r>
            <a:endParaRPr lang="sk-SK" sz="1200" i="1" dirty="0">
              <a:solidFill>
                <a:srgbClr val="122862"/>
              </a:solidFill>
              <a:latin typeface="Arial" panose="020B0604020202020204" pitchFamily="34" charset="0"/>
              <a:ea typeface="Arial" charset="0"/>
              <a:cs typeface="Arial" panose="020B0604020202020204" pitchFamily="34" charset="0"/>
            </a:endParaRPr>
          </a:p>
        </p:txBody>
      </p:sp>
      <p:sp>
        <p:nvSpPr>
          <p:cNvPr id="2" name="Obdĺžnik 1">
            <a:extLst>
              <a:ext uri="{FF2B5EF4-FFF2-40B4-BE49-F238E27FC236}">
                <a16:creationId xmlns:a16="http://schemas.microsoft.com/office/drawing/2014/main" id="{56A77AD4-2C74-4009-7CC2-641224C5E2C0}"/>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pic>
        <p:nvPicPr>
          <p:cNvPr id="4" name="Obrázok 3">
            <a:extLst>
              <a:ext uri="{FF2B5EF4-FFF2-40B4-BE49-F238E27FC236}">
                <a16:creationId xmlns:a16="http://schemas.microsoft.com/office/drawing/2014/main" id="{0C64583A-3406-543E-CA0F-0363CDC72606}"/>
              </a:ext>
            </a:extLst>
          </p:cNvPr>
          <p:cNvPicPr>
            <a:picLocks noChangeAspect="1"/>
          </p:cNvPicPr>
          <p:nvPr/>
        </p:nvPicPr>
        <p:blipFill>
          <a:blip r:embed="rId3"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sp>
        <p:nvSpPr>
          <p:cNvPr id="9" name="TextBox 12">
            <a:extLst>
              <a:ext uri="{FF2B5EF4-FFF2-40B4-BE49-F238E27FC236}">
                <a16:creationId xmlns:a16="http://schemas.microsoft.com/office/drawing/2014/main" id="{6A47C958-B263-08F4-F16C-020FF80A433B}"/>
              </a:ext>
            </a:extLst>
          </p:cNvPr>
          <p:cNvSpPr txBox="1"/>
          <p:nvPr/>
        </p:nvSpPr>
        <p:spPr>
          <a:xfrm>
            <a:off x="613283" y="785802"/>
            <a:ext cx="4781677" cy="5693866"/>
          </a:xfrm>
          <a:prstGeom prst="rect">
            <a:avLst/>
          </a:prstGeom>
          <a:noFill/>
        </p:spPr>
        <p:txBody>
          <a:bodyPr wrap="square" rtlCol="0">
            <a:spAutoFit/>
          </a:bodyPr>
          <a:lstStyle/>
          <a:p>
            <a:pPr lvl="0" algn="just"/>
            <a:r>
              <a:rPr lang="en-US"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METRANS operates energy-efficient electric trains and lightweight flat wagons, increasing load capacity without extending train length. This enables you, our customers, to minimize the carbon footprint of your container transports, while remaining cost-efficient and competitive.</a:t>
            </a:r>
            <a:endParaRPr lang="sk-SK"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lvl="0" algn="just"/>
            <a:endParaRPr lang="sk-SK" sz="1400" dirty="0">
              <a:solidFill>
                <a:srgbClr val="122862"/>
              </a:solidFill>
              <a:latin typeface="Arial" panose="020B0604020202020204" pitchFamily="34" charset="0"/>
              <a:ea typeface="Times New Roman" panose="02020603050405020304" pitchFamily="18" charset="0"/>
              <a:cs typeface="Arial" panose="020B0604020202020204" pitchFamily="34" charset="0"/>
            </a:endParaRPr>
          </a:p>
          <a:p>
            <a:pPr lvl="0" algn="just"/>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Following a successful pilot in </a:t>
            </a:r>
            <a:r>
              <a:rPr lang="en-US"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2019</a:t>
            </a: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 the product was launched in </a:t>
            </a:r>
            <a:r>
              <a:rPr lang="en-US"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2020</a:t>
            </a: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 with routes from/to Hamburg, later expanding to Bremerhaven and Koper.</a:t>
            </a:r>
            <a:endPar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lvl="0" algn="just"/>
            <a:endParaRPr lang="sk-SK" sz="1400" dirty="0">
              <a:solidFill>
                <a:srgbClr val="122862"/>
              </a:solidFill>
              <a:latin typeface="Arial" panose="020B0604020202020204" pitchFamily="34" charset="0"/>
              <a:ea typeface="Times New Roman" panose="02020603050405020304" pitchFamily="18" charset="0"/>
              <a:cs typeface="Arial" panose="020B0604020202020204" pitchFamily="34" charset="0"/>
            </a:endParaRPr>
          </a:p>
          <a:p>
            <a:pPr lvl="0" algn="just"/>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Since </a:t>
            </a:r>
            <a:r>
              <a:rPr lang="en-US"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2021</a:t>
            </a: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 we have powered our rail operations in Germany and Austria entirely with certified green electricity, reducing emissions by an additional 60%. Between 2021 and </a:t>
            </a:r>
            <a:r>
              <a:rPr lang="en-US"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2022</a:t>
            </a: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 we transported more than 900,000 TEU annually with zero direct emissions from traction energy, with many forwarding agents and shipping lines now requesting certified carbon performance documentation.</a:t>
            </a:r>
            <a:endPar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lvl="0" algn="just"/>
            <a:endParaRPr lang="sk-SK" sz="1400" dirty="0">
              <a:solidFill>
                <a:srgbClr val="122862"/>
              </a:solidFill>
              <a:latin typeface="Arial" panose="020B0604020202020204" pitchFamily="34" charset="0"/>
              <a:ea typeface="Times New Roman" panose="02020603050405020304" pitchFamily="18" charset="0"/>
              <a:cs typeface="Arial" panose="020B0604020202020204" pitchFamily="34" charset="0"/>
            </a:endParaRPr>
          </a:p>
          <a:p>
            <a:pPr lvl="0" algn="just"/>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As of September 1, </a:t>
            </a:r>
            <a:r>
              <a:rPr lang="en-US"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2023</a:t>
            </a: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 our low-emission rail transport offering now includes Wilhelmshaven, Gdansk, Rotterdam, Trieste, and Rijeka. Inland terminals in Duisburg (Germany) and Indija (Serbia) have also been integrated into the HHLA Pure network.</a:t>
            </a:r>
            <a:endPar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lvl="0" algn="just"/>
            <a:endParaRPr lang="sk-SK" sz="1400" dirty="0">
              <a:solidFill>
                <a:srgbClr val="122862"/>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3" name="Obrázok 12">
            <a:extLst>
              <a:ext uri="{FF2B5EF4-FFF2-40B4-BE49-F238E27FC236}">
                <a16:creationId xmlns:a16="http://schemas.microsoft.com/office/drawing/2014/main" id="{6D93BF63-C0AF-6BBB-FF00-C91E3F72635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l="17251" r="26626"/>
          <a:stretch/>
        </p:blipFill>
        <p:spPr>
          <a:xfrm>
            <a:off x="5859781" y="289965"/>
            <a:ext cx="5301266" cy="6293334"/>
          </a:xfrm>
          <a:prstGeom prst="rect">
            <a:avLst/>
          </a:prstGeom>
        </p:spPr>
      </p:pic>
    </p:spTree>
    <p:extLst>
      <p:ext uri="{BB962C8B-B14F-4D97-AF65-F5344CB8AC3E}">
        <p14:creationId xmlns:p14="http://schemas.microsoft.com/office/powerpoint/2010/main" val="2395250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F3C80-E73F-9A64-1BAB-F8D0412A39E6}"/>
            </a:ext>
          </a:extLst>
        </p:cNvPr>
        <p:cNvGrpSpPr/>
        <p:nvPr/>
      </p:nvGrpSpPr>
      <p:grpSpPr>
        <a:xfrm>
          <a:off x="0" y="0"/>
          <a:ext cx="0" cy="0"/>
          <a:chOff x="0" y="0"/>
          <a:chExt cx="0" cy="0"/>
        </a:xfrm>
      </p:grpSpPr>
      <p:sp>
        <p:nvSpPr>
          <p:cNvPr id="40" name="TextBox 12">
            <a:extLst>
              <a:ext uri="{FF2B5EF4-FFF2-40B4-BE49-F238E27FC236}">
                <a16:creationId xmlns:a16="http://schemas.microsoft.com/office/drawing/2014/main" id="{E2E14B41-6B34-5F70-75A4-B49BD65FB22C}"/>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chemeClr val="bg1"/>
                </a:solidFill>
                <a:latin typeface="Arial" panose="020B0604020202020204" pitchFamily="34" charset="0"/>
                <a:ea typeface="Arial" charset="0"/>
                <a:cs typeface="Arial" panose="020B0604020202020204" pitchFamily="34" charset="0"/>
              </a:rPr>
              <a:t>2025</a:t>
            </a:r>
            <a:endParaRPr lang="sk-SK" sz="1200" i="1" dirty="0">
              <a:solidFill>
                <a:schemeClr val="bg1"/>
              </a:solidFill>
              <a:latin typeface="Arial" panose="020B0604020202020204" pitchFamily="34" charset="0"/>
              <a:ea typeface="Arial" charset="0"/>
              <a:cs typeface="Arial" panose="020B0604020202020204" pitchFamily="34" charset="0"/>
            </a:endParaRPr>
          </a:p>
        </p:txBody>
      </p:sp>
      <p:sp>
        <p:nvSpPr>
          <p:cNvPr id="2" name="Obdĺžnik 1">
            <a:extLst>
              <a:ext uri="{FF2B5EF4-FFF2-40B4-BE49-F238E27FC236}">
                <a16:creationId xmlns:a16="http://schemas.microsoft.com/office/drawing/2014/main" id="{F1719245-74B8-F76C-5669-26D3C041055B}"/>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pic>
        <p:nvPicPr>
          <p:cNvPr id="4" name="Obrázok 3">
            <a:extLst>
              <a:ext uri="{FF2B5EF4-FFF2-40B4-BE49-F238E27FC236}">
                <a16:creationId xmlns:a16="http://schemas.microsoft.com/office/drawing/2014/main" id="{2AA5A122-EE91-410C-4E8B-CAA6E7D3E308}"/>
              </a:ext>
            </a:extLst>
          </p:cNvPr>
          <p:cNvPicPr>
            <a:picLocks noChangeAspect="1"/>
          </p:cNvPicPr>
          <p:nvPr/>
        </p:nvPicPr>
        <p:blipFill>
          <a:blip r:embed="rId3"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pic>
        <p:nvPicPr>
          <p:cNvPr id="13" name="Obrázok 12">
            <a:extLst>
              <a:ext uri="{FF2B5EF4-FFF2-40B4-BE49-F238E27FC236}">
                <a16:creationId xmlns:a16="http://schemas.microsoft.com/office/drawing/2014/main" id="{94086B4B-01BC-19AC-CE2E-94C121A37239}"/>
              </a:ext>
            </a:extLst>
          </p:cNvPr>
          <p:cNvPicPr>
            <a:picLocks noChangeAspect="1"/>
          </p:cNvPicPr>
          <p:nvPr/>
        </p:nvPicPr>
        <p:blipFill>
          <a:blip r:embed="rId4" cstate="print">
            <a:extLst>
              <a:ext uri="{28A0092B-C50C-407E-A947-70E740481C1C}">
                <a14:useLocalDpi xmlns:a14="http://schemas.microsoft.com/office/drawing/2010/main"/>
              </a:ext>
            </a:extLst>
          </a:blip>
          <a:srcRect l="18279" r="20222"/>
          <a:stretch/>
        </p:blipFill>
        <p:spPr>
          <a:xfrm>
            <a:off x="5859781" y="289965"/>
            <a:ext cx="5301266" cy="6286097"/>
          </a:xfrm>
          <a:prstGeom prst="rect">
            <a:avLst/>
          </a:prstGeom>
        </p:spPr>
      </p:pic>
      <p:sp>
        <p:nvSpPr>
          <p:cNvPr id="3" name="TextBox 12">
            <a:extLst>
              <a:ext uri="{FF2B5EF4-FFF2-40B4-BE49-F238E27FC236}">
                <a16:creationId xmlns:a16="http://schemas.microsoft.com/office/drawing/2014/main" id="{96D3874B-3924-ED1C-ACF5-22DE97976C8A}"/>
              </a:ext>
            </a:extLst>
          </p:cNvPr>
          <p:cNvSpPr txBox="1"/>
          <p:nvPr/>
        </p:nvSpPr>
        <p:spPr>
          <a:xfrm>
            <a:off x="613282" y="628528"/>
            <a:ext cx="4781677" cy="5693866"/>
          </a:xfrm>
          <a:prstGeom prst="rect">
            <a:avLst/>
          </a:prstGeom>
          <a:noFill/>
        </p:spPr>
        <p:txBody>
          <a:bodyPr wrap="square" rtlCol="0">
            <a:spAutoFit/>
          </a:bodyPr>
          <a:lstStyle/>
          <a:p>
            <a:pPr lvl="0" algn="just"/>
            <a:r>
              <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I</a:t>
            </a: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n </a:t>
            </a:r>
            <a:r>
              <a:rPr lang="en-US"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2024</a:t>
            </a: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 we extended our offer along the Silk Road corridor. Transport from Malaszewicze to all METRANS hinterland terminals—and vice versa—can now be handled with certified low-emission energy sources. We also began sourcing certified renewable energy for rail operations in the Netherlands.</a:t>
            </a:r>
            <a:endPar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lvl="0" algn="just"/>
            <a:endParaRPr lang="sk-SK" sz="1400" dirty="0">
              <a:solidFill>
                <a:srgbClr val="122862"/>
              </a:solidFill>
              <a:latin typeface="Arial" panose="020B0604020202020204" pitchFamily="34" charset="0"/>
              <a:ea typeface="Times New Roman" panose="02020603050405020304" pitchFamily="18" charset="0"/>
              <a:cs typeface="Arial" panose="020B0604020202020204" pitchFamily="34" charset="0"/>
            </a:endParaRPr>
          </a:p>
          <a:p>
            <a:pPr lvl="0" algn="just"/>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Together with Enerparc, we have commissioned a state-of-the-art photovoltaic installation in northern Germany to supply part of our energy needs with solar power.</a:t>
            </a:r>
            <a:endPar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lvl="0" algn="just"/>
            <a:endParaRPr lang="sk-SK" sz="1400" dirty="0">
              <a:solidFill>
                <a:srgbClr val="122862"/>
              </a:solidFill>
              <a:latin typeface="Arial" panose="020B0604020202020204" pitchFamily="34" charset="0"/>
              <a:ea typeface="Times New Roman" panose="02020603050405020304" pitchFamily="18" charset="0"/>
              <a:cs typeface="Arial" panose="020B0604020202020204" pitchFamily="34" charset="0"/>
            </a:endParaRPr>
          </a:p>
          <a:p>
            <a:pPr lvl="0" algn="just"/>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By </a:t>
            </a:r>
            <a:r>
              <a:rPr lang="en-US"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mid-2025</a:t>
            </a: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 we will complete our current CO₂ compensation programs and continue by investing in certified Gold Standard wind energy projects—ensuring that every tonne of residual emissions is matched with a credible financial climate contribution.</a:t>
            </a:r>
            <a:endPar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lvl="0" algn="just"/>
            <a:endParaRPr lang="sk-SK" sz="1400" dirty="0">
              <a:solidFill>
                <a:srgbClr val="122862"/>
              </a:solidFill>
              <a:latin typeface="Arial" panose="020B0604020202020204" pitchFamily="34" charset="0"/>
              <a:ea typeface="Times New Roman" panose="02020603050405020304" pitchFamily="18" charset="0"/>
              <a:cs typeface="Arial" panose="020B0604020202020204" pitchFamily="34" charset="0"/>
            </a:endParaRPr>
          </a:p>
          <a:p>
            <a:pPr lvl="0" algn="just"/>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In </a:t>
            </a:r>
            <a:r>
              <a:rPr lang="en-US" sz="14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2025</a:t>
            </a: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 we are also extending HHLA Pure to include all Istanbul destinations, further expanding our sustainable transport offer.</a:t>
            </a:r>
            <a:endPar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lvl="0" algn="just"/>
            <a:endParaRPr lang="sk-SK" sz="1400" dirty="0">
              <a:solidFill>
                <a:srgbClr val="122862"/>
              </a:solidFill>
              <a:latin typeface="Arial" panose="020B0604020202020204" pitchFamily="34" charset="0"/>
              <a:ea typeface="Times New Roman" panose="02020603050405020304" pitchFamily="18" charset="0"/>
              <a:cs typeface="Arial" panose="020B0604020202020204" pitchFamily="34" charset="0"/>
            </a:endParaRPr>
          </a:p>
          <a:p>
            <a:pPr lvl="0" algn="just"/>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With HHLA Pure, METRANS provides clients with rail transport and handling services that come with documented CO₂ performance data—allowing them to make an accountable and measurable contribution to climate goals.</a:t>
            </a:r>
            <a:endParaRPr lang="sk-SK" sz="1400" dirty="0">
              <a:solidFill>
                <a:srgbClr val="122862"/>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490612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2">
            <a:extLst>
              <a:ext uri="{FF2B5EF4-FFF2-40B4-BE49-F238E27FC236}">
                <a16:creationId xmlns:a16="http://schemas.microsoft.com/office/drawing/2014/main" id="{B0554550-40CD-EACA-18A3-9CA333DFE061}"/>
              </a:ext>
            </a:extLst>
          </p:cNvPr>
          <p:cNvSpPr txBox="1"/>
          <p:nvPr/>
        </p:nvSpPr>
        <p:spPr>
          <a:xfrm>
            <a:off x="564468" y="586410"/>
            <a:ext cx="6890832" cy="830997"/>
          </a:xfrm>
          <a:prstGeom prst="rect">
            <a:avLst/>
          </a:prstGeom>
          <a:noFill/>
        </p:spPr>
        <p:txBody>
          <a:bodyPr wrap="square" rtlCol="0">
            <a:spAutoFit/>
          </a:bodyPr>
          <a:lstStyle/>
          <a:p>
            <a:r>
              <a:rPr lang="en-AU" sz="3200" b="1" dirty="0">
                <a:solidFill>
                  <a:srgbClr val="122862"/>
                </a:solidFill>
                <a:latin typeface="Arial" panose="020B0604020202020204" pitchFamily="34" charset="0"/>
                <a:ea typeface="Arial" charset="0"/>
                <a:cs typeface="Arial" panose="020B0604020202020204" pitchFamily="34" charset="0"/>
              </a:rPr>
              <a:t>The hub &amp; shuttle system</a:t>
            </a:r>
          </a:p>
          <a:p>
            <a:r>
              <a:rPr lang="en-AU" sz="1600" dirty="0">
                <a:solidFill>
                  <a:srgbClr val="A0A0A0"/>
                </a:solidFill>
                <a:latin typeface="Arial" panose="020B0604020202020204" pitchFamily="34" charset="0"/>
                <a:ea typeface="Arial" charset="0"/>
                <a:cs typeface="Arial" panose="020B0604020202020204" pitchFamily="34" charset="0"/>
              </a:rPr>
              <a:t>The ports are linked with a network of </a:t>
            </a:r>
            <a:r>
              <a:rPr lang="sk-SK" sz="1600" dirty="0">
                <a:solidFill>
                  <a:srgbClr val="A0A0A0"/>
                </a:solidFill>
                <a:latin typeface="Arial" panose="020B0604020202020204" pitchFamily="34" charset="0"/>
                <a:ea typeface="Arial" charset="0"/>
                <a:cs typeface="Arial" panose="020B0604020202020204" pitchFamily="34" charset="0"/>
              </a:rPr>
              <a:t>hub</a:t>
            </a:r>
            <a:r>
              <a:rPr lang="en-AU" sz="1600" dirty="0">
                <a:solidFill>
                  <a:srgbClr val="A0A0A0"/>
                </a:solidFill>
                <a:latin typeface="Arial" panose="020B0604020202020204" pitchFamily="34" charset="0"/>
                <a:ea typeface="Arial" charset="0"/>
                <a:cs typeface="Arial" panose="020B0604020202020204" pitchFamily="34" charset="0"/>
              </a:rPr>
              <a:t> and inland terminals</a:t>
            </a:r>
          </a:p>
        </p:txBody>
      </p:sp>
      <p:sp>
        <p:nvSpPr>
          <p:cNvPr id="15" name="TextBox 12">
            <a:extLst>
              <a:ext uri="{FF2B5EF4-FFF2-40B4-BE49-F238E27FC236}">
                <a16:creationId xmlns:a16="http://schemas.microsoft.com/office/drawing/2014/main" id="{067C4427-E995-70AF-552F-D251882568D5}"/>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2025</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pic>
        <p:nvPicPr>
          <p:cNvPr id="9" name="Obrázok 8" descr="Obrázok, na ktorom je diagram, text, snímka obrazovky, dizajn&#10;&#10;Obsah vygenerovaný umelou inteligenciou môže byť nesprávny.">
            <a:extLst>
              <a:ext uri="{FF2B5EF4-FFF2-40B4-BE49-F238E27FC236}">
                <a16:creationId xmlns:a16="http://schemas.microsoft.com/office/drawing/2014/main" id="{48E4579F-6A27-BFDA-C46D-AA535BF38F9F}"/>
              </a:ext>
            </a:extLst>
          </p:cNvPr>
          <p:cNvPicPr>
            <a:picLocks noChangeAspect="1"/>
          </p:cNvPicPr>
          <p:nvPr/>
        </p:nvPicPr>
        <p:blipFill>
          <a:blip r:embed="rId3"/>
          <a:srcRect l="7337" t="13281" r="1901"/>
          <a:stretch/>
        </p:blipFill>
        <p:spPr>
          <a:xfrm>
            <a:off x="540584" y="1685244"/>
            <a:ext cx="10710008" cy="4794424"/>
          </a:xfrm>
          <a:prstGeom prst="rect">
            <a:avLst/>
          </a:prstGeom>
        </p:spPr>
      </p:pic>
      <p:sp>
        <p:nvSpPr>
          <p:cNvPr id="2" name="Obdĺžnik 1">
            <a:extLst>
              <a:ext uri="{FF2B5EF4-FFF2-40B4-BE49-F238E27FC236}">
                <a16:creationId xmlns:a16="http://schemas.microsoft.com/office/drawing/2014/main" id="{3C1A17CB-7234-21A3-FBD2-EA5287D23355}"/>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pic>
        <p:nvPicPr>
          <p:cNvPr id="3" name="Obrázok 2">
            <a:extLst>
              <a:ext uri="{FF2B5EF4-FFF2-40B4-BE49-F238E27FC236}">
                <a16:creationId xmlns:a16="http://schemas.microsoft.com/office/drawing/2014/main" id="{33036AC8-636C-2AA6-F732-8A6B7AEFD775}"/>
              </a:ext>
            </a:extLst>
          </p:cNvPr>
          <p:cNvPicPr>
            <a:picLocks noChangeAspect="1"/>
          </p:cNvPicPr>
          <p:nvPr/>
        </p:nvPicPr>
        <p:blipFill>
          <a:blip r:embed="rId4"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spTree>
    <p:extLst>
      <p:ext uri="{BB962C8B-B14F-4D97-AF65-F5344CB8AC3E}">
        <p14:creationId xmlns:p14="http://schemas.microsoft.com/office/powerpoint/2010/main" val="1142177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0B96883-E90C-6041-43A0-8D9C7DA4EA7E}"/>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2025</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sp>
        <p:nvSpPr>
          <p:cNvPr id="14" name="Obdĺžnik 13">
            <a:extLst>
              <a:ext uri="{FF2B5EF4-FFF2-40B4-BE49-F238E27FC236}">
                <a16:creationId xmlns:a16="http://schemas.microsoft.com/office/drawing/2014/main" id="{511E0D1C-3AFB-5B8D-8FEC-EE9B1FB3193E}"/>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pic>
        <p:nvPicPr>
          <p:cNvPr id="26" name="Obrázok 25">
            <a:extLst>
              <a:ext uri="{FF2B5EF4-FFF2-40B4-BE49-F238E27FC236}">
                <a16:creationId xmlns:a16="http://schemas.microsoft.com/office/drawing/2014/main" id="{C67A757E-151C-64E4-DB76-00B82DE8ABDD}"/>
              </a:ext>
            </a:extLst>
          </p:cNvPr>
          <p:cNvPicPr>
            <a:picLocks noChangeAspect="1"/>
          </p:cNvPicPr>
          <p:nvPr/>
        </p:nvPicPr>
        <p:blipFill>
          <a:blip r:embed="rId3"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cxnSp>
        <p:nvCxnSpPr>
          <p:cNvPr id="11" name="Straight Arrow Connector 118">
            <a:extLst>
              <a:ext uri="{FF2B5EF4-FFF2-40B4-BE49-F238E27FC236}">
                <a16:creationId xmlns:a16="http://schemas.microsoft.com/office/drawing/2014/main" id="{F8D93391-FC5E-2DA1-894B-1367FEA34FB2}"/>
              </a:ext>
            </a:extLst>
          </p:cNvPr>
          <p:cNvCxnSpPr>
            <a:cxnSpLocks/>
          </p:cNvCxnSpPr>
          <p:nvPr/>
        </p:nvCxnSpPr>
        <p:spPr>
          <a:xfrm>
            <a:off x="8067271" y="343833"/>
            <a:ext cx="454131"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05">
            <a:extLst>
              <a:ext uri="{FF2B5EF4-FFF2-40B4-BE49-F238E27FC236}">
                <a16:creationId xmlns:a16="http://schemas.microsoft.com/office/drawing/2014/main" id="{B2B563F2-38FB-87F5-FDEA-EE70FD024E19}"/>
              </a:ext>
            </a:extLst>
          </p:cNvPr>
          <p:cNvCxnSpPr>
            <a:cxnSpLocks/>
          </p:cNvCxnSpPr>
          <p:nvPr/>
        </p:nvCxnSpPr>
        <p:spPr>
          <a:xfrm>
            <a:off x="8290520" y="1376530"/>
            <a:ext cx="256825"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40" name="Straight Arrow Connector 105">
            <a:extLst>
              <a:ext uri="{FF2B5EF4-FFF2-40B4-BE49-F238E27FC236}">
                <a16:creationId xmlns:a16="http://schemas.microsoft.com/office/drawing/2014/main" id="{328B1091-E942-2EDD-BBE4-C2E5D002F078}"/>
              </a:ext>
            </a:extLst>
          </p:cNvPr>
          <p:cNvCxnSpPr>
            <a:cxnSpLocks/>
          </p:cNvCxnSpPr>
          <p:nvPr/>
        </p:nvCxnSpPr>
        <p:spPr>
          <a:xfrm>
            <a:off x="8288509" y="1032133"/>
            <a:ext cx="256825"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61" name="Straight Arrow Connector 105">
            <a:extLst>
              <a:ext uri="{FF2B5EF4-FFF2-40B4-BE49-F238E27FC236}">
                <a16:creationId xmlns:a16="http://schemas.microsoft.com/office/drawing/2014/main" id="{621FD392-EE23-F4A5-787A-39F55138612B}"/>
              </a:ext>
            </a:extLst>
          </p:cNvPr>
          <p:cNvCxnSpPr>
            <a:cxnSpLocks/>
          </p:cNvCxnSpPr>
          <p:nvPr/>
        </p:nvCxnSpPr>
        <p:spPr>
          <a:xfrm>
            <a:off x="8288509" y="694663"/>
            <a:ext cx="256825"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62" name="Straight Arrow Connector 105">
            <a:extLst>
              <a:ext uri="{FF2B5EF4-FFF2-40B4-BE49-F238E27FC236}">
                <a16:creationId xmlns:a16="http://schemas.microsoft.com/office/drawing/2014/main" id="{695720D6-84E0-C5C8-5AA6-0902D4CE6A44}"/>
              </a:ext>
            </a:extLst>
          </p:cNvPr>
          <p:cNvCxnSpPr>
            <a:cxnSpLocks/>
          </p:cNvCxnSpPr>
          <p:nvPr/>
        </p:nvCxnSpPr>
        <p:spPr>
          <a:xfrm>
            <a:off x="8290892" y="1709147"/>
            <a:ext cx="256825"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63" name="Straight Arrow Connector 108">
            <a:extLst>
              <a:ext uri="{FF2B5EF4-FFF2-40B4-BE49-F238E27FC236}">
                <a16:creationId xmlns:a16="http://schemas.microsoft.com/office/drawing/2014/main" id="{D71C9C8A-ABF6-699A-AF33-892293D1B6A0}"/>
              </a:ext>
            </a:extLst>
          </p:cNvPr>
          <p:cNvCxnSpPr>
            <a:cxnSpLocks/>
          </p:cNvCxnSpPr>
          <p:nvPr/>
        </p:nvCxnSpPr>
        <p:spPr>
          <a:xfrm>
            <a:off x="8288509" y="343833"/>
            <a:ext cx="0" cy="1701127"/>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75" name="Straight Arrow Connector 105">
            <a:extLst>
              <a:ext uri="{FF2B5EF4-FFF2-40B4-BE49-F238E27FC236}">
                <a16:creationId xmlns:a16="http://schemas.microsoft.com/office/drawing/2014/main" id="{74D5A9C4-53D5-024D-FC57-35AA9C934328}"/>
              </a:ext>
            </a:extLst>
          </p:cNvPr>
          <p:cNvCxnSpPr>
            <a:cxnSpLocks/>
          </p:cNvCxnSpPr>
          <p:nvPr/>
        </p:nvCxnSpPr>
        <p:spPr>
          <a:xfrm>
            <a:off x="8290381" y="2035555"/>
            <a:ext cx="256825"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276" name="Straight Arrow Connector 96">
            <a:extLst>
              <a:ext uri="{FF2B5EF4-FFF2-40B4-BE49-F238E27FC236}">
                <a16:creationId xmlns:a16="http://schemas.microsoft.com/office/drawing/2014/main" id="{BF9B884B-41FE-5307-0E75-A02BB465121E}"/>
              </a:ext>
            </a:extLst>
          </p:cNvPr>
          <p:cNvCxnSpPr>
            <a:cxnSpLocks/>
          </p:cNvCxnSpPr>
          <p:nvPr/>
        </p:nvCxnSpPr>
        <p:spPr>
          <a:xfrm>
            <a:off x="4140249" y="353795"/>
            <a:ext cx="257385"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38" name="Rovná spojnica 37">
            <a:extLst>
              <a:ext uri="{FF2B5EF4-FFF2-40B4-BE49-F238E27FC236}">
                <a16:creationId xmlns:a16="http://schemas.microsoft.com/office/drawing/2014/main" id="{4EAFB59F-856C-FADA-A4DD-4D2B46A1DFFC}"/>
              </a:ext>
            </a:extLst>
          </p:cNvPr>
          <p:cNvCxnSpPr>
            <a:cxnSpLocks/>
          </p:cNvCxnSpPr>
          <p:nvPr/>
        </p:nvCxnSpPr>
        <p:spPr>
          <a:xfrm>
            <a:off x="4141238" y="353795"/>
            <a:ext cx="0" cy="6168400"/>
          </a:xfrm>
          <a:prstGeom prst="line">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96">
            <a:extLst>
              <a:ext uri="{FF2B5EF4-FFF2-40B4-BE49-F238E27FC236}">
                <a16:creationId xmlns:a16="http://schemas.microsoft.com/office/drawing/2014/main" id="{91775815-2F7F-609E-72B7-B44BF60D00CE}"/>
              </a:ext>
            </a:extLst>
          </p:cNvPr>
          <p:cNvCxnSpPr>
            <a:cxnSpLocks/>
          </p:cNvCxnSpPr>
          <p:nvPr/>
        </p:nvCxnSpPr>
        <p:spPr>
          <a:xfrm flipV="1">
            <a:off x="4146770" y="652844"/>
            <a:ext cx="250864" cy="1529"/>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96">
            <a:extLst>
              <a:ext uri="{FF2B5EF4-FFF2-40B4-BE49-F238E27FC236}">
                <a16:creationId xmlns:a16="http://schemas.microsoft.com/office/drawing/2014/main" id="{650395F6-AAE0-85F5-DEEF-B336ECCB9E19}"/>
              </a:ext>
            </a:extLst>
          </p:cNvPr>
          <p:cNvCxnSpPr>
            <a:cxnSpLocks/>
          </p:cNvCxnSpPr>
          <p:nvPr/>
        </p:nvCxnSpPr>
        <p:spPr>
          <a:xfrm flipV="1">
            <a:off x="4146770" y="945801"/>
            <a:ext cx="250864" cy="1529"/>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96">
            <a:extLst>
              <a:ext uri="{FF2B5EF4-FFF2-40B4-BE49-F238E27FC236}">
                <a16:creationId xmlns:a16="http://schemas.microsoft.com/office/drawing/2014/main" id="{AAE14093-5513-B788-C061-18B0AD7CF7C7}"/>
              </a:ext>
            </a:extLst>
          </p:cNvPr>
          <p:cNvCxnSpPr>
            <a:cxnSpLocks/>
          </p:cNvCxnSpPr>
          <p:nvPr/>
        </p:nvCxnSpPr>
        <p:spPr>
          <a:xfrm flipV="1">
            <a:off x="4146770" y="1245386"/>
            <a:ext cx="250864" cy="1529"/>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96">
            <a:extLst>
              <a:ext uri="{FF2B5EF4-FFF2-40B4-BE49-F238E27FC236}">
                <a16:creationId xmlns:a16="http://schemas.microsoft.com/office/drawing/2014/main" id="{925AC5C5-ED2D-B832-1814-14EEA14B533F}"/>
              </a:ext>
            </a:extLst>
          </p:cNvPr>
          <p:cNvCxnSpPr>
            <a:cxnSpLocks/>
          </p:cNvCxnSpPr>
          <p:nvPr/>
        </p:nvCxnSpPr>
        <p:spPr>
          <a:xfrm flipV="1">
            <a:off x="4146770" y="1532712"/>
            <a:ext cx="250864" cy="1529"/>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96">
            <a:extLst>
              <a:ext uri="{FF2B5EF4-FFF2-40B4-BE49-F238E27FC236}">
                <a16:creationId xmlns:a16="http://schemas.microsoft.com/office/drawing/2014/main" id="{46FE78B6-3BAB-FEB2-4A4D-97B247480569}"/>
              </a:ext>
            </a:extLst>
          </p:cNvPr>
          <p:cNvCxnSpPr>
            <a:cxnSpLocks/>
          </p:cNvCxnSpPr>
          <p:nvPr/>
        </p:nvCxnSpPr>
        <p:spPr>
          <a:xfrm flipV="1">
            <a:off x="4146770" y="1826664"/>
            <a:ext cx="250864" cy="1529"/>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4" name="Straight Arrow Connector 96">
            <a:extLst>
              <a:ext uri="{FF2B5EF4-FFF2-40B4-BE49-F238E27FC236}">
                <a16:creationId xmlns:a16="http://schemas.microsoft.com/office/drawing/2014/main" id="{B417545F-1F80-BF8E-677D-60E5964CE8F9}"/>
              </a:ext>
            </a:extLst>
          </p:cNvPr>
          <p:cNvCxnSpPr>
            <a:cxnSpLocks/>
          </p:cNvCxnSpPr>
          <p:nvPr/>
        </p:nvCxnSpPr>
        <p:spPr>
          <a:xfrm flipV="1">
            <a:off x="4146770" y="2120616"/>
            <a:ext cx="250864" cy="1529"/>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96">
            <a:extLst>
              <a:ext uri="{FF2B5EF4-FFF2-40B4-BE49-F238E27FC236}">
                <a16:creationId xmlns:a16="http://schemas.microsoft.com/office/drawing/2014/main" id="{B68DDC17-326B-83F3-37AC-11E3F191D8B3}"/>
              </a:ext>
            </a:extLst>
          </p:cNvPr>
          <p:cNvCxnSpPr>
            <a:cxnSpLocks/>
          </p:cNvCxnSpPr>
          <p:nvPr/>
        </p:nvCxnSpPr>
        <p:spPr>
          <a:xfrm flipV="1">
            <a:off x="4146770" y="2407942"/>
            <a:ext cx="250864" cy="1529"/>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6" name="Straight Arrow Connector 96">
            <a:extLst>
              <a:ext uri="{FF2B5EF4-FFF2-40B4-BE49-F238E27FC236}">
                <a16:creationId xmlns:a16="http://schemas.microsoft.com/office/drawing/2014/main" id="{D3A30779-6BDC-C860-1EB6-E2C64096EAB8}"/>
              </a:ext>
            </a:extLst>
          </p:cNvPr>
          <p:cNvCxnSpPr>
            <a:cxnSpLocks/>
          </p:cNvCxnSpPr>
          <p:nvPr/>
        </p:nvCxnSpPr>
        <p:spPr>
          <a:xfrm flipV="1">
            <a:off x="4146770" y="3002472"/>
            <a:ext cx="250864" cy="1529"/>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96">
            <a:extLst>
              <a:ext uri="{FF2B5EF4-FFF2-40B4-BE49-F238E27FC236}">
                <a16:creationId xmlns:a16="http://schemas.microsoft.com/office/drawing/2014/main" id="{D328A91D-D97E-597B-8B05-123E7C166EEE}"/>
              </a:ext>
            </a:extLst>
          </p:cNvPr>
          <p:cNvCxnSpPr>
            <a:cxnSpLocks/>
          </p:cNvCxnSpPr>
          <p:nvPr/>
        </p:nvCxnSpPr>
        <p:spPr>
          <a:xfrm>
            <a:off x="4138430" y="3604622"/>
            <a:ext cx="259204"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96">
            <a:extLst>
              <a:ext uri="{FF2B5EF4-FFF2-40B4-BE49-F238E27FC236}">
                <a16:creationId xmlns:a16="http://schemas.microsoft.com/office/drawing/2014/main" id="{1391D75E-77E5-F31B-F2B3-13F35E457637}"/>
              </a:ext>
            </a:extLst>
          </p:cNvPr>
          <p:cNvCxnSpPr>
            <a:cxnSpLocks/>
          </p:cNvCxnSpPr>
          <p:nvPr/>
        </p:nvCxnSpPr>
        <p:spPr>
          <a:xfrm flipV="1">
            <a:off x="4146770" y="3875179"/>
            <a:ext cx="250864" cy="1529"/>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96">
            <a:extLst>
              <a:ext uri="{FF2B5EF4-FFF2-40B4-BE49-F238E27FC236}">
                <a16:creationId xmlns:a16="http://schemas.microsoft.com/office/drawing/2014/main" id="{4AE9C4EC-795F-D635-1C87-F0688EB930DC}"/>
              </a:ext>
            </a:extLst>
          </p:cNvPr>
          <p:cNvCxnSpPr>
            <a:cxnSpLocks/>
          </p:cNvCxnSpPr>
          <p:nvPr/>
        </p:nvCxnSpPr>
        <p:spPr>
          <a:xfrm flipV="1">
            <a:off x="4146770" y="4742789"/>
            <a:ext cx="250864" cy="1529"/>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96">
            <a:extLst>
              <a:ext uri="{FF2B5EF4-FFF2-40B4-BE49-F238E27FC236}">
                <a16:creationId xmlns:a16="http://schemas.microsoft.com/office/drawing/2014/main" id="{70933F25-EA5B-933C-70D9-0157DB7C2B22}"/>
              </a:ext>
            </a:extLst>
          </p:cNvPr>
          <p:cNvCxnSpPr>
            <a:cxnSpLocks/>
          </p:cNvCxnSpPr>
          <p:nvPr/>
        </p:nvCxnSpPr>
        <p:spPr>
          <a:xfrm flipV="1">
            <a:off x="4146770" y="5036991"/>
            <a:ext cx="250864" cy="1529"/>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65" name="Straight Arrow Connector 96">
            <a:extLst>
              <a:ext uri="{FF2B5EF4-FFF2-40B4-BE49-F238E27FC236}">
                <a16:creationId xmlns:a16="http://schemas.microsoft.com/office/drawing/2014/main" id="{B6EE1B03-D7F4-A92A-34A9-1460BCD7F7B2}"/>
              </a:ext>
            </a:extLst>
          </p:cNvPr>
          <p:cNvCxnSpPr>
            <a:cxnSpLocks/>
          </p:cNvCxnSpPr>
          <p:nvPr/>
        </p:nvCxnSpPr>
        <p:spPr>
          <a:xfrm flipV="1">
            <a:off x="4146770" y="5338313"/>
            <a:ext cx="250864" cy="1529"/>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67" name="Straight Arrow Connector 96">
            <a:extLst>
              <a:ext uri="{FF2B5EF4-FFF2-40B4-BE49-F238E27FC236}">
                <a16:creationId xmlns:a16="http://schemas.microsoft.com/office/drawing/2014/main" id="{15AA2B9E-5896-EE5D-17BB-609F8EA55881}"/>
              </a:ext>
            </a:extLst>
          </p:cNvPr>
          <p:cNvCxnSpPr>
            <a:cxnSpLocks/>
          </p:cNvCxnSpPr>
          <p:nvPr/>
        </p:nvCxnSpPr>
        <p:spPr>
          <a:xfrm>
            <a:off x="4134559" y="6522195"/>
            <a:ext cx="266355"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68" name="Straight Arrow Connector 96">
            <a:extLst>
              <a:ext uri="{FF2B5EF4-FFF2-40B4-BE49-F238E27FC236}">
                <a16:creationId xmlns:a16="http://schemas.microsoft.com/office/drawing/2014/main" id="{3039174B-0703-E280-AB4A-28C25F5683B8}"/>
              </a:ext>
            </a:extLst>
          </p:cNvPr>
          <p:cNvCxnSpPr>
            <a:cxnSpLocks/>
          </p:cNvCxnSpPr>
          <p:nvPr/>
        </p:nvCxnSpPr>
        <p:spPr>
          <a:xfrm flipV="1">
            <a:off x="4146770" y="4176751"/>
            <a:ext cx="250864" cy="1529"/>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69" name="Straight Arrow Connector 96">
            <a:extLst>
              <a:ext uri="{FF2B5EF4-FFF2-40B4-BE49-F238E27FC236}">
                <a16:creationId xmlns:a16="http://schemas.microsoft.com/office/drawing/2014/main" id="{86A739E4-F295-4D24-FB52-E449674DF1EF}"/>
              </a:ext>
            </a:extLst>
          </p:cNvPr>
          <p:cNvCxnSpPr>
            <a:cxnSpLocks/>
          </p:cNvCxnSpPr>
          <p:nvPr/>
        </p:nvCxnSpPr>
        <p:spPr>
          <a:xfrm flipV="1">
            <a:off x="4142430" y="5923575"/>
            <a:ext cx="250864" cy="1529"/>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70" name="Straight Arrow Connector 96">
            <a:extLst>
              <a:ext uri="{FF2B5EF4-FFF2-40B4-BE49-F238E27FC236}">
                <a16:creationId xmlns:a16="http://schemas.microsoft.com/office/drawing/2014/main" id="{934EC05A-D300-62EF-78C1-ACB868FA887E}"/>
              </a:ext>
            </a:extLst>
          </p:cNvPr>
          <p:cNvCxnSpPr>
            <a:cxnSpLocks/>
          </p:cNvCxnSpPr>
          <p:nvPr/>
        </p:nvCxnSpPr>
        <p:spPr>
          <a:xfrm flipV="1">
            <a:off x="4146770" y="3295430"/>
            <a:ext cx="250864" cy="1529"/>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71" name="Straight Arrow Connector 96">
            <a:extLst>
              <a:ext uri="{FF2B5EF4-FFF2-40B4-BE49-F238E27FC236}">
                <a16:creationId xmlns:a16="http://schemas.microsoft.com/office/drawing/2014/main" id="{D3B88C6A-FAFF-102D-46C8-939DA9675910}"/>
              </a:ext>
            </a:extLst>
          </p:cNvPr>
          <p:cNvCxnSpPr>
            <a:cxnSpLocks/>
          </p:cNvCxnSpPr>
          <p:nvPr/>
        </p:nvCxnSpPr>
        <p:spPr>
          <a:xfrm>
            <a:off x="4134559" y="6208905"/>
            <a:ext cx="266355"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72" name="Straight Arrow Connector 96">
            <a:extLst>
              <a:ext uri="{FF2B5EF4-FFF2-40B4-BE49-F238E27FC236}">
                <a16:creationId xmlns:a16="http://schemas.microsoft.com/office/drawing/2014/main" id="{D838A297-2A76-A73C-D7AB-D44F727C07AE}"/>
              </a:ext>
            </a:extLst>
          </p:cNvPr>
          <p:cNvCxnSpPr>
            <a:cxnSpLocks/>
          </p:cNvCxnSpPr>
          <p:nvPr/>
        </p:nvCxnSpPr>
        <p:spPr>
          <a:xfrm flipV="1">
            <a:off x="4150050" y="5632265"/>
            <a:ext cx="250864" cy="1529"/>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73" name="Straight Arrow Connector 96">
            <a:extLst>
              <a:ext uri="{FF2B5EF4-FFF2-40B4-BE49-F238E27FC236}">
                <a16:creationId xmlns:a16="http://schemas.microsoft.com/office/drawing/2014/main" id="{5FD29DEB-F3DE-2C90-A701-31DE585CD740}"/>
              </a:ext>
            </a:extLst>
          </p:cNvPr>
          <p:cNvCxnSpPr>
            <a:cxnSpLocks/>
          </p:cNvCxnSpPr>
          <p:nvPr/>
        </p:nvCxnSpPr>
        <p:spPr>
          <a:xfrm flipV="1">
            <a:off x="4146770" y="2701894"/>
            <a:ext cx="250864" cy="1529"/>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sp>
        <p:nvSpPr>
          <p:cNvPr id="174" name="TextBox 12">
            <a:extLst>
              <a:ext uri="{FF2B5EF4-FFF2-40B4-BE49-F238E27FC236}">
                <a16:creationId xmlns:a16="http://schemas.microsoft.com/office/drawing/2014/main" id="{01BF5AF9-9F4C-D570-F9BA-3BED974BB3E4}"/>
              </a:ext>
            </a:extLst>
          </p:cNvPr>
          <p:cNvSpPr txBox="1"/>
          <p:nvPr/>
        </p:nvSpPr>
        <p:spPr>
          <a:xfrm>
            <a:off x="693179" y="1006714"/>
            <a:ext cx="2418475" cy="1323439"/>
          </a:xfrm>
          <a:prstGeom prst="rect">
            <a:avLst/>
          </a:prstGeom>
          <a:noFill/>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k-SK" sz="3200" b="1" dirty="0">
                <a:solidFill>
                  <a:srgbClr val="122862"/>
                </a:solidFill>
                <a:latin typeface="Arial" panose="020B0604020202020204" pitchFamily="34" charset="0"/>
                <a:ea typeface="Arial" charset="0"/>
                <a:cs typeface="Arial" panose="020B0604020202020204" pitchFamily="34" charset="0"/>
              </a:rPr>
              <a:t>METRANS Group</a:t>
            </a:r>
            <a:r>
              <a:rPr lang="en-US" sz="3200" b="1" dirty="0">
                <a:solidFill>
                  <a:srgbClr val="122862"/>
                </a:solidFill>
                <a:latin typeface="Arial" panose="020B0604020202020204" pitchFamily="34" charset="0"/>
                <a:ea typeface="Arial" charset="0"/>
                <a:cs typeface="Arial" panose="020B0604020202020204" pitchFamily="34" charset="0"/>
              </a:rPr>
              <a:t> </a:t>
            </a:r>
            <a:endParaRPr lang="sk-SK" sz="3200" b="1" dirty="0">
              <a:solidFill>
                <a:srgbClr val="122862"/>
              </a:solidFill>
              <a:latin typeface="Arial" panose="020B0604020202020204" pitchFamily="34" charset="0"/>
              <a:ea typeface="Arial" charset="0"/>
              <a:cs typeface="Arial" panose="020B0604020202020204" pitchFamily="34" charset="0"/>
            </a:endParaRPr>
          </a:p>
          <a:p>
            <a:r>
              <a:rPr lang="en-US" sz="1600" dirty="0">
                <a:solidFill>
                  <a:srgbClr val="A0A0A0"/>
                </a:solidFill>
                <a:latin typeface="Arial" panose="020B0604020202020204" pitchFamily="34" charset="0"/>
                <a:ea typeface="Arial" charset="0"/>
                <a:cs typeface="Arial" panose="020B0604020202020204" pitchFamily="34" charset="0"/>
              </a:rPr>
              <a:t>Company structure</a:t>
            </a:r>
          </a:p>
        </p:txBody>
      </p:sp>
      <p:cxnSp>
        <p:nvCxnSpPr>
          <p:cNvPr id="175" name="Straight Arrow Connector 107">
            <a:extLst>
              <a:ext uri="{FF2B5EF4-FFF2-40B4-BE49-F238E27FC236}">
                <a16:creationId xmlns:a16="http://schemas.microsoft.com/office/drawing/2014/main" id="{471F12DA-F7C7-E1E6-399A-84365BBAFE13}"/>
              </a:ext>
            </a:extLst>
          </p:cNvPr>
          <p:cNvCxnSpPr>
            <a:cxnSpLocks/>
          </p:cNvCxnSpPr>
          <p:nvPr/>
        </p:nvCxnSpPr>
        <p:spPr>
          <a:xfrm>
            <a:off x="8061567" y="4464802"/>
            <a:ext cx="497191" cy="0"/>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cxnSp>
        <p:nvCxnSpPr>
          <p:cNvPr id="176" name="Straight Arrow Connector 96">
            <a:extLst>
              <a:ext uri="{FF2B5EF4-FFF2-40B4-BE49-F238E27FC236}">
                <a16:creationId xmlns:a16="http://schemas.microsoft.com/office/drawing/2014/main" id="{6AF77E6D-AC69-3A9A-02CD-4D8FCD3BD32F}"/>
              </a:ext>
            </a:extLst>
          </p:cNvPr>
          <p:cNvCxnSpPr>
            <a:cxnSpLocks/>
            <a:endCxn id="295" idx="1"/>
          </p:cNvCxnSpPr>
          <p:nvPr/>
        </p:nvCxnSpPr>
        <p:spPr>
          <a:xfrm flipV="1">
            <a:off x="3102306" y="4466499"/>
            <a:ext cx="1289616" cy="3091"/>
          </a:xfrm>
          <a:prstGeom prst="straightConnector1">
            <a:avLst/>
          </a:prstGeom>
          <a:ln w="15240">
            <a:solidFill>
              <a:srgbClr val="CDCDCD"/>
            </a:solidFill>
          </a:ln>
        </p:spPr>
        <p:style>
          <a:lnRef idx="1">
            <a:schemeClr val="accent1"/>
          </a:lnRef>
          <a:fillRef idx="0">
            <a:schemeClr val="accent1"/>
          </a:fillRef>
          <a:effectRef idx="0">
            <a:schemeClr val="accent1"/>
          </a:effectRef>
          <a:fontRef idx="minor">
            <a:schemeClr val="tx1"/>
          </a:fontRef>
        </p:style>
      </p:cxnSp>
      <p:sp>
        <p:nvSpPr>
          <p:cNvPr id="177" name="Rounded Rectangle 54">
            <a:extLst>
              <a:ext uri="{FF2B5EF4-FFF2-40B4-BE49-F238E27FC236}">
                <a16:creationId xmlns:a16="http://schemas.microsoft.com/office/drawing/2014/main" id="{62AF1063-0FCF-D321-8EEF-832ED72110C8}"/>
              </a:ext>
            </a:extLst>
          </p:cNvPr>
          <p:cNvSpPr/>
          <p:nvPr/>
        </p:nvSpPr>
        <p:spPr>
          <a:xfrm>
            <a:off x="8487782" y="4343808"/>
            <a:ext cx="2674200" cy="227111"/>
          </a:xfrm>
          <a:prstGeom prst="rect">
            <a:avLst/>
          </a:prstGeom>
          <a:solidFill>
            <a:schemeClr val="bg1"/>
          </a:solidFill>
          <a:ln w="1524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rgbClr val="122862"/>
              </a:solidFill>
              <a:latin typeface="Arial" panose="020B0604020202020204" pitchFamily="34" charset="0"/>
              <a:cs typeface="Arial" panose="020B0604020202020204" pitchFamily="34" charset="0"/>
            </a:endParaRPr>
          </a:p>
        </p:txBody>
      </p:sp>
      <p:sp>
        <p:nvSpPr>
          <p:cNvPr id="178" name="TextBox 87">
            <a:extLst>
              <a:ext uri="{FF2B5EF4-FFF2-40B4-BE49-F238E27FC236}">
                <a16:creationId xmlns:a16="http://schemas.microsoft.com/office/drawing/2014/main" id="{1B9780D7-9205-FB53-D9A0-FFA30BFF7C75}"/>
              </a:ext>
            </a:extLst>
          </p:cNvPr>
          <p:cNvSpPr txBox="1"/>
          <p:nvPr/>
        </p:nvSpPr>
        <p:spPr>
          <a:xfrm>
            <a:off x="9017803" y="4349799"/>
            <a:ext cx="1791477" cy="223138"/>
          </a:xfrm>
          <a:prstGeom prst="rect">
            <a:avLst/>
          </a:prstGeom>
          <a:noFill/>
          <a:ln>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850" b="1" dirty="0">
                <a:solidFill>
                  <a:srgbClr val="122862"/>
                </a:solidFill>
                <a:latin typeface="Arial" panose="020B0604020202020204" pitchFamily="34" charset="0"/>
                <a:ea typeface="Arial" charset="0"/>
                <a:cs typeface="Arial" panose="020B0604020202020204" pitchFamily="34" charset="0"/>
              </a:rPr>
              <a:t>METRANS Panonija d.o.o., </a:t>
            </a:r>
            <a:r>
              <a:rPr lang="sk-SK" sz="850" dirty="0">
                <a:solidFill>
                  <a:srgbClr val="122862"/>
                </a:solidFill>
                <a:latin typeface="Arial" panose="020B0604020202020204" pitchFamily="34" charset="0"/>
                <a:ea typeface="Arial" charset="0"/>
                <a:cs typeface="Arial" panose="020B0604020202020204" pitchFamily="34" charset="0"/>
              </a:rPr>
              <a:t>RS</a:t>
            </a:r>
            <a:endParaRPr lang="en-US" sz="850" dirty="0">
              <a:solidFill>
                <a:srgbClr val="122862"/>
              </a:solidFill>
              <a:latin typeface="Arial" panose="020B0604020202020204" pitchFamily="34" charset="0"/>
              <a:ea typeface="Arial" charset="0"/>
              <a:cs typeface="Arial" panose="020B0604020202020204" pitchFamily="34" charset="0"/>
            </a:endParaRPr>
          </a:p>
        </p:txBody>
      </p:sp>
      <p:sp>
        <p:nvSpPr>
          <p:cNvPr id="180" name="Rounded Rectangle 1">
            <a:extLst>
              <a:ext uri="{FF2B5EF4-FFF2-40B4-BE49-F238E27FC236}">
                <a16:creationId xmlns:a16="http://schemas.microsoft.com/office/drawing/2014/main" id="{DB80196C-664D-E780-83ED-403E9F9A967C}"/>
              </a:ext>
            </a:extLst>
          </p:cNvPr>
          <p:cNvSpPr/>
          <p:nvPr/>
        </p:nvSpPr>
        <p:spPr>
          <a:xfrm>
            <a:off x="8495428" y="1268181"/>
            <a:ext cx="2674820" cy="209942"/>
          </a:xfrm>
          <a:prstGeom prst="rect">
            <a:avLst/>
          </a:prstGeom>
          <a:solidFill>
            <a:schemeClr val="bg1"/>
          </a:solidFill>
          <a:ln w="1524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solidFill>
                <a:srgbClr val="122862"/>
              </a:solidFill>
              <a:latin typeface="Arial" panose="020B0604020202020204" pitchFamily="34" charset="0"/>
              <a:cs typeface="Arial" panose="020B0604020202020204" pitchFamily="34" charset="0"/>
            </a:endParaRPr>
          </a:p>
        </p:txBody>
      </p:sp>
      <p:sp>
        <p:nvSpPr>
          <p:cNvPr id="181" name="Rounded Rectangle 1">
            <a:extLst>
              <a:ext uri="{FF2B5EF4-FFF2-40B4-BE49-F238E27FC236}">
                <a16:creationId xmlns:a16="http://schemas.microsoft.com/office/drawing/2014/main" id="{FDCC9ABA-74E7-273F-3573-9D89BDB9A1E8}"/>
              </a:ext>
            </a:extLst>
          </p:cNvPr>
          <p:cNvSpPr/>
          <p:nvPr/>
        </p:nvSpPr>
        <p:spPr>
          <a:xfrm>
            <a:off x="8496083" y="926471"/>
            <a:ext cx="2674200" cy="209942"/>
          </a:xfrm>
          <a:prstGeom prst="rect">
            <a:avLst/>
          </a:prstGeom>
          <a:solidFill>
            <a:schemeClr val="bg1"/>
          </a:solidFill>
          <a:ln w="1524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solidFill>
                <a:srgbClr val="122862"/>
              </a:solidFill>
              <a:latin typeface="Arial" panose="020B0604020202020204" pitchFamily="34" charset="0"/>
              <a:cs typeface="Arial" panose="020B0604020202020204" pitchFamily="34" charset="0"/>
            </a:endParaRPr>
          </a:p>
        </p:txBody>
      </p:sp>
      <p:sp>
        <p:nvSpPr>
          <p:cNvPr id="182" name="Rounded Rectangle 1">
            <a:extLst>
              <a:ext uri="{FF2B5EF4-FFF2-40B4-BE49-F238E27FC236}">
                <a16:creationId xmlns:a16="http://schemas.microsoft.com/office/drawing/2014/main" id="{543BBD14-D2DD-7C77-B31C-963EBAFA3708}"/>
              </a:ext>
            </a:extLst>
          </p:cNvPr>
          <p:cNvSpPr/>
          <p:nvPr/>
        </p:nvSpPr>
        <p:spPr>
          <a:xfrm>
            <a:off x="8496083" y="258739"/>
            <a:ext cx="2674200" cy="209942"/>
          </a:xfrm>
          <a:prstGeom prst="rect">
            <a:avLst/>
          </a:prstGeom>
          <a:solidFill>
            <a:schemeClr val="bg1"/>
          </a:solidFill>
          <a:ln w="1524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solidFill>
                <a:srgbClr val="122862"/>
              </a:solidFill>
              <a:latin typeface="Arial" panose="020B0604020202020204" pitchFamily="34" charset="0"/>
              <a:cs typeface="Arial" panose="020B0604020202020204" pitchFamily="34" charset="0"/>
            </a:endParaRPr>
          </a:p>
        </p:txBody>
      </p:sp>
      <p:sp>
        <p:nvSpPr>
          <p:cNvPr id="184" name="Rounded Rectangle 1">
            <a:extLst>
              <a:ext uri="{FF2B5EF4-FFF2-40B4-BE49-F238E27FC236}">
                <a16:creationId xmlns:a16="http://schemas.microsoft.com/office/drawing/2014/main" id="{A9970A82-8B56-1DEB-3387-14BB0F766C04}"/>
              </a:ext>
            </a:extLst>
          </p:cNvPr>
          <p:cNvSpPr/>
          <p:nvPr/>
        </p:nvSpPr>
        <p:spPr>
          <a:xfrm>
            <a:off x="8495428" y="583097"/>
            <a:ext cx="2674820" cy="223596"/>
          </a:xfrm>
          <a:prstGeom prst="rect">
            <a:avLst/>
          </a:prstGeom>
          <a:solidFill>
            <a:schemeClr val="bg1"/>
          </a:solidFill>
          <a:ln w="1524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solidFill>
                <a:srgbClr val="122862"/>
              </a:solidFill>
              <a:latin typeface="Arial" panose="020B0604020202020204" pitchFamily="34" charset="0"/>
              <a:cs typeface="Arial" panose="020B0604020202020204" pitchFamily="34" charset="0"/>
            </a:endParaRPr>
          </a:p>
        </p:txBody>
      </p:sp>
      <p:sp>
        <p:nvSpPr>
          <p:cNvPr id="186" name="Rounded Rectangle 1">
            <a:extLst>
              <a:ext uri="{FF2B5EF4-FFF2-40B4-BE49-F238E27FC236}">
                <a16:creationId xmlns:a16="http://schemas.microsoft.com/office/drawing/2014/main" id="{9E8483B6-B68A-1206-8A31-3ACA1EBF65FE}"/>
              </a:ext>
            </a:extLst>
          </p:cNvPr>
          <p:cNvSpPr/>
          <p:nvPr/>
        </p:nvSpPr>
        <p:spPr>
          <a:xfrm>
            <a:off x="8496082" y="1604963"/>
            <a:ext cx="2674200" cy="209942"/>
          </a:xfrm>
          <a:prstGeom prst="rect">
            <a:avLst/>
          </a:prstGeom>
          <a:solidFill>
            <a:schemeClr val="bg1"/>
          </a:solidFill>
          <a:ln w="1524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solidFill>
                <a:srgbClr val="122862"/>
              </a:solidFill>
              <a:latin typeface="Arial" panose="020B0604020202020204" pitchFamily="34" charset="0"/>
              <a:cs typeface="Arial" panose="020B0604020202020204" pitchFamily="34" charset="0"/>
            </a:endParaRPr>
          </a:p>
        </p:txBody>
      </p:sp>
      <p:sp>
        <p:nvSpPr>
          <p:cNvPr id="187" name="Rounded Rectangle 1">
            <a:extLst>
              <a:ext uri="{FF2B5EF4-FFF2-40B4-BE49-F238E27FC236}">
                <a16:creationId xmlns:a16="http://schemas.microsoft.com/office/drawing/2014/main" id="{80A1782C-DCDE-123A-37A8-C7BCC8A2D1EA}"/>
              </a:ext>
            </a:extLst>
          </p:cNvPr>
          <p:cNvSpPr/>
          <p:nvPr/>
        </p:nvSpPr>
        <p:spPr>
          <a:xfrm>
            <a:off x="8496082" y="1933684"/>
            <a:ext cx="2674200" cy="209942"/>
          </a:xfrm>
          <a:prstGeom prst="rect">
            <a:avLst/>
          </a:prstGeom>
          <a:solidFill>
            <a:schemeClr val="bg1"/>
          </a:solidFill>
          <a:ln w="15240">
            <a:solidFill>
              <a:srgbClr val="CDCD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solidFill>
                <a:srgbClr val="122862"/>
              </a:solidFill>
              <a:latin typeface="Arial" panose="020B0604020202020204" pitchFamily="34" charset="0"/>
              <a:cs typeface="Arial" panose="020B0604020202020204" pitchFamily="34" charset="0"/>
            </a:endParaRPr>
          </a:p>
        </p:txBody>
      </p:sp>
      <p:sp>
        <p:nvSpPr>
          <p:cNvPr id="188" name="TextBox 82">
            <a:extLst>
              <a:ext uri="{FF2B5EF4-FFF2-40B4-BE49-F238E27FC236}">
                <a16:creationId xmlns:a16="http://schemas.microsoft.com/office/drawing/2014/main" id="{9FB6CAD8-25EC-A163-738B-226060A4E0FE}"/>
              </a:ext>
            </a:extLst>
          </p:cNvPr>
          <p:cNvSpPr txBox="1"/>
          <p:nvPr/>
        </p:nvSpPr>
        <p:spPr>
          <a:xfrm>
            <a:off x="9041979" y="261737"/>
            <a:ext cx="1715466"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rgbClr val="122862"/>
                </a:solidFill>
                <a:latin typeface="Arial" panose="020B0604020202020204" pitchFamily="34" charset="0"/>
                <a:ea typeface="Arial" charset="0"/>
                <a:cs typeface="Arial" panose="020B0604020202020204" pitchFamily="34" charset="0"/>
              </a:rPr>
              <a:t>METRANS Danubia Kft.</a:t>
            </a:r>
            <a:r>
              <a:rPr lang="sk-SK" sz="850" b="1" dirty="0">
                <a:solidFill>
                  <a:srgbClr val="122862"/>
                </a:solidFill>
                <a:latin typeface="Arial" panose="020B0604020202020204" pitchFamily="34" charset="0"/>
                <a:ea typeface="Arial" charset="0"/>
                <a:cs typeface="Arial" panose="020B0604020202020204" pitchFamily="34" charset="0"/>
              </a:rPr>
              <a:t>, </a:t>
            </a:r>
            <a:r>
              <a:rPr lang="en-US" sz="850" dirty="0">
                <a:solidFill>
                  <a:srgbClr val="122862"/>
                </a:solidFill>
                <a:latin typeface="Arial" panose="020B0604020202020204" pitchFamily="34" charset="0"/>
                <a:ea typeface="Arial" charset="0"/>
                <a:cs typeface="Arial" panose="020B0604020202020204" pitchFamily="34" charset="0"/>
              </a:rPr>
              <a:t>H</a:t>
            </a:r>
            <a:r>
              <a:rPr lang="sk-SK" sz="850" dirty="0">
                <a:solidFill>
                  <a:srgbClr val="122862"/>
                </a:solidFill>
                <a:latin typeface="Arial" panose="020B0604020202020204" pitchFamily="34" charset="0"/>
                <a:ea typeface="Arial" charset="0"/>
                <a:cs typeface="Arial" panose="020B0604020202020204" pitchFamily="34" charset="0"/>
              </a:rPr>
              <a:t>U</a:t>
            </a:r>
            <a:endParaRPr lang="en-US" sz="850" dirty="0">
              <a:solidFill>
                <a:srgbClr val="122862"/>
              </a:solidFill>
              <a:latin typeface="Arial" panose="020B0604020202020204" pitchFamily="34" charset="0"/>
              <a:ea typeface="Arial" charset="0"/>
              <a:cs typeface="Arial" panose="020B0604020202020204" pitchFamily="34" charset="0"/>
            </a:endParaRPr>
          </a:p>
        </p:txBody>
      </p:sp>
      <p:sp>
        <p:nvSpPr>
          <p:cNvPr id="189" name="TextBox 83">
            <a:extLst>
              <a:ext uri="{FF2B5EF4-FFF2-40B4-BE49-F238E27FC236}">
                <a16:creationId xmlns:a16="http://schemas.microsoft.com/office/drawing/2014/main" id="{C6F407CE-C82B-01D2-DEBF-99F223C3B9D9}"/>
              </a:ext>
            </a:extLst>
          </p:cNvPr>
          <p:cNvSpPr txBox="1"/>
          <p:nvPr/>
        </p:nvSpPr>
        <p:spPr>
          <a:xfrm>
            <a:off x="9048616" y="581045"/>
            <a:ext cx="1703806"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rgbClr val="122862"/>
                </a:solidFill>
                <a:latin typeface="Arial" panose="020B0604020202020204" pitchFamily="34" charset="0"/>
                <a:ea typeface="Arial" charset="0"/>
                <a:cs typeface="Arial" panose="020B0604020202020204" pitchFamily="34" charset="0"/>
              </a:rPr>
              <a:t>METRANS Konténer Kft.</a:t>
            </a:r>
            <a:r>
              <a:rPr lang="sk-SK" sz="850" b="1" dirty="0">
                <a:solidFill>
                  <a:srgbClr val="122862"/>
                </a:solidFill>
                <a:latin typeface="Arial" panose="020B0604020202020204" pitchFamily="34" charset="0"/>
                <a:ea typeface="Arial" charset="0"/>
                <a:cs typeface="Arial" panose="020B0604020202020204" pitchFamily="34" charset="0"/>
              </a:rPr>
              <a:t>, </a:t>
            </a:r>
            <a:r>
              <a:rPr lang="sk-SK" sz="850" dirty="0">
                <a:solidFill>
                  <a:srgbClr val="122862"/>
                </a:solidFill>
                <a:latin typeface="Arial" panose="020B0604020202020204" pitchFamily="34" charset="0"/>
                <a:ea typeface="Arial" charset="0"/>
                <a:cs typeface="Arial" panose="020B0604020202020204" pitchFamily="34" charset="0"/>
              </a:rPr>
              <a:t>HU</a:t>
            </a:r>
            <a:endParaRPr lang="en-US" sz="850" dirty="0">
              <a:solidFill>
                <a:srgbClr val="122862"/>
              </a:solidFill>
              <a:latin typeface="Arial" panose="020B0604020202020204" pitchFamily="34" charset="0"/>
              <a:ea typeface="Arial" charset="0"/>
              <a:cs typeface="Arial" panose="020B0604020202020204" pitchFamily="34" charset="0"/>
            </a:endParaRPr>
          </a:p>
        </p:txBody>
      </p:sp>
      <p:sp>
        <p:nvSpPr>
          <p:cNvPr id="190" name="TextBox 84">
            <a:extLst>
              <a:ext uri="{FF2B5EF4-FFF2-40B4-BE49-F238E27FC236}">
                <a16:creationId xmlns:a16="http://schemas.microsoft.com/office/drawing/2014/main" id="{D3521451-5D0B-F578-7F4A-43321CC14FDB}"/>
              </a:ext>
            </a:extLst>
          </p:cNvPr>
          <p:cNvSpPr txBox="1"/>
          <p:nvPr/>
        </p:nvSpPr>
        <p:spPr>
          <a:xfrm>
            <a:off x="9155480" y="933566"/>
            <a:ext cx="1516125"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rgbClr val="122862"/>
                </a:solidFill>
                <a:latin typeface="Arial" panose="020B0604020202020204" pitchFamily="34" charset="0"/>
                <a:ea typeface="Arial" charset="0"/>
                <a:cs typeface="Arial" panose="020B0604020202020204" pitchFamily="34" charset="0"/>
              </a:rPr>
              <a:t>METRANS d.o.o.</a:t>
            </a:r>
            <a:r>
              <a:rPr lang="sk-SK" sz="850" b="1" dirty="0">
                <a:solidFill>
                  <a:srgbClr val="122862"/>
                </a:solidFill>
                <a:latin typeface="Arial" panose="020B0604020202020204" pitchFamily="34" charset="0"/>
                <a:ea typeface="Arial" charset="0"/>
                <a:cs typeface="Arial" panose="020B0604020202020204" pitchFamily="34" charset="0"/>
              </a:rPr>
              <a:t>, </a:t>
            </a:r>
            <a:r>
              <a:rPr lang="sk-SK" sz="850" dirty="0">
                <a:solidFill>
                  <a:srgbClr val="122862"/>
                </a:solidFill>
                <a:latin typeface="Arial" panose="020B0604020202020204" pitchFamily="34" charset="0"/>
                <a:ea typeface="Arial" charset="0"/>
                <a:cs typeface="Arial" panose="020B0604020202020204" pitchFamily="34" charset="0"/>
              </a:rPr>
              <a:t>HR</a:t>
            </a:r>
            <a:endParaRPr lang="en-US" sz="850" dirty="0">
              <a:solidFill>
                <a:srgbClr val="122862"/>
              </a:solidFill>
              <a:latin typeface="Arial" panose="020B0604020202020204" pitchFamily="34" charset="0"/>
              <a:ea typeface="Arial" charset="0"/>
              <a:cs typeface="Arial" panose="020B0604020202020204" pitchFamily="34" charset="0"/>
            </a:endParaRPr>
          </a:p>
        </p:txBody>
      </p:sp>
      <p:sp>
        <p:nvSpPr>
          <p:cNvPr id="191" name="TextBox 85">
            <a:extLst>
              <a:ext uri="{FF2B5EF4-FFF2-40B4-BE49-F238E27FC236}">
                <a16:creationId xmlns:a16="http://schemas.microsoft.com/office/drawing/2014/main" id="{68D57047-C84E-5F30-046B-805E634F604E}"/>
              </a:ext>
            </a:extLst>
          </p:cNvPr>
          <p:cNvSpPr txBox="1"/>
          <p:nvPr/>
        </p:nvSpPr>
        <p:spPr>
          <a:xfrm>
            <a:off x="9107674" y="1274276"/>
            <a:ext cx="1683223"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rgbClr val="122862"/>
                </a:solidFill>
                <a:latin typeface="Arial" panose="020B0604020202020204" pitchFamily="34" charset="0"/>
                <a:ea typeface="Arial" charset="0"/>
                <a:cs typeface="Arial" panose="020B0604020202020204" pitchFamily="34" charset="0"/>
              </a:rPr>
              <a:t>METRANS ADRIA d.o.o.</a:t>
            </a:r>
            <a:r>
              <a:rPr lang="sk-SK" sz="850" b="1" dirty="0">
                <a:solidFill>
                  <a:srgbClr val="122862"/>
                </a:solidFill>
                <a:latin typeface="Arial" panose="020B0604020202020204" pitchFamily="34" charset="0"/>
                <a:ea typeface="Arial" charset="0"/>
                <a:cs typeface="Arial" panose="020B0604020202020204" pitchFamily="34" charset="0"/>
              </a:rPr>
              <a:t>, </a:t>
            </a:r>
            <a:r>
              <a:rPr lang="sk-SK" sz="850" dirty="0">
                <a:solidFill>
                  <a:srgbClr val="122862"/>
                </a:solidFill>
                <a:latin typeface="Arial" panose="020B0604020202020204" pitchFamily="34" charset="0"/>
                <a:ea typeface="Arial" charset="0"/>
                <a:cs typeface="Arial" panose="020B0604020202020204" pitchFamily="34" charset="0"/>
              </a:rPr>
              <a:t>SI</a:t>
            </a:r>
            <a:endParaRPr lang="en-US" sz="850" dirty="0">
              <a:solidFill>
                <a:srgbClr val="122862"/>
              </a:solidFill>
              <a:latin typeface="Arial" panose="020B0604020202020204" pitchFamily="34" charset="0"/>
              <a:ea typeface="Arial" charset="0"/>
              <a:cs typeface="Arial" panose="020B0604020202020204" pitchFamily="34" charset="0"/>
            </a:endParaRPr>
          </a:p>
        </p:txBody>
      </p:sp>
      <p:sp>
        <p:nvSpPr>
          <p:cNvPr id="192" name="TextBox 86">
            <a:extLst>
              <a:ext uri="{FF2B5EF4-FFF2-40B4-BE49-F238E27FC236}">
                <a16:creationId xmlns:a16="http://schemas.microsoft.com/office/drawing/2014/main" id="{6777260F-DE3F-79BB-4664-C6269E2B0494}"/>
              </a:ext>
            </a:extLst>
          </p:cNvPr>
          <p:cNvSpPr txBox="1"/>
          <p:nvPr/>
        </p:nvSpPr>
        <p:spPr>
          <a:xfrm>
            <a:off x="9073624" y="1608489"/>
            <a:ext cx="1659886"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rgbClr val="122862"/>
                </a:solidFill>
                <a:latin typeface="Arial" panose="020B0604020202020204" pitchFamily="34" charset="0"/>
                <a:ea typeface="Arial" charset="0"/>
                <a:cs typeface="Arial" panose="020B0604020202020204" pitchFamily="34" charset="0"/>
              </a:rPr>
              <a:t>UniverTrans Kft.</a:t>
            </a:r>
            <a:r>
              <a:rPr lang="sk-SK" sz="850" b="1" dirty="0">
                <a:solidFill>
                  <a:srgbClr val="122862"/>
                </a:solidFill>
                <a:latin typeface="Arial" panose="020B0604020202020204" pitchFamily="34" charset="0"/>
                <a:ea typeface="Arial" charset="0"/>
                <a:cs typeface="Arial" panose="020B0604020202020204" pitchFamily="34" charset="0"/>
              </a:rPr>
              <a:t>, </a:t>
            </a:r>
            <a:r>
              <a:rPr lang="sk-SK" sz="850" dirty="0">
                <a:solidFill>
                  <a:srgbClr val="122862"/>
                </a:solidFill>
                <a:latin typeface="Arial" panose="020B0604020202020204" pitchFamily="34" charset="0"/>
                <a:ea typeface="Arial" charset="0"/>
                <a:cs typeface="Arial" panose="020B0604020202020204" pitchFamily="34" charset="0"/>
              </a:rPr>
              <a:t>HU</a:t>
            </a:r>
            <a:endParaRPr lang="en-US" sz="850" dirty="0">
              <a:solidFill>
                <a:srgbClr val="122862"/>
              </a:solidFill>
              <a:latin typeface="Arial" panose="020B0604020202020204" pitchFamily="34" charset="0"/>
              <a:ea typeface="Arial" charset="0"/>
              <a:cs typeface="Arial" panose="020B0604020202020204" pitchFamily="34" charset="0"/>
            </a:endParaRPr>
          </a:p>
        </p:txBody>
      </p:sp>
      <p:sp>
        <p:nvSpPr>
          <p:cNvPr id="193" name="TextBox 87">
            <a:extLst>
              <a:ext uri="{FF2B5EF4-FFF2-40B4-BE49-F238E27FC236}">
                <a16:creationId xmlns:a16="http://schemas.microsoft.com/office/drawing/2014/main" id="{E5141050-3939-2F77-4914-6722AA35BB68}"/>
              </a:ext>
            </a:extLst>
          </p:cNvPr>
          <p:cNvSpPr txBox="1"/>
          <p:nvPr/>
        </p:nvSpPr>
        <p:spPr>
          <a:xfrm>
            <a:off x="9183230" y="1940255"/>
            <a:ext cx="1467391"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rgbClr val="122862"/>
                </a:solidFill>
                <a:latin typeface="Arial" panose="020B0604020202020204" pitchFamily="34" charset="0"/>
                <a:ea typeface="Arial" charset="0"/>
                <a:cs typeface="Arial" panose="020B0604020202020204" pitchFamily="34" charset="0"/>
              </a:rPr>
              <a:t>TIP Žilina, s.r.o.</a:t>
            </a:r>
            <a:r>
              <a:rPr lang="sk-SK" sz="850" b="1" dirty="0">
                <a:solidFill>
                  <a:srgbClr val="122862"/>
                </a:solidFill>
                <a:latin typeface="Arial" panose="020B0604020202020204" pitchFamily="34" charset="0"/>
                <a:ea typeface="Arial" charset="0"/>
                <a:cs typeface="Arial" panose="020B0604020202020204" pitchFamily="34" charset="0"/>
              </a:rPr>
              <a:t>, </a:t>
            </a:r>
            <a:r>
              <a:rPr lang="sk-SK" sz="850" dirty="0">
                <a:solidFill>
                  <a:srgbClr val="122862"/>
                </a:solidFill>
                <a:latin typeface="Arial" panose="020B0604020202020204" pitchFamily="34" charset="0"/>
                <a:ea typeface="Arial" charset="0"/>
                <a:cs typeface="Arial" panose="020B0604020202020204" pitchFamily="34" charset="0"/>
              </a:rPr>
              <a:t>SK</a:t>
            </a:r>
            <a:endParaRPr lang="en-US" sz="850" dirty="0">
              <a:solidFill>
                <a:srgbClr val="122862"/>
              </a:solidFill>
              <a:latin typeface="Arial" panose="020B0604020202020204" pitchFamily="34" charset="0"/>
              <a:ea typeface="Arial" charset="0"/>
              <a:cs typeface="Arial" panose="020B0604020202020204" pitchFamily="34" charset="0"/>
            </a:endParaRPr>
          </a:p>
        </p:txBody>
      </p:sp>
      <p:grpSp>
        <p:nvGrpSpPr>
          <p:cNvPr id="194" name="Skupina 193">
            <a:extLst>
              <a:ext uri="{FF2B5EF4-FFF2-40B4-BE49-F238E27FC236}">
                <a16:creationId xmlns:a16="http://schemas.microsoft.com/office/drawing/2014/main" id="{3F00A3AA-7D57-A787-16DA-6F9542462CE7}"/>
              </a:ext>
            </a:extLst>
          </p:cNvPr>
          <p:cNvGrpSpPr/>
          <p:nvPr/>
        </p:nvGrpSpPr>
        <p:grpSpPr>
          <a:xfrm>
            <a:off x="4391922" y="244493"/>
            <a:ext cx="3689634" cy="223138"/>
            <a:chOff x="4112329" y="298360"/>
            <a:chExt cx="3689634" cy="223138"/>
          </a:xfrm>
        </p:grpSpPr>
        <p:sp>
          <p:nvSpPr>
            <p:cNvPr id="195" name="Rounded Rectangle 1">
              <a:extLst>
                <a:ext uri="{FF2B5EF4-FFF2-40B4-BE49-F238E27FC236}">
                  <a16:creationId xmlns:a16="http://schemas.microsoft.com/office/drawing/2014/main" id="{C1C4B7C8-0AE4-BD47-320F-A0C62B028DFA}"/>
                </a:ext>
              </a:extLst>
            </p:cNvPr>
            <p:cNvSpPr/>
            <p:nvPr/>
          </p:nvSpPr>
          <p:spPr>
            <a:xfrm>
              <a:off x="4112329" y="309868"/>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latin typeface="Arial" panose="020B0604020202020204" pitchFamily="34" charset="0"/>
                <a:cs typeface="Arial" panose="020B0604020202020204" pitchFamily="34" charset="0"/>
              </a:endParaRPr>
            </a:p>
          </p:txBody>
        </p:sp>
        <p:sp>
          <p:nvSpPr>
            <p:cNvPr id="196" name="TextBox 57">
              <a:extLst>
                <a:ext uri="{FF2B5EF4-FFF2-40B4-BE49-F238E27FC236}">
                  <a16:creationId xmlns:a16="http://schemas.microsoft.com/office/drawing/2014/main" id="{F2D537E2-00B0-A12C-5E67-3D525666CF14}"/>
                </a:ext>
              </a:extLst>
            </p:cNvPr>
            <p:cNvSpPr txBox="1"/>
            <p:nvPr/>
          </p:nvSpPr>
          <p:spPr>
            <a:xfrm>
              <a:off x="4369241" y="298360"/>
              <a:ext cx="3200062"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chemeClr val="bg1"/>
                  </a:solidFill>
                  <a:latin typeface="Arial" panose="020B0604020202020204" pitchFamily="34" charset="0"/>
                  <a:ea typeface="Arial" charset="0"/>
                  <a:cs typeface="Arial" panose="020B0604020202020204" pitchFamily="34" charset="0"/>
                </a:rPr>
                <a:t>METRANS /Danubia/, a.s.</a:t>
              </a:r>
              <a:r>
                <a:rPr lang="sk-SK" sz="850" b="1" dirty="0">
                  <a:solidFill>
                    <a:schemeClr val="bg1"/>
                  </a:solidFill>
                  <a:latin typeface="Arial" panose="020B0604020202020204" pitchFamily="34" charset="0"/>
                  <a:ea typeface="Arial" charset="0"/>
                  <a:cs typeface="Arial" panose="020B0604020202020204" pitchFamily="34" charset="0"/>
                </a:rPr>
                <a:t>, </a:t>
              </a:r>
              <a:r>
                <a:rPr lang="sk-SK" sz="850" dirty="0">
                  <a:solidFill>
                    <a:schemeClr val="bg1"/>
                  </a:solidFill>
                  <a:latin typeface="Arial" panose="020B0604020202020204" pitchFamily="34" charset="0"/>
                  <a:ea typeface="Arial" charset="0"/>
                  <a:cs typeface="Arial" panose="020B0604020202020204" pitchFamily="34" charset="0"/>
                </a:rPr>
                <a:t>SK</a:t>
              </a:r>
              <a:endParaRPr lang="en-US" sz="850" dirty="0">
                <a:solidFill>
                  <a:schemeClr val="bg1"/>
                </a:solidFill>
                <a:latin typeface="Arial" panose="020B0604020202020204" pitchFamily="34" charset="0"/>
                <a:ea typeface="Arial" charset="0"/>
                <a:cs typeface="Arial" panose="020B0604020202020204" pitchFamily="34" charset="0"/>
              </a:endParaRPr>
            </a:p>
          </p:txBody>
        </p:sp>
      </p:grpSp>
      <p:grpSp>
        <p:nvGrpSpPr>
          <p:cNvPr id="197" name="Skupina 196">
            <a:extLst>
              <a:ext uri="{FF2B5EF4-FFF2-40B4-BE49-F238E27FC236}">
                <a16:creationId xmlns:a16="http://schemas.microsoft.com/office/drawing/2014/main" id="{7A86EB0E-62D4-71C1-A9AA-D791A82CE436}"/>
              </a:ext>
            </a:extLst>
          </p:cNvPr>
          <p:cNvGrpSpPr/>
          <p:nvPr/>
        </p:nvGrpSpPr>
        <p:grpSpPr>
          <a:xfrm>
            <a:off x="4391922" y="846306"/>
            <a:ext cx="3689634" cy="223138"/>
            <a:chOff x="4112329" y="911676"/>
            <a:chExt cx="3689634" cy="223138"/>
          </a:xfrm>
        </p:grpSpPr>
        <p:sp>
          <p:nvSpPr>
            <p:cNvPr id="198" name="Rounded Rectangle 1">
              <a:extLst>
                <a:ext uri="{FF2B5EF4-FFF2-40B4-BE49-F238E27FC236}">
                  <a16:creationId xmlns:a16="http://schemas.microsoft.com/office/drawing/2014/main" id="{744973B7-14A1-09DE-FB5E-6F9B53E4B880}"/>
                </a:ext>
              </a:extLst>
            </p:cNvPr>
            <p:cNvSpPr/>
            <p:nvPr/>
          </p:nvSpPr>
          <p:spPr>
            <a:xfrm>
              <a:off x="4112329" y="916552"/>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latin typeface="Arial" panose="020B0604020202020204" pitchFamily="34" charset="0"/>
                <a:cs typeface="Arial" panose="020B0604020202020204" pitchFamily="34" charset="0"/>
              </a:endParaRPr>
            </a:p>
          </p:txBody>
        </p:sp>
        <p:sp>
          <p:nvSpPr>
            <p:cNvPr id="199" name="TextBox 75">
              <a:extLst>
                <a:ext uri="{FF2B5EF4-FFF2-40B4-BE49-F238E27FC236}">
                  <a16:creationId xmlns:a16="http://schemas.microsoft.com/office/drawing/2014/main" id="{BE12E5F1-463B-D43C-F937-3BDAFF096363}"/>
                </a:ext>
              </a:extLst>
            </p:cNvPr>
            <p:cNvSpPr txBox="1"/>
            <p:nvPr/>
          </p:nvSpPr>
          <p:spPr>
            <a:xfrm>
              <a:off x="4231904" y="911676"/>
              <a:ext cx="3471920"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chemeClr val="bg1"/>
                  </a:solidFill>
                  <a:latin typeface="Arial" panose="020B0604020202020204" pitchFamily="34" charset="0"/>
                  <a:ea typeface="Arial" charset="0"/>
                  <a:cs typeface="Arial" panose="020B0604020202020204" pitchFamily="34" charset="0"/>
                </a:rPr>
                <a:t>METRANS /Danubia/ Krems GmbH</a:t>
              </a:r>
              <a:r>
                <a:rPr lang="sk-SK" sz="850" b="1" dirty="0">
                  <a:solidFill>
                    <a:schemeClr val="bg1"/>
                  </a:solidFill>
                  <a:latin typeface="Arial" panose="020B0604020202020204" pitchFamily="34" charset="0"/>
                  <a:ea typeface="Arial" charset="0"/>
                  <a:cs typeface="Arial" panose="020B0604020202020204" pitchFamily="34" charset="0"/>
                </a:rPr>
                <a:t>, </a:t>
              </a:r>
              <a:r>
                <a:rPr lang="sk-SK" sz="850" dirty="0">
                  <a:solidFill>
                    <a:schemeClr val="bg1"/>
                  </a:solidFill>
                  <a:latin typeface="Arial" panose="020B0604020202020204" pitchFamily="34" charset="0"/>
                  <a:ea typeface="Arial" charset="0"/>
                  <a:cs typeface="Arial" panose="020B0604020202020204" pitchFamily="34" charset="0"/>
                </a:rPr>
                <a:t>AT</a:t>
              </a:r>
              <a:endParaRPr lang="en-US" sz="850" dirty="0">
                <a:solidFill>
                  <a:schemeClr val="bg1"/>
                </a:solidFill>
                <a:latin typeface="Arial" panose="020B0604020202020204" pitchFamily="34" charset="0"/>
                <a:ea typeface="Arial" charset="0"/>
                <a:cs typeface="Arial" panose="020B0604020202020204" pitchFamily="34" charset="0"/>
              </a:endParaRPr>
            </a:p>
          </p:txBody>
        </p:sp>
      </p:grpSp>
      <p:grpSp>
        <p:nvGrpSpPr>
          <p:cNvPr id="200" name="Skupina 199">
            <a:extLst>
              <a:ext uri="{FF2B5EF4-FFF2-40B4-BE49-F238E27FC236}">
                <a16:creationId xmlns:a16="http://schemas.microsoft.com/office/drawing/2014/main" id="{AB2C0028-B0B5-9E5C-A68A-A03818D51C58}"/>
              </a:ext>
            </a:extLst>
          </p:cNvPr>
          <p:cNvGrpSpPr/>
          <p:nvPr/>
        </p:nvGrpSpPr>
        <p:grpSpPr>
          <a:xfrm>
            <a:off x="4384247" y="1138931"/>
            <a:ext cx="3689634" cy="223138"/>
            <a:chOff x="4112329" y="1210528"/>
            <a:chExt cx="3689634" cy="223138"/>
          </a:xfrm>
        </p:grpSpPr>
        <p:sp>
          <p:nvSpPr>
            <p:cNvPr id="201" name="Rounded Rectangle 1">
              <a:extLst>
                <a:ext uri="{FF2B5EF4-FFF2-40B4-BE49-F238E27FC236}">
                  <a16:creationId xmlns:a16="http://schemas.microsoft.com/office/drawing/2014/main" id="{B912CA87-98FA-6694-D17C-8D2864621112}"/>
                </a:ext>
              </a:extLst>
            </p:cNvPr>
            <p:cNvSpPr/>
            <p:nvPr/>
          </p:nvSpPr>
          <p:spPr>
            <a:xfrm>
              <a:off x="4112329" y="1219894"/>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latin typeface="Arial" panose="020B0604020202020204" pitchFamily="34" charset="0"/>
                <a:cs typeface="Arial" panose="020B0604020202020204" pitchFamily="34" charset="0"/>
              </a:endParaRPr>
            </a:p>
          </p:txBody>
        </p:sp>
        <p:sp>
          <p:nvSpPr>
            <p:cNvPr id="205" name="TextBox 76">
              <a:extLst>
                <a:ext uri="{FF2B5EF4-FFF2-40B4-BE49-F238E27FC236}">
                  <a16:creationId xmlns:a16="http://schemas.microsoft.com/office/drawing/2014/main" id="{731CF1D4-AB92-075C-9A2D-205FE1020879}"/>
                </a:ext>
              </a:extLst>
            </p:cNvPr>
            <p:cNvSpPr txBox="1"/>
            <p:nvPr/>
          </p:nvSpPr>
          <p:spPr>
            <a:xfrm>
              <a:off x="4231904" y="1210528"/>
              <a:ext cx="3471920"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chemeClr val="bg1"/>
                  </a:solidFill>
                  <a:latin typeface="Arial" panose="020B0604020202020204" pitchFamily="34" charset="0"/>
                  <a:ea typeface="Arial" charset="0"/>
                  <a:cs typeface="Arial" panose="020B0604020202020204" pitchFamily="34" charset="0"/>
                </a:rPr>
                <a:t>METRANS Railprofi Austria GmbH</a:t>
              </a:r>
              <a:r>
                <a:rPr lang="sk-SK" sz="850" b="1" dirty="0">
                  <a:solidFill>
                    <a:schemeClr val="bg1"/>
                  </a:solidFill>
                  <a:latin typeface="Arial" panose="020B0604020202020204" pitchFamily="34" charset="0"/>
                  <a:ea typeface="Arial" charset="0"/>
                  <a:cs typeface="Arial" panose="020B0604020202020204" pitchFamily="34" charset="0"/>
                </a:rPr>
                <a:t>, </a:t>
              </a:r>
              <a:r>
                <a:rPr lang="sk-SK" sz="850" dirty="0">
                  <a:solidFill>
                    <a:schemeClr val="bg1"/>
                  </a:solidFill>
                  <a:latin typeface="Arial" panose="020B0604020202020204" pitchFamily="34" charset="0"/>
                  <a:ea typeface="Arial" charset="0"/>
                  <a:cs typeface="Arial" panose="020B0604020202020204" pitchFamily="34" charset="0"/>
                </a:rPr>
                <a:t>AT</a:t>
              </a:r>
              <a:endParaRPr lang="en-US" sz="850" dirty="0">
                <a:solidFill>
                  <a:schemeClr val="bg1"/>
                </a:solidFill>
                <a:latin typeface="Arial" panose="020B0604020202020204" pitchFamily="34" charset="0"/>
                <a:ea typeface="Arial" charset="0"/>
                <a:cs typeface="Arial" panose="020B0604020202020204" pitchFamily="34" charset="0"/>
              </a:endParaRPr>
            </a:p>
          </p:txBody>
        </p:sp>
      </p:grpSp>
      <p:grpSp>
        <p:nvGrpSpPr>
          <p:cNvPr id="206" name="Skupina 205">
            <a:extLst>
              <a:ext uri="{FF2B5EF4-FFF2-40B4-BE49-F238E27FC236}">
                <a16:creationId xmlns:a16="http://schemas.microsoft.com/office/drawing/2014/main" id="{E0198AF3-735E-42FA-88CB-824A565BC0C1}"/>
              </a:ext>
            </a:extLst>
          </p:cNvPr>
          <p:cNvGrpSpPr/>
          <p:nvPr/>
        </p:nvGrpSpPr>
        <p:grpSpPr>
          <a:xfrm>
            <a:off x="4391922" y="1431556"/>
            <a:ext cx="3689634" cy="223889"/>
            <a:chOff x="4112329" y="1523236"/>
            <a:chExt cx="3689634" cy="223889"/>
          </a:xfrm>
        </p:grpSpPr>
        <p:sp>
          <p:nvSpPr>
            <p:cNvPr id="207" name="Rounded Rectangle 1">
              <a:extLst>
                <a:ext uri="{FF2B5EF4-FFF2-40B4-BE49-F238E27FC236}">
                  <a16:creationId xmlns:a16="http://schemas.microsoft.com/office/drawing/2014/main" id="{FD2585A1-DF54-2D66-0853-1FB6C647CCCC}"/>
                </a:ext>
              </a:extLst>
            </p:cNvPr>
            <p:cNvSpPr/>
            <p:nvPr/>
          </p:nvSpPr>
          <p:spPr>
            <a:xfrm>
              <a:off x="4112329" y="1523236"/>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latin typeface="Arial" panose="020B0604020202020204" pitchFamily="34" charset="0"/>
                <a:cs typeface="Arial" panose="020B0604020202020204" pitchFamily="34" charset="0"/>
              </a:endParaRPr>
            </a:p>
          </p:txBody>
        </p:sp>
        <p:sp>
          <p:nvSpPr>
            <p:cNvPr id="208" name="TextBox 77">
              <a:extLst>
                <a:ext uri="{FF2B5EF4-FFF2-40B4-BE49-F238E27FC236}">
                  <a16:creationId xmlns:a16="http://schemas.microsoft.com/office/drawing/2014/main" id="{D542FB7D-4171-E373-4B2D-44AC1FF05DA5}"/>
                </a:ext>
              </a:extLst>
            </p:cNvPr>
            <p:cNvSpPr txBox="1"/>
            <p:nvPr/>
          </p:nvSpPr>
          <p:spPr>
            <a:xfrm>
              <a:off x="4231904" y="1523987"/>
              <a:ext cx="3471920"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chemeClr val="bg1"/>
                  </a:solidFill>
                  <a:latin typeface="Arial" panose="020B0604020202020204" pitchFamily="34" charset="0"/>
                  <a:ea typeface="Arial" charset="0"/>
                  <a:cs typeface="Arial" panose="020B0604020202020204" pitchFamily="34" charset="0"/>
                </a:rPr>
                <a:t>METRANS DYKO Rail Repair Shop, s.r.o.</a:t>
              </a:r>
              <a:r>
                <a:rPr lang="sk-SK" sz="850" b="1" dirty="0">
                  <a:solidFill>
                    <a:schemeClr val="bg1"/>
                  </a:solidFill>
                  <a:latin typeface="Arial" panose="020B0604020202020204" pitchFamily="34" charset="0"/>
                  <a:ea typeface="Arial" charset="0"/>
                  <a:cs typeface="Arial" panose="020B0604020202020204" pitchFamily="34" charset="0"/>
                </a:rPr>
                <a:t>, </a:t>
              </a:r>
              <a:r>
                <a:rPr lang="sk-SK" sz="850" dirty="0">
                  <a:solidFill>
                    <a:schemeClr val="bg1"/>
                  </a:solidFill>
                  <a:latin typeface="Arial" panose="020B0604020202020204" pitchFamily="34" charset="0"/>
                  <a:ea typeface="Arial" charset="0"/>
                  <a:cs typeface="Arial" panose="020B0604020202020204" pitchFamily="34" charset="0"/>
                </a:rPr>
                <a:t>CZ</a:t>
              </a:r>
              <a:endParaRPr lang="en-US" sz="850" dirty="0">
                <a:solidFill>
                  <a:schemeClr val="bg1"/>
                </a:solidFill>
                <a:latin typeface="Arial" panose="020B0604020202020204" pitchFamily="34" charset="0"/>
                <a:ea typeface="Arial" charset="0"/>
                <a:cs typeface="Arial" panose="020B0604020202020204" pitchFamily="34" charset="0"/>
              </a:endParaRPr>
            </a:p>
          </p:txBody>
        </p:sp>
      </p:grpSp>
      <p:grpSp>
        <p:nvGrpSpPr>
          <p:cNvPr id="209" name="Skupina 208">
            <a:extLst>
              <a:ext uri="{FF2B5EF4-FFF2-40B4-BE49-F238E27FC236}">
                <a16:creationId xmlns:a16="http://schemas.microsoft.com/office/drawing/2014/main" id="{9D42EA8E-ACF6-17FE-A64C-CA479588A533}"/>
              </a:ext>
            </a:extLst>
          </p:cNvPr>
          <p:cNvGrpSpPr/>
          <p:nvPr/>
        </p:nvGrpSpPr>
        <p:grpSpPr>
          <a:xfrm>
            <a:off x="4391922" y="1724932"/>
            <a:ext cx="3689634" cy="223138"/>
            <a:chOff x="4112329" y="1818836"/>
            <a:chExt cx="3689634" cy="223138"/>
          </a:xfrm>
        </p:grpSpPr>
        <p:sp>
          <p:nvSpPr>
            <p:cNvPr id="210" name="Rounded Rectangle 1">
              <a:extLst>
                <a:ext uri="{FF2B5EF4-FFF2-40B4-BE49-F238E27FC236}">
                  <a16:creationId xmlns:a16="http://schemas.microsoft.com/office/drawing/2014/main" id="{387760F9-E93B-B5D8-1D0D-A77348D27B12}"/>
                </a:ext>
              </a:extLst>
            </p:cNvPr>
            <p:cNvSpPr/>
            <p:nvPr/>
          </p:nvSpPr>
          <p:spPr>
            <a:xfrm>
              <a:off x="4112329" y="1826578"/>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latin typeface="Arial" panose="020B0604020202020204" pitchFamily="34" charset="0"/>
                <a:cs typeface="Arial" panose="020B0604020202020204" pitchFamily="34" charset="0"/>
              </a:endParaRPr>
            </a:p>
          </p:txBody>
        </p:sp>
        <p:sp>
          <p:nvSpPr>
            <p:cNvPr id="211" name="TextBox 78">
              <a:extLst>
                <a:ext uri="{FF2B5EF4-FFF2-40B4-BE49-F238E27FC236}">
                  <a16:creationId xmlns:a16="http://schemas.microsoft.com/office/drawing/2014/main" id="{F6AA17F8-5A39-BA70-9243-61F7F5F8590F}"/>
                </a:ext>
              </a:extLst>
            </p:cNvPr>
            <p:cNvSpPr txBox="1"/>
            <p:nvPr/>
          </p:nvSpPr>
          <p:spPr>
            <a:xfrm>
              <a:off x="4231905" y="1818836"/>
              <a:ext cx="3471915"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chemeClr val="bg1"/>
                  </a:solidFill>
                  <a:latin typeface="Arial" panose="020B0604020202020204" pitchFamily="34" charset="0"/>
                  <a:ea typeface="Arial" charset="0"/>
                  <a:cs typeface="Arial" panose="020B0604020202020204" pitchFamily="34" charset="0"/>
                </a:rPr>
                <a:t>METRANS Rail, s.r.o.</a:t>
              </a:r>
              <a:r>
                <a:rPr lang="sk-SK" sz="850" b="1" dirty="0">
                  <a:solidFill>
                    <a:schemeClr val="bg1"/>
                  </a:solidFill>
                  <a:latin typeface="Arial" panose="020B0604020202020204" pitchFamily="34" charset="0"/>
                  <a:ea typeface="Arial" charset="0"/>
                  <a:cs typeface="Arial" panose="020B0604020202020204" pitchFamily="34" charset="0"/>
                </a:rPr>
                <a:t>, </a:t>
              </a:r>
              <a:r>
                <a:rPr lang="sk-SK" sz="850" dirty="0">
                  <a:solidFill>
                    <a:schemeClr val="bg1"/>
                  </a:solidFill>
                  <a:latin typeface="Arial" panose="020B0604020202020204" pitchFamily="34" charset="0"/>
                  <a:ea typeface="Arial" charset="0"/>
                  <a:cs typeface="Arial" panose="020B0604020202020204" pitchFamily="34" charset="0"/>
                </a:rPr>
                <a:t>CZ</a:t>
              </a:r>
              <a:endParaRPr lang="en-US" sz="850" dirty="0">
                <a:solidFill>
                  <a:schemeClr val="bg1"/>
                </a:solidFill>
                <a:latin typeface="Arial" panose="020B0604020202020204" pitchFamily="34" charset="0"/>
                <a:ea typeface="Arial" charset="0"/>
                <a:cs typeface="Arial" panose="020B0604020202020204" pitchFamily="34" charset="0"/>
              </a:endParaRPr>
            </a:p>
          </p:txBody>
        </p:sp>
      </p:grpSp>
      <p:grpSp>
        <p:nvGrpSpPr>
          <p:cNvPr id="212" name="Skupina 211">
            <a:extLst>
              <a:ext uri="{FF2B5EF4-FFF2-40B4-BE49-F238E27FC236}">
                <a16:creationId xmlns:a16="http://schemas.microsoft.com/office/drawing/2014/main" id="{4A1CB996-8FBB-73CC-53EF-48F31AA5A24E}"/>
              </a:ext>
            </a:extLst>
          </p:cNvPr>
          <p:cNvGrpSpPr/>
          <p:nvPr/>
        </p:nvGrpSpPr>
        <p:grpSpPr>
          <a:xfrm>
            <a:off x="4391922" y="2017557"/>
            <a:ext cx="3689634" cy="223138"/>
            <a:chOff x="4112329" y="2193302"/>
            <a:chExt cx="3689634" cy="223138"/>
          </a:xfrm>
        </p:grpSpPr>
        <p:sp>
          <p:nvSpPr>
            <p:cNvPr id="213" name="Rounded Rectangle 1">
              <a:extLst>
                <a:ext uri="{FF2B5EF4-FFF2-40B4-BE49-F238E27FC236}">
                  <a16:creationId xmlns:a16="http://schemas.microsoft.com/office/drawing/2014/main" id="{F4E41B08-7610-756D-0CB7-14900E7E02D8}"/>
                </a:ext>
              </a:extLst>
            </p:cNvPr>
            <p:cNvSpPr/>
            <p:nvPr/>
          </p:nvSpPr>
          <p:spPr>
            <a:xfrm>
              <a:off x="4112329" y="2196262"/>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latin typeface="Arial" panose="020B0604020202020204" pitchFamily="34" charset="0"/>
                <a:cs typeface="Arial" panose="020B0604020202020204" pitchFamily="34" charset="0"/>
              </a:endParaRPr>
            </a:p>
          </p:txBody>
        </p:sp>
        <p:sp>
          <p:nvSpPr>
            <p:cNvPr id="214" name="TextBox 79">
              <a:extLst>
                <a:ext uri="{FF2B5EF4-FFF2-40B4-BE49-F238E27FC236}">
                  <a16:creationId xmlns:a16="http://schemas.microsoft.com/office/drawing/2014/main" id="{CCF8EDBD-5EF0-4AD5-92E9-5CCBBC9CA1C9}"/>
                </a:ext>
              </a:extLst>
            </p:cNvPr>
            <p:cNvSpPr txBox="1"/>
            <p:nvPr/>
          </p:nvSpPr>
          <p:spPr>
            <a:xfrm>
              <a:off x="4231904" y="2193302"/>
              <a:ext cx="3471920"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chemeClr val="bg1"/>
                  </a:solidFill>
                  <a:latin typeface="Arial" panose="020B0604020202020204" pitchFamily="34" charset="0"/>
                  <a:ea typeface="Arial" charset="0"/>
                  <a:cs typeface="Arial" panose="020B0604020202020204" pitchFamily="34" charset="0"/>
                </a:rPr>
                <a:t>METRANS Rail /Deutschland/ GmbH</a:t>
              </a:r>
              <a:r>
                <a:rPr lang="sk-SK" sz="850" b="1" dirty="0">
                  <a:solidFill>
                    <a:schemeClr val="bg1"/>
                  </a:solidFill>
                  <a:latin typeface="Arial" panose="020B0604020202020204" pitchFamily="34" charset="0"/>
                  <a:ea typeface="Arial" charset="0"/>
                  <a:cs typeface="Arial" panose="020B0604020202020204" pitchFamily="34" charset="0"/>
                </a:rPr>
                <a:t>, </a:t>
              </a:r>
              <a:r>
                <a:rPr lang="sk-SK" sz="850" dirty="0">
                  <a:solidFill>
                    <a:schemeClr val="bg1"/>
                  </a:solidFill>
                  <a:latin typeface="Arial" panose="020B0604020202020204" pitchFamily="34" charset="0"/>
                  <a:ea typeface="Arial" charset="0"/>
                  <a:cs typeface="Arial" panose="020B0604020202020204" pitchFamily="34" charset="0"/>
                </a:rPr>
                <a:t>DE</a:t>
              </a:r>
              <a:endParaRPr lang="en-US" sz="850" dirty="0">
                <a:solidFill>
                  <a:schemeClr val="bg1"/>
                </a:solidFill>
                <a:latin typeface="Arial" panose="020B0604020202020204" pitchFamily="34" charset="0"/>
                <a:ea typeface="Arial" charset="0"/>
                <a:cs typeface="Arial" panose="020B0604020202020204" pitchFamily="34" charset="0"/>
              </a:endParaRPr>
            </a:p>
          </p:txBody>
        </p:sp>
      </p:grpSp>
      <p:grpSp>
        <p:nvGrpSpPr>
          <p:cNvPr id="215" name="Skupina 214">
            <a:extLst>
              <a:ext uri="{FF2B5EF4-FFF2-40B4-BE49-F238E27FC236}">
                <a16:creationId xmlns:a16="http://schemas.microsoft.com/office/drawing/2014/main" id="{65CD958A-FFA9-809C-5235-9B44F7EBECEB}"/>
              </a:ext>
            </a:extLst>
          </p:cNvPr>
          <p:cNvGrpSpPr/>
          <p:nvPr/>
        </p:nvGrpSpPr>
        <p:grpSpPr>
          <a:xfrm>
            <a:off x="4391922" y="2310182"/>
            <a:ext cx="3689634" cy="223138"/>
            <a:chOff x="4112329" y="2431343"/>
            <a:chExt cx="3689634" cy="223138"/>
          </a:xfrm>
        </p:grpSpPr>
        <p:sp>
          <p:nvSpPr>
            <p:cNvPr id="216" name="Rounded Rectangle 1">
              <a:extLst>
                <a:ext uri="{FF2B5EF4-FFF2-40B4-BE49-F238E27FC236}">
                  <a16:creationId xmlns:a16="http://schemas.microsoft.com/office/drawing/2014/main" id="{9D38E99F-1CB2-28BD-F446-0F9A8D70A8D4}"/>
                </a:ext>
              </a:extLst>
            </p:cNvPr>
            <p:cNvSpPr/>
            <p:nvPr/>
          </p:nvSpPr>
          <p:spPr>
            <a:xfrm>
              <a:off x="4112329" y="2433262"/>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latin typeface="Arial" panose="020B0604020202020204" pitchFamily="34" charset="0"/>
                <a:cs typeface="Arial" panose="020B0604020202020204" pitchFamily="34" charset="0"/>
              </a:endParaRPr>
            </a:p>
          </p:txBody>
        </p:sp>
        <p:sp>
          <p:nvSpPr>
            <p:cNvPr id="217" name="TextBox 87">
              <a:extLst>
                <a:ext uri="{FF2B5EF4-FFF2-40B4-BE49-F238E27FC236}">
                  <a16:creationId xmlns:a16="http://schemas.microsoft.com/office/drawing/2014/main" id="{AB685BED-42D0-C95A-F874-830902C95B90}"/>
                </a:ext>
              </a:extLst>
            </p:cNvPr>
            <p:cNvSpPr txBox="1"/>
            <p:nvPr/>
          </p:nvSpPr>
          <p:spPr>
            <a:xfrm>
              <a:off x="4267871" y="2431343"/>
              <a:ext cx="3400721"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850" b="1" dirty="0">
                  <a:solidFill>
                    <a:schemeClr val="bg1"/>
                  </a:solidFill>
                  <a:latin typeface="Arial" panose="020B0604020202020204" pitchFamily="34" charset="0"/>
                  <a:ea typeface="Arial" charset="0"/>
                  <a:cs typeface="Arial" panose="020B0604020202020204" pitchFamily="34" charset="0"/>
                </a:rPr>
                <a:t>METRANS Umschlagsgesellschaft mbH, </a:t>
              </a:r>
              <a:r>
                <a:rPr lang="sk-SK" sz="850" dirty="0">
                  <a:solidFill>
                    <a:schemeClr val="bg1"/>
                  </a:solidFill>
                  <a:latin typeface="Arial" panose="020B0604020202020204" pitchFamily="34" charset="0"/>
                  <a:ea typeface="Arial" charset="0"/>
                  <a:cs typeface="Arial" panose="020B0604020202020204" pitchFamily="34" charset="0"/>
                </a:rPr>
                <a:t>DE</a:t>
              </a:r>
              <a:endParaRPr lang="en-AU" sz="850" dirty="0">
                <a:solidFill>
                  <a:schemeClr val="bg1"/>
                </a:solidFill>
                <a:latin typeface="Arial" panose="020B0604020202020204" pitchFamily="34" charset="0"/>
                <a:ea typeface="Arial" charset="0"/>
                <a:cs typeface="Arial" panose="020B0604020202020204" pitchFamily="34" charset="0"/>
              </a:endParaRPr>
            </a:p>
          </p:txBody>
        </p:sp>
      </p:grpSp>
      <p:grpSp>
        <p:nvGrpSpPr>
          <p:cNvPr id="218" name="Skupina 217">
            <a:extLst>
              <a:ext uri="{FF2B5EF4-FFF2-40B4-BE49-F238E27FC236}">
                <a16:creationId xmlns:a16="http://schemas.microsoft.com/office/drawing/2014/main" id="{31562CF8-92AC-D799-2D85-16BD3B044AEA}"/>
              </a:ext>
            </a:extLst>
          </p:cNvPr>
          <p:cNvGrpSpPr/>
          <p:nvPr/>
        </p:nvGrpSpPr>
        <p:grpSpPr>
          <a:xfrm>
            <a:off x="4391922" y="2602807"/>
            <a:ext cx="3689634" cy="223138"/>
            <a:chOff x="4112329" y="2731844"/>
            <a:chExt cx="3689634" cy="223138"/>
          </a:xfrm>
        </p:grpSpPr>
        <p:sp>
          <p:nvSpPr>
            <p:cNvPr id="219" name="Rounded Rectangle 1">
              <a:extLst>
                <a:ext uri="{FF2B5EF4-FFF2-40B4-BE49-F238E27FC236}">
                  <a16:creationId xmlns:a16="http://schemas.microsoft.com/office/drawing/2014/main" id="{0981FE23-8618-979A-606F-981EB7D0B937}"/>
                </a:ext>
              </a:extLst>
            </p:cNvPr>
            <p:cNvSpPr/>
            <p:nvPr/>
          </p:nvSpPr>
          <p:spPr>
            <a:xfrm>
              <a:off x="4112329" y="2736604"/>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latin typeface="Arial" panose="020B0604020202020204" pitchFamily="34" charset="0"/>
                <a:cs typeface="Arial" panose="020B0604020202020204" pitchFamily="34" charset="0"/>
              </a:endParaRPr>
            </a:p>
          </p:txBody>
        </p:sp>
        <p:sp>
          <p:nvSpPr>
            <p:cNvPr id="220" name="TextBox 81">
              <a:extLst>
                <a:ext uri="{FF2B5EF4-FFF2-40B4-BE49-F238E27FC236}">
                  <a16:creationId xmlns:a16="http://schemas.microsoft.com/office/drawing/2014/main" id="{1F66CFF8-26E1-1126-3C9D-888A25B8A64C}"/>
                </a:ext>
              </a:extLst>
            </p:cNvPr>
            <p:cNvSpPr txBox="1"/>
            <p:nvPr/>
          </p:nvSpPr>
          <p:spPr>
            <a:xfrm>
              <a:off x="4231904" y="2731844"/>
              <a:ext cx="3471920"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chemeClr val="bg1"/>
                  </a:solidFill>
                  <a:latin typeface="Arial" panose="020B0604020202020204" pitchFamily="34" charset="0"/>
                  <a:ea typeface="Arial" charset="0"/>
                  <a:cs typeface="Arial" panose="020B0604020202020204" pitchFamily="34" charset="0"/>
                </a:rPr>
                <a:t>METRANS /Polonia/ </a:t>
              </a:r>
              <a:r>
                <a:rPr lang="sk-SK" sz="850" b="1" dirty="0">
                  <a:solidFill>
                    <a:schemeClr val="bg1"/>
                  </a:solidFill>
                  <a:latin typeface="Arial" panose="020B0604020202020204" pitchFamily="34" charset="0"/>
                  <a:ea typeface="Arial" charset="0"/>
                  <a:cs typeface="Arial" panose="020B0604020202020204" pitchFamily="34" charset="0"/>
                </a:rPr>
                <a:t>S</a:t>
              </a:r>
              <a:r>
                <a:rPr lang="en-US" sz="850" b="1" dirty="0">
                  <a:solidFill>
                    <a:schemeClr val="bg1"/>
                  </a:solidFill>
                  <a:latin typeface="Arial" panose="020B0604020202020204" pitchFamily="34" charset="0"/>
                  <a:ea typeface="Arial" charset="0"/>
                  <a:cs typeface="Arial" panose="020B0604020202020204" pitchFamily="34" charset="0"/>
                </a:rPr>
                <a:t>p.</a:t>
              </a:r>
              <a:r>
                <a:rPr lang="sk-SK" sz="850" b="1" dirty="0">
                  <a:solidFill>
                    <a:schemeClr val="bg1"/>
                  </a:solidFill>
                  <a:latin typeface="Arial" panose="020B0604020202020204" pitchFamily="34" charset="0"/>
                  <a:ea typeface="Arial" charset="0"/>
                  <a:cs typeface="Arial" panose="020B0604020202020204" pitchFamily="34" charset="0"/>
                </a:rPr>
                <a:t> z</a:t>
              </a:r>
              <a:r>
                <a:rPr lang="en-US" sz="850" b="1" dirty="0">
                  <a:solidFill>
                    <a:schemeClr val="bg1"/>
                  </a:solidFill>
                  <a:latin typeface="Arial" panose="020B0604020202020204" pitchFamily="34" charset="0"/>
                  <a:ea typeface="Arial" charset="0"/>
                  <a:cs typeface="Arial" panose="020B0604020202020204" pitchFamily="34" charset="0"/>
                </a:rPr>
                <a:t> o.o.</a:t>
              </a:r>
              <a:r>
                <a:rPr lang="sk-SK" sz="850" b="1" dirty="0">
                  <a:solidFill>
                    <a:schemeClr val="bg1"/>
                  </a:solidFill>
                  <a:latin typeface="Arial" panose="020B0604020202020204" pitchFamily="34" charset="0"/>
                  <a:ea typeface="Arial" charset="0"/>
                  <a:cs typeface="Arial" panose="020B0604020202020204" pitchFamily="34" charset="0"/>
                </a:rPr>
                <a:t>, </a:t>
              </a:r>
              <a:r>
                <a:rPr lang="sk-SK" sz="850" dirty="0">
                  <a:solidFill>
                    <a:schemeClr val="bg1"/>
                  </a:solidFill>
                  <a:latin typeface="Arial" panose="020B0604020202020204" pitchFamily="34" charset="0"/>
                  <a:ea typeface="Arial" charset="0"/>
                  <a:cs typeface="Arial" panose="020B0604020202020204" pitchFamily="34" charset="0"/>
                </a:rPr>
                <a:t>PL</a:t>
              </a:r>
              <a:endParaRPr lang="en-US" sz="850" dirty="0">
                <a:solidFill>
                  <a:schemeClr val="bg1"/>
                </a:solidFill>
                <a:latin typeface="Arial" panose="020B0604020202020204" pitchFamily="34" charset="0"/>
                <a:ea typeface="Arial" charset="0"/>
                <a:cs typeface="Arial" panose="020B0604020202020204" pitchFamily="34" charset="0"/>
              </a:endParaRPr>
            </a:p>
          </p:txBody>
        </p:sp>
      </p:grpSp>
      <p:grpSp>
        <p:nvGrpSpPr>
          <p:cNvPr id="221" name="Skupina 220">
            <a:extLst>
              <a:ext uri="{FF2B5EF4-FFF2-40B4-BE49-F238E27FC236}">
                <a16:creationId xmlns:a16="http://schemas.microsoft.com/office/drawing/2014/main" id="{C639815C-2DB2-EB48-F4BF-0D70888CDDD7}"/>
              </a:ext>
            </a:extLst>
          </p:cNvPr>
          <p:cNvGrpSpPr/>
          <p:nvPr/>
        </p:nvGrpSpPr>
        <p:grpSpPr>
          <a:xfrm>
            <a:off x="4391922" y="4065932"/>
            <a:ext cx="3689634" cy="223138"/>
            <a:chOff x="4112329" y="4242028"/>
            <a:chExt cx="3689634" cy="223138"/>
          </a:xfrm>
        </p:grpSpPr>
        <p:sp>
          <p:nvSpPr>
            <p:cNvPr id="222" name="Rounded Rectangle 1">
              <a:extLst>
                <a:ext uri="{FF2B5EF4-FFF2-40B4-BE49-F238E27FC236}">
                  <a16:creationId xmlns:a16="http://schemas.microsoft.com/office/drawing/2014/main" id="{548FED4C-42A6-640D-F667-47F6007326EB}"/>
                </a:ext>
              </a:extLst>
            </p:cNvPr>
            <p:cNvSpPr/>
            <p:nvPr/>
          </p:nvSpPr>
          <p:spPr>
            <a:xfrm>
              <a:off x="4112329" y="4253314"/>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latin typeface="Arial" panose="020B0604020202020204" pitchFamily="34" charset="0"/>
                <a:cs typeface="Arial" panose="020B0604020202020204" pitchFamily="34" charset="0"/>
              </a:endParaRPr>
            </a:p>
          </p:txBody>
        </p:sp>
        <p:sp>
          <p:nvSpPr>
            <p:cNvPr id="223" name="TextBox 80">
              <a:extLst>
                <a:ext uri="{FF2B5EF4-FFF2-40B4-BE49-F238E27FC236}">
                  <a16:creationId xmlns:a16="http://schemas.microsoft.com/office/drawing/2014/main" id="{3E9221BF-E8E9-2E0B-82F4-0DFA1FE02D38}"/>
                </a:ext>
              </a:extLst>
            </p:cNvPr>
            <p:cNvSpPr txBox="1"/>
            <p:nvPr/>
          </p:nvSpPr>
          <p:spPr>
            <a:xfrm>
              <a:off x="4231903" y="4242028"/>
              <a:ext cx="3471919"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chemeClr val="bg1"/>
                  </a:solidFill>
                  <a:latin typeface="Arial" panose="020B0604020202020204" pitchFamily="34" charset="0"/>
                  <a:ea typeface="Arial" charset="0"/>
                  <a:cs typeface="Arial" panose="020B0604020202020204" pitchFamily="34" charset="0"/>
                </a:rPr>
                <a:t>METRANS Istanbul STI</a:t>
              </a:r>
              <a:r>
                <a:rPr lang="sk-SK" sz="850" b="1" dirty="0">
                  <a:solidFill>
                    <a:schemeClr val="bg1"/>
                  </a:solidFill>
                  <a:latin typeface="Arial" panose="020B0604020202020204" pitchFamily="34" charset="0"/>
                  <a:ea typeface="Arial" charset="0"/>
                  <a:cs typeface="Arial" panose="020B0604020202020204" pitchFamily="34" charset="0"/>
                </a:rPr>
                <a:t>, </a:t>
              </a:r>
              <a:r>
                <a:rPr lang="sk-SK" sz="850" dirty="0">
                  <a:solidFill>
                    <a:schemeClr val="bg1"/>
                  </a:solidFill>
                  <a:latin typeface="Arial" panose="020B0604020202020204" pitchFamily="34" charset="0"/>
                  <a:ea typeface="Arial" charset="0"/>
                  <a:cs typeface="Arial" panose="020B0604020202020204" pitchFamily="34" charset="0"/>
                </a:rPr>
                <a:t>TR</a:t>
              </a:r>
              <a:endParaRPr lang="en-US" sz="850" dirty="0">
                <a:solidFill>
                  <a:schemeClr val="bg1"/>
                </a:solidFill>
                <a:latin typeface="Arial" panose="020B0604020202020204" pitchFamily="34" charset="0"/>
                <a:ea typeface="Arial" charset="0"/>
                <a:cs typeface="Arial" panose="020B0604020202020204" pitchFamily="34" charset="0"/>
              </a:endParaRPr>
            </a:p>
          </p:txBody>
        </p:sp>
      </p:grpSp>
      <p:grpSp>
        <p:nvGrpSpPr>
          <p:cNvPr id="288" name="Skupina 287">
            <a:extLst>
              <a:ext uri="{FF2B5EF4-FFF2-40B4-BE49-F238E27FC236}">
                <a16:creationId xmlns:a16="http://schemas.microsoft.com/office/drawing/2014/main" id="{DD6BC725-1FC4-CCFB-ED24-2D4B0FD42851}"/>
              </a:ext>
            </a:extLst>
          </p:cNvPr>
          <p:cNvGrpSpPr/>
          <p:nvPr/>
        </p:nvGrpSpPr>
        <p:grpSpPr>
          <a:xfrm>
            <a:off x="4391922" y="3480682"/>
            <a:ext cx="3689634" cy="223138"/>
            <a:chOff x="4112329" y="3632356"/>
            <a:chExt cx="3689634" cy="223138"/>
          </a:xfrm>
        </p:grpSpPr>
        <p:sp>
          <p:nvSpPr>
            <p:cNvPr id="289" name="Rounded Rectangle 1">
              <a:extLst>
                <a:ext uri="{FF2B5EF4-FFF2-40B4-BE49-F238E27FC236}">
                  <a16:creationId xmlns:a16="http://schemas.microsoft.com/office/drawing/2014/main" id="{26C8527B-BA3A-2BF0-3E7A-996479E95AD1}"/>
                </a:ext>
              </a:extLst>
            </p:cNvPr>
            <p:cNvSpPr/>
            <p:nvPr/>
          </p:nvSpPr>
          <p:spPr>
            <a:xfrm>
              <a:off x="4112329" y="3646630"/>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latin typeface="Arial" panose="020B0604020202020204" pitchFamily="34" charset="0"/>
                <a:cs typeface="Arial" panose="020B0604020202020204" pitchFamily="34" charset="0"/>
              </a:endParaRPr>
            </a:p>
          </p:txBody>
        </p:sp>
        <p:sp>
          <p:nvSpPr>
            <p:cNvPr id="290" name="TextBox 87">
              <a:extLst>
                <a:ext uri="{FF2B5EF4-FFF2-40B4-BE49-F238E27FC236}">
                  <a16:creationId xmlns:a16="http://schemas.microsoft.com/office/drawing/2014/main" id="{47DD9F02-2F5E-E227-4FE1-E58B577A5A9D}"/>
                </a:ext>
              </a:extLst>
            </p:cNvPr>
            <p:cNvSpPr txBox="1"/>
            <p:nvPr/>
          </p:nvSpPr>
          <p:spPr>
            <a:xfrm>
              <a:off x="4285540" y="3632356"/>
              <a:ext cx="3365748"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850" b="1" dirty="0">
                  <a:solidFill>
                    <a:schemeClr val="bg1"/>
                  </a:solidFill>
                  <a:latin typeface="Arial" panose="020B0604020202020204" pitchFamily="34" charset="0"/>
                  <a:ea typeface="Arial" charset="0"/>
                  <a:cs typeface="Arial" panose="020B0604020202020204" pitchFamily="34" charset="0"/>
                </a:rPr>
                <a:t>METRANS Zalaegerszeg Kft., </a:t>
              </a:r>
              <a:r>
                <a:rPr lang="en-AU" sz="850" dirty="0">
                  <a:solidFill>
                    <a:schemeClr val="bg1"/>
                  </a:solidFill>
                  <a:latin typeface="Arial" panose="020B0604020202020204" pitchFamily="34" charset="0"/>
                  <a:ea typeface="Arial" charset="0"/>
                  <a:cs typeface="Arial" panose="020B0604020202020204" pitchFamily="34" charset="0"/>
                </a:rPr>
                <a:t>H</a:t>
              </a:r>
              <a:r>
                <a:rPr lang="sk-SK" sz="850" dirty="0">
                  <a:solidFill>
                    <a:schemeClr val="bg1"/>
                  </a:solidFill>
                  <a:latin typeface="Arial" panose="020B0604020202020204" pitchFamily="34" charset="0"/>
                  <a:ea typeface="Arial" charset="0"/>
                  <a:cs typeface="Arial" panose="020B0604020202020204" pitchFamily="34" charset="0"/>
                </a:rPr>
                <a:t>U</a:t>
              </a:r>
              <a:endParaRPr lang="en-AU" sz="850" dirty="0">
                <a:solidFill>
                  <a:schemeClr val="bg1"/>
                </a:solidFill>
                <a:latin typeface="Arial" panose="020B0604020202020204" pitchFamily="34" charset="0"/>
                <a:ea typeface="Arial" charset="0"/>
                <a:cs typeface="Arial" panose="020B0604020202020204" pitchFamily="34" charset="0"/>
              </a:endParaRPr>
            </a:p>
          </p:txBody>
        </p:sp>
      </p:grpSp>
      <p:grpSp>
        <p:nvGrpSpPr>
          <p:cNvPr id="291" name="Skupina 290">
            <a:extLst>
              <a:ext uri="{FF2B5EF4-FFF2-40B4-BE49-F238E27FC236}">
                <a16:creationId xmlns:a16="http://schemas.microsoft.com/office/drawing/2014/main" id="{54D0DAC4-6522-2D74-8BC2-D9ACED0B05E4}"/>
              </a:ext>
            </a:extLst>
          </p:cNvPr>
          <p:cNvGrpSpPr/>
          <p:nvPr/>
        </p:nvGrpSpPr>
        <p:grpSpPr>
          <a:xfrm>
            <a:off x="4391922" y="3773307"/>
            <a:ext cx="3689634" cy="223138"/>
            <a:chOff x="4112329" y="3937647"/>
            <a:chExt cx="3689634" cy="223138"/>
          </a:xfrm>
        </p:grpSpPr>
        <p:sp>
          <p:nvSpPr>
            <p:cNvPr id="292" name="Rounded Rectangle 1">
              <a:extLst>
                <a:ext uri="{FF2B5EF4-FFF2-40B4-BE49-F238E27FC236}">
                  <a16:creationId xmlns:a16="http://schemas.microsoft.com/office/drawing/2014/main" id="{693A234D-9449-E935-9FCA-911ED564DAD6}"/>
                </a:ext>
              </a:extLst>
            </p:cNvPr>
            <p:cNvSpPr/>
            <p:nvPr/>
          </p:nvSpPr>
          <p:spPr>
            <a:xfrm>
              <a:off x="4112329" y="3949972"/>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latin typeface="Arial" panose="020B0604020202020204" pitchFamily="34" charset="0"/>
                <a:cs typeface="Arial" panose="020B0604020202020204" pitchFamily="34" charset="0"/>
              </a:endParaRPr>
            </a:p>
          </p:txBody>
        </p:sp>
        <p:sp>
          <p:nvSpPr>
            <p:cNvPr id="293" name="TextBox 87">
              <a:extLst>
                <a:ext uri="{FF2B5EF4-FFF2-40B4-BE49-F238E27FC236}">
                  <a16:creationId xmlns:a16="http://schemas.microsoft.com/office/drawing/2014/main" id="{B18DDE36-D23E-8C24-3CF5-7AA190696194}"/>
                </a:ext>
              </a:extLst>
            </p:cNvPr>
            <p:cNvSpPr txBox="1"/>
            <p:nvPr/>
          </p:nvSpPr>
          <p:spPr>
            <a:xfrm>
              <a:off x="4285539" y="3937647"/>
              <a:ext cx="3365747"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850" b="1" dirty="0">
                  <a:solidFill>
                    <a:schemeClr val="bg1"/>
                  </a:solidFill>
                  <a:latin typeface="Arial" panose="020B0604020202020204" pitchFamily="34" charset="0"/>
                  <a:ea typeface="Arial" charset="0"/>
                  <a:cs typeface="Arial" panose="020B0604020202020204" pitchFamily="34" charset="0"/>
                </a:rPr>
                <a:t>METRANS Szeged Kft., </a:t>
              </a:r>
              <a:r>
                <a:rPr lang="sk-SK" sz="850" dirty="0">
                  <a:solidFill>
                    <a:schemeClr val="bg1"/>
                  </a:solidFill>
                  <a:latin typeface="Arial" panose="020B0604020202020204" pitchFamily="34" charset="0"/>
                  <a:ea typeface="Arial" charset="0"/>
                  <a:cs typeface="Arial" panose="020B0604020202020204" pitchFamily="34" charset="0"/>
                </a:rPr>
                <a:t>HU</a:t>
              </a:r>
              <a:endParaRPr lang="en-AU" sz="850" dirty="0">
                <a:solidFill>
                  <a:schemeClr val="bg1"/>
                </a:solidFill>
                <a:latin typeface="Arial" panose="020B0604020202020204" pitchFamily="34" charset="0"/>
                <a:ea typeface="Arial" charset="0"/>
                <a:cs typeface="Arial" panose="020B0604020202020204" pitchFamily="34" charset="0"/>
              </a:endParaRPr>
            </a:p>
          </p:txBody>
        </p:sp>
      </p:grpSp>
      <p:grpSp>
        <p:nvGrpSpPr>
          <p:cNvPr id="294" name="Skupina 293">
            <a:extLst>
              <a:ext uri="{FF2B5EF4-FFF2-40B4-BE49-F238E27FC236}">
                <a16:creationId xmlns:a16="http://schemas.microsoft.com/office/drawing/2014/main" id="{266BDB60-A832-B326-1881-ED38B0F7FDE9}"/>
              </a:ext>
            </a:extLst>
          </p:cNvPr>
          <p:cNvGrpSpPr/>
          <p:nvPr/>
        </p:nvGrpSpPr>
        <p:grpSpPr>
          <a:xfrm>
            <a:off x="4391922" y="4358557"/>
            <a:ext cx="3689634" cy="223138"/>
            <a:chOff x="4112329" y="4546509"/>
            <a:chExt cx="3689634" cy="223138"/>
          </a:xfrm>
        </p:grpSpPr>
        <p:sp>
          <p:nvSpPr>
            <p:cNvPr id="295" name="Rounded Rectangle 1">
              <a:extLst>
                <a:ext uri="{FF2B5EF4-FFF2-40B4-BE49-F238E27FC236}">
                  <a16:creationId xmlns:a16="http://schemas.microsoft.com/office/drawing/2014/main" id="{452DB596-3C87-DDEA-DC35-015FC4BAA1CE}"/>
                </a:ext>
              </a:extLst>
            </p:cNvPr>
            <p:cNvSpPr/>
            <p:nvPr/>
          </p:nvSpPr>
          <p:spPr>
            <a:xfrm>
              <a:off x="4112329" y="4556656"/>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latin typeface="Arial" panose="020B0604020202020204" pitchFamily="34" charset="0"/>
                <a:cs typeface="Arial" panose="020B0604020202020204" pitchFamily="34" charset="0"/>
              </a:endParaRPr>
            </a:p>
          </p:txBody>
        </p:sp>
        <p:sp>
          <p:nvSpPr>
            <p:cNvPr id="296" name="TextBox 87">
              <a:extLst>
                <a:ext uri="{FF2B5EF4-FFF2-40B4-BE49-F238E27FC236}">
                  <a16:creationId xmlns:a16="http://schemas.microsoft.com/office/drawing/2014/main" id="{3C4EF944-7FE4-B684-A93A-03CB0569690A}"/>
                </a:ext>
              </a:extLst>
            </p:cNvPr>
            <p:cNvSpPr txBox="1"/>
            <p:nvPr/>
          </p:nvSpPr>
          <p:spPr>
            <a:xfrm>
              <a:off x="4281200" y="4546509"/>
              <a:ext cx="3374336"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850" b="1" dirty="0">
                  <a:solidFill>
                    <a:schemeClr val="bg1"/>
                  </a:solidFill>
                  <a:latin typeface="Arial" panose="020B0604020202020204" pitchFamily="34" charset="0"/>
                  <a:ea typeface="Arial" charset="0"/>
                  <a:cs typeface="Arial" panose="020B0604020202020204" pitchFamily="34" charset="0"/>
                </a:rPr>
                <a:t>ADRIA RAIL d.o.o., </a:t>
              </a:r>
              <a:r>
                <a:rPr lang="sk-SK" sz="850" dirty="0">
                  <a:solidFill>
                    <a:schemeClr val="bg1"/>
                  </a:solidFill>
                  <a:latin typeface="Arial" panose="020B0604020202020204" pitchFamily="34" charset="0"/>
                  <a:ea typeface="Arial" charset="0"/>
                  <a:cs typeface="Arial" panose="020B0604020202020204" pitchFamily="34" charset="0"/>
                </a:rPr>
                <a:t>HR</a:t>
              </a:r>
              <a:endParaRPr lang="en-AU" sz="850" dirty="0">
                <a:solidFill>
                  <a:schemeClr val="bg1"/>
                </a:solidFill>
                <a:latin typeface="Arial" panose="020B0604020202020204" pitchFamily="34" charset="0"/>
                <a:ea typeface="Arial" charset="0"/>
                <a:cs typeface="Arial" panose="020B0604020202020204" pitchFamily="34" charset="0"/>
              </a:endParaRPr>
            </a:p>
          </p:txBody>
        </p:sp>
      </p:grpSp>
      <p:grpSp>
        <p:nvGrpSpPr>
          <p:cNvPr id="297" name="Skupina 296">
            <a:extLst>
              <a:ext uri="{FF2B5EF4-FFF2-40B4-BE49-F238E27FC236}">
                <a16:creationId xmlns:a16="http://schemas.microsoft.com/office/drawing/2014/main" id="{8E33D02A-2683-8A1B-8AE6-1C736B5715B6}"/>
              </a:ext>
            </a:extLst>
          </p:cNvPr>
          <p:cNvGrpSpPr/>
          <p:nvPr/>
        </p:nvGrpSpPr>
        <p:grpSpPr>
          <a:xfrm>
            <a:off x="4391922" y="5529057"/>
            <a:ext cx="3689634" cy="223138"/>
            <a:chOff x="4112329" y="5762780"/>
            <a:chExt cx="3689634" cy="223138"/>
          </a:xfrm>
        </p:grpSpPr>
        <p:sp>
          <p:nvSpPr>
            <p:cNvPr id="298" name="Rounded Rectangle 1">
              <a:extLst>
                <a:ext uri="{FF2B5EF4-FFF2-40B4-BE49-F238E27FC236}">
                  <a16:creationId xmlns:a16="http://schemas.microsoft.com/office/drawing/2014/main" id="{D17CD551-BC77-F0CB-973B-12329A0AF154}"/>
                </a:ext>
              </a:extLst>
            </p:cNvPr>
            <p:cNvSpPr/>
            <p:nvPr/>
          </p:nvSpPr>
          <p:spPr>
            <a:xfrm>
              <a:off x="4112329" y="5770024"/>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latin typeface="Arial" panose="020B0604020202020204" pitchFamily="34" charset="0"/>
                <a:cs typeface="Arial" panose="020B0604020202020204" pitchFamily="34" charset="0"/>
              </a:endParaRPr>
            </a:p>
          </p:txBody>
        </p:sp>
        <p:sp>
          <p:nvSpPr>
            <p:cNvPr id="299" name="TextBox 87">
              <a:extLst>
                <a:ext uri="{FF2B5EF4-FFF2-40B4-BE49-F238E27FC236}">
                  <a16:creationId xmlns:a16="http://schemas.microsoft.com/office/drawing/2014/main" id="{BFF19BD2-7B58-AFB1-05FD-1BDA3921775C}"/>
                </a:ext>
              </a:extLst>
            </p:cNvPr>
            <p:cNvSpPr txBox="1"/>
            <p:nvPr/>
          </p:nvSpPr>
          <p:spPr>
            <a:xfrm>
              <a:off x="4174415" y="5762780"/>
              <a:ext cx="3585716"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850" b="1" dirty="0">
                  <a:solidFill>
                    <a:schemeClr val="bg1"/>
                  </a:solidFill>
                  <a:latin typeface="Arial" panose="020B0604020202020204" pitchFamily="34" charset="0"/>
                  <a:ea typeface="Arial" charset="0"/>
                  <a:cs typeface="Arial" panose="020B0604020202020204" pitchFamily="34" charset="0"/>
                </a:rPr>
                <a:t>Umschlagsgesellschaft Königs Wusterhausen </a:t>
              </a:r>
              <a:r>
                <a:rPr lang="sk-SK" sz="850" b="1" dirty="0">
                  <a:solidFill>
                    <a:schemeClr val="bg1"/>
                  </a:solidFill>
                  <a:latin typeface="Arial" panose="020B0604020202020204" pitchFamily="34" charset="0"/>
                  <a:ea typeface="Arial" charset="0"/>
                  <a:cs typeface="Arial" panose="020B0604020202020204" pitchFamily="34" charset="0"/>
                </a:rPr>
                <a:t>G</a:t>
              </a:r>
              <a:r>
                <a:rPr lang="de-DE" sz="850" b="1" dirty="0">
                  <a:solidFill>
                    <a:schemeClr val="bg1"/>
                  </a:solidFill>
                  <a:latin typeface="Arial" panose="020B0604020202020204" pitchFamily="34" charset="0"/>
                  <a:ea typeface="Arial" charset="0"/>
                  <a:cs typeface="Arial" panose="020B0604020202020204" pitchFamily="34" charset="0"/>
                </a:rPr>
                <a:t>mbH</a:t>
              </a:r>
              <a:r>
                <a:rPr lang="sk-SK" sz="850" b="1" dirty="0">
                  <a:solidFill>
                    <a:schemeClr val="bg1"/>
                  </a:solidFill>
                  <a:latin typeface="Arial" panose="020B0604020202020204" pitchFamily="34" charset="0"/>
                  <a:ea typeface="Arial" charset="0"/>
                  <a:cs typeface="Arial" panose="020B0604020202020204" pitchFamily="34" charset="0"/>
                </a:rPr>
                <a:t>  </a:t>
              </a:r>
              <a:r>
                <a:rPr lang="sk-SK" sz="850" dirty="0">
                  <a:solidFill>
                    <a:schemeClr val="bg1"/>
                  </a:solidFill>
                  <a:latin typeface="Arial" panose="020B0604020202020204" pitchFamily="34" charset="0"/>
                  <a:ea typeface="Arial" charset="0"/>
                  <a:cs typeface="Arial" panose="020B0604020202020204" pitchFamily="34" charset="0"/>
                </a:rPr>
                <a:t>(50%)</a:t>
              </a:r>
              <a:r>
                <a:rPr lang="sk-SK" sz="850" b="1" dirty="0">
                  <a:solidFill>
                    <a:schemeClr val="bg1"/>
                  </a:solidFill>
                  <a:latin typeface="Arial" panose="020B0604020202020204" pitchFamily="34" charset="0"/>
                  <a:ea typeface="Arial" charset="0"/>
                  <a:cs typeface="Arial" panose="020B0604020202020204" pitchFamily="34" charset="0"/>
                </a:rPr>
                <a:t>, </a:t>
              </a:r>
              <a:r>
                <a:rPr lang="sk-SK" sz="850" dirty="0">
                  <a:solidFill>
                    <a:schemeClr val="bg1"/>
                  </a:solidFill>
                  <a:latin typeface="Arial" panose="020B0604020202020204" pitchFamily="34" charset="0"/>
                  <a:ea typeface="Arial" charset="0"/>
                  <a:cs typeface="Arial" panose="020B0604020202020204" pitchFamily="34" charset="0"/>
                </a:rPr>
                <a:t>DE</a:t>
              </a:r>
              <a:endParaRPr lang="en-AU" sz="850" dirty="0">
                <a:solidFill>
                  <a:schemeClr val="bg1"/>
                </a:solidFill>
                <a:latin typeface="Arial" panose="020B0604020202020204" pitchFamily="34" charset="0"/>
                <a:ea typeface="Arial" charset="0"/>
                <a:cs typeface="Arial" panose="020B0604020202020204" pitchFamily="34" charset="0"/>
              </a:endParaRPr>
            </a:p>
          </p:txBody>
        </p:sp>
      </p:grpSp>
      <p:grpSp>
        <p:nvGrpSpPr>
          <p:cNvPr id="300" name="Skupina 299">
            <a:extLst>
              <a:ext uri="{FF2B5EF4-FFF2-40B4-BE49-F238E27FC236}">
                <a16:creationId xmlns:a16="http://schemas.microsoft.com/office/drawing/2014/main" id="{22F02BAC-13FF-9AAF-A148-BE65BAD8B460}"/>
              </a:ext>
            </a:extLst>
          </p:cNvPr>
          <p:cNvGrpSpPr/>
          <p:nvPr/>
        </p:nvGrpSpPr>
        <p:grpSpPr>
          <a:xfrm>
            <a:off x="4391922" y="3188057"/>
            <a:ext cx="3689634" cy="223138"/>
            <a:chOff x="4112329" y="3336989"/>
            <a:chExt cx="3689634" cy="223138"/>
          </a:xfrm>
        </p:grpSpPr>
        <p:sp>
          <p:nvSpPr>
            <p:cNvPr id="301" name="Rounded Rectangle 1">
              <a:extLst>
                <a:ext uri="{FF2B5EF4-FFF2-40B4-BE49-F238E27FC236}">
                  <a16:creationId xmlns:a16="http://schemas.microsoft.com/office/drawing/2014/main" id="{491EC023-526E-294B-0499-5EB9C96B43F5}"/>
                </a:ext>
              </a:extLst>
            </p:cNvPr>
            <p:cNvSpPr/>
            <p:nvPr/>
          </p:nvSpPr>
          <p:spPr>
            <a:xfrm>
              <a:off x="4112329" y="3343288"/>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latin typeface="Arial" panose="020B0604020202020204" pitchFamily="34" charset="0"/>
                <a:cs typeface="Arial" panose="020B0604020202020204" pitchFamily="34" charset="0"/>
              </a:endParaRPr>
            </a:p>
          </p:txBody>
        </p:sp>
        <p:sp>
          <p:nvSpPr>
            <p:cNvPr id="302" name="TextBox 87">
              <a:extLst>
                <a:ext uri="{FF2B5EF4-FFF2-40B4-BE49-F238E27FC236}">
                  <a16:creationId xmlns:a16="http://schemas.microsoft.com/office/drawing/2014/main" id="{04F994BD-A8F8-03A3-6980-0B2796F210B0}"/>
                </a:ext>
              </a:extLst>
            </p:cNvPr>
            <p:cNvSpPr txBox="1"/>
            <p:nvPr/>
          </p:nvSpPr>
          <p:spPr>
            <a:xfrm>
              <a:off x="4277292" y="3336989"/>
              <a:ext cx="3382072"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850" b="1" dirty="0">
                  <a:solidFill>
                    <a:schemeClr val="bg1"/>
                  </a:solidFill>
                  <a:latin typeface="Arial" panose="020B0604020202020204" pitchFamily="34" charset="0"/>
                  <a:ea typeface="Arial" charset="0"/>
                  <a:cs typeface="Arial" panose="020B0604020202020204" pitchFamily="34" charset="0"/>
                </a:rPr>
                <a:t>CL EUROPORT Sp. z o.o., </a:t>
              </a:r>
              <a:r>
                <a:rPr lang="sk-SK" sz="850" dirty="0">
                  <a:solidFill>
                    <a:schemeClr val="bg1"/>
                  </a:solidFill>
                  <a:latin typeface="Arial" panose="020B0604020202020204" pitchFamily="34" charset="0"/>
                  <a:ea typeface="Arial" charset="0"/>
                  <a:cs typeface="Arial" panose="020B0604020202020204" pitchFamily="34" charset="0"/>
                </a:rPr>
                <a:t>PL</a:t>
              </a:r>
              <a:endParaRPr lang="en-AU" sz="850" dirty="0">
                <a:solidFill>
                  <a:schemeClr val="bg1"/>
                </a:solidFill>
                <a:latin typeface="Arial" panose="020B0604020202020204" pitchFamily="34" charset="0"/>
                <a:ea typeface="Arial" charset="0"/>
                <a:cs typeface="Arial" panose="020B0604020202020204" pitchFamily="34" charset="0"/>
              </a:endParaRPr>
            </a:p>
          </p:txBody>
        </p:sp>
      </p:grpSp>
      <p:grpSp>
        <p:nvGrpSpPr>
          <p:cNvPr id="303" name="Skupina 302">
            <a:extLst>
              <a:ext uri="{FF2B5EF4-FFF2-40B4-BE49-F238E27FC236}">
                <a16:creationId xmlns:a16="http://schemas.microsoft.com/office/drawing/2014/main" id="{CF168D2E-13A6-3B70-304E-987797BDCB03}"/>
              </a:ext>
            </a:extLst>
          </p:cNvPr>
          <p:cNvGrpSpPr/>
          <p:nvPr/>
        </p:nvGrpSpPr>
        <p:grpSpPr>
          <a:xfrm>
            <a:off x="4391922" y="6390369"/>
            <a:ext cx="3689634" cy="223138"/>
            <a:chOff x="4112329" y="6444236"/>
            <a:chExt cx="3689634" cy="223138"/>
          </a:xfrm>
        </p:grpSpPr>
        <p:sp>
          <p:nvSpPr>
            <p:cNvPr id="304" name="Rounded Rectangle 1">
              <a:extLst>
                <a:ext uri="{FF2B5EF4-FFF2-40B4-BE49-F238E27FC236}">
                  <a16:creationId xmlns:a16="http://schemas.microsoft.com/office/drawing/2014/main" id="{1202A685-C2DA-D2C0-4A24-BC43D07B95FC}"/>
                </a:ext>
              </a:extLst>
            </p:cNvPr>
            <p:cNvSpPr/>
            <p:nvPr/>
          </p:nvSpPr>
          <p:spPr>
            <a:xfrm>
              <a:off x="4112329" y="6461596"/>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latin typeface="Arial" panose="020B0604020202020204" pitchFamily="34" charset="0"/>
                <a:cs typeface="Arial" panose="020B0604020202020204" pitchFamily="34" charset="0"/>
              </a:endParaRPr>
            </a:p>
          </p:txBody>
        </p:sp>
        <p:sp>
          <p:nvSpPr>
            <p:cNvPr id="305" name="TextBox 87">
              <a:extLst>
                <a:ext uri="{FF2B5EF4-FFF2-40B4-BE49-F238E27FC236}">
                  <a16:creationId xmlns:a16="http://schemas.microsoft.com/office/drawing/2014/main" id="{36B37114-5510-68CC-FB45-CF44045768EF}"/>
                </a:ext>
              </a:extLst>
            </p:cNvPr>
            <p:cNvSpPr txBox="1"/>
            <p:nvPr/>
          </p:nvSpPr>
          <p:spPr>
            <a:xfrm>
              <a:off x="4281200" y="6444236"/>
              <a:ext cx="3374336"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850" b="1" dirty="0">
                  <a:solidFill>
                    <a:schemeClr val="bg1"/>
                  </a:solidFill>
                  <a:latin typeface="Arial" panose="020B0604020202020204" pitchFamily="34" charset="0"/>
                  <a:ea typeface="Arial" charset="0"/>
                  <a:cs typeface="Arial" panose="020B0604020202020204" pitchFamily="34" charset="0"/>
                </a:rPr>
                <a:t>M-RAIL doo za železnički prevoz robe Krnješevci  </a:t>
              </a:r>
              <a:r>
                <a:rPr lang="sk-SK" sz="850" dirty="0">
                  <a:solidFill>
                    <a:schemeClr val="bg1"/>
                  </a:solidFill>
                  <a:latin typeface="Arial" panose="020B0604020202020204" pitchFamily="34" charset="0"/>
                  <a:ea typeface="Arial" charset="0"/>
                  <a:cs typeface="Arial" panose="020B0604020202020204" pitchFamily="34" charset="0"/>
                </a:rPr>
                <a:t>(33,3%), RS</a:t>
              </a:r>
              <a:endParaRPr lang="en-AU" sz="850" dirty="0">
                <a:solidFill>
                  <a:schemeClr val="bg1"/>
                </a:solidFill>
                <a:latin typeface="Arial" panose="020B0604020202020204" pitchFamily="34" charset="0"/>
                <a:ea typeface="Arial" charset="0"/>
                <a:cs typeface="Arial" panose="020B0604020202020204" pitchFamily="34" charset="0"/>
              </a:endParaRPr>
            </a:p>
          </p:txBody>
        </p:sp>
      </p:grpSp>
      <p:grpSp>
        <p:nvGrpSpPr>
          <p:cNvPr id="306" name="Skupina 305">
            <a:extLst>
              <a:ext uri="{FF2B5EF4-FFF2-40B4-BE49-F238E27FC236}">
                <a16:creationId xmlns:a16="http://schemas.microsoft.com/office/drawing/2014/main" id="{BDC20476-210E-B77E-4A51-73952BF59088}"/>
              </a:ext>
            </a:extLst>
          </p:cNvPr>
          <p:cNvGrpSpPr/>
          <p:nvPr/>
        </p:nvGrpSpPr>
        <p:grpSpPr>
          <a:xfrm>
            <a:off x="4391922" y="6097744"/>
            <a:ext cx="3689634" cy="223138"/>
            <a:chOff x="4112329" y="6066239"/>
            <a:chExt cx="3689634" cy="223138"/>
          </a:xfrm>
        </p:grpSpPr>
        <p:sp>
          <p:nvSpPr>
            <p:cNvPr id="307" name="Rounded Rectangle 1">
              <a:extLst>
                <a:ext uri="{FF2B5EF4-FFF2-40B4-BE49-F238E27FC236}">
                  <a16:creationId xmlns:a16="http://schemas.microsoft.com/office/drawing/2014/main" id="{90CF84ED-82DB-BF4D-91DB-059AC9C6D83E}"/>
                </a:ext>
              </a:extLst>
            </p:cNvPr>
            <p:cNvSpPr/>
            <p:nvPr/>
          </p:nvSpPr>
          <p:spPr>
            <a:xfrm>
              <a:off x="4112329" y="6073366"/>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latin typeface="Arial" panose="020B0604020202020204" pitchFamily="34" charset="0"/>
                <a:cs typeface="Arial" panose="020B0604020202020204" pitchFamily="34" charset="0"/>
              </a:endParaRPr>
            </a:p>
          </p:txBody>
        </p:sp>
        <p:sp>
          <p:nvSpPr>
            <p:cNvPr id="308" name="TextBox 87">
              <a:extLst>
                <a:ext uri="{FF2B5EF4-FFF2-40B4-BE49-F238E27FC236}">
                  <a16:creationId xmlns:a16="http://schemas.microsoft.com/office/drawing/2014/main" id="{7135B7A3-48D5-8B19-1B81-34C98BF194BC}"/>
                </a:ext>
              </a:extLst>
            </p:cNvPr>
            <p:cNvSpPr txBox="1"/>
            <p:nvPr/>
          </p:nvSpPr>
          <p:spPr>
            <a:xfrm>
              <a:off x="4281200" y="6066239"/>
              <a:ext cx="3374336"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850" b="1" dirty="0">
                  <a:solidFill>
                    <a:schemeClr val="bg1"/>
                  </a:solidFill>
                  <a:latin typeface="Arial" panose="020B0604020202020204" pitchFamily="34" charset="0"/>
                  <a:ea typeface="Arial" charset="0"/>
                  <a:cs typeface="Arial" panose="020B0604020202020204" pitchFamily="34" charset="0"/>
                </a:rPr>
                <a:t>EMA RAIL S.R.L.  </a:t>
              </a:r>
              <a:r>
                <a:rPr lang="sk-SK" sz="850" dirty="0">
                  <a:solidFill>
                    <a:schemeClr val="bg1"/>
                  </a:solidFill>
                  <a:latin typeface="Arial" panose="020B0604020202020204" pitchFamily="34" charset="0"/>
                  <a:ea typeface="Arial" charset="0"/>
                  <a:cs typeface="Arial" panose="020B0604020202020204" pitchFamily="34" charset="0"/>
                </a:rPr>
                <a:t>(33,3%), RO</a:t>
              </a:r>
              <a:endParaRPr lang="en-AU" sz="850" dirty="0">
                <a:solidFill>
                  <a:schemeClr val="bg1"/>
                </a:solidFill>
                <a:latin typeface="Arial" panose="020B0604020202020204" pitchFamily="34" charset="0"/>
                <a:ea typeface="Arial" charset="0"/>
                <a:cs typeface="Arial" panose="020B0604020202020204" pitchFamily="34" charset="0"/>
              </a:endParaRPr>
            </a:p>
          </p:txBody>
        </p:sp>
      </p:grpSp>
      <p:grpSp>
        <p:nvGrpSpPr>
          <p:cNvPr id="309" name="Skupina 308">
            <a:extLst>
              <a:ext uri="{FF2B5EF4-FFF2-40B4-BE49-F238E27FC236}">
                <a16:creationId xmlns:a16="http://schemas.microsoft.com/office/drawing/2014/main" id="{307C21BE-CD0A-8C6D-F650-90D2A1E902F5}"/>
              </a:ext>
            </a:extLst>
          </p:cNvPr>
          <p:cNvGrpSpPr/>
          <p:nvPr/>
        </p:nvGrpSpPr>
        <p:grpSpPr>
          <a:xfrm>
            <a:off x="4391922" y="4943807"/>
            <a:ext cx="3689634" cy="223138"/>
            <a:chOff x="4112329" y="5161563"/>
            <a:chExt cx="3689634" cy="223138"/>
          </a:xfrm>
        </p:grpSpPr>
        <p:sp>
          <p:nvSpPr>
            <p:cNvPr id="310" name="Rounded Rectangle 1">
              <a:extLst>
                <a:ext uri="{FF2B5EF4-FFF2-40B4-BE49-F238E27FC236}">
                  <a16:creationId xmlns:a16="http://schemas.microsoft.com/office/drawing/2014/main" id="{4B3A8BF0-25A1-F29F-1DC1-8D751F4DB94D}"/>
                </a:ext>
              </a:extLst>
            </p:cNvPr>
            <p:cNvSpPr/>
            <p:nvPr/>
          </p:nvSpPr>
          <p:spPr>
            <a:xfrm>
              <a:off x="4112329" y="5163340"/>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latin typeface="Arial" panose="020B0604020202020204" pitchFamily="34" charset="0"/>
                <a:cs typeface="Arial" panose="020B0604020202020204" pitchFamily="34" charset="0"/>
              </a:endParaRPr>
            </a:p>
          </p:txBody>
        </p:sp>
        <p:sp>
          <p:nvSpPr>
            <p:cNvPr id="311" name="TextBox 87">
              <a:extLst>
                <a:ext uri="{FF2B5EF4-FFF2-40B4-BE49-F238E27FC236}">
                  <a16:creationId xmlns:a16="http://schemas.microsoft.com/office/drawing/2014/main" id="{64234A7E-89EE-F553-481A-A3C4990FB753}"/>
                </a:ext>
              </a:extLst>
            </p:cNvPr>
            <p:cNvSpPr txBox="1"/>
            <p:nvPr/>
          </p:nvSpPr>
          <p:spPr>
            <a:xfrm>
              <a:off x="4281200" y="5161563"/>
              <a:ext cx="3374336"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850" b="1" dirty="0">
                  <a:solidFill>
                    <a:schemeClr val="bg1"/>
                  </a:solidFill>
                  <a:latin typeface="Arial" panose="020B0604020202020204" pitchFamily="34" charset="0"/>
                  <a:ea typeface="Arial" charset="0"/>
                  <a:cs typeface="Arial" panose="020B0604020202020204" pitchFamily="34" charset="0"/>
                </a:rPr>
                <a:t>METRANS Rail Netherlands B.V., </a:t>
              </a:r>
              <a:r>
                <a:rPr lang="sk-SK" sz="850" dirty="0">
                  <a:solidFill>
                    <a:schemeClr val="bg1"/>
                  </a:solidFill>
                  <a:latin typeface="Arial" panose="020B0604020202020204" pitchFamily="34" charset="0"/>
                  <a:ea typeface="Arial" charset="0"/>
                  <a:cs typeface="Arial" panose="020B0604020202020204" pitchFamily="34" charset="0"/>
                </a:rPr>
                <a:t>NL</a:t>
              </a:r>
              <a:endParaRPr lang="en-AU" sz="850" dirty="0">
                <a:solidFill>
                  <a:schemeClr val="bg1"/>
                </a:solidFill>
                <a:latin typeface="Arial" panose="020B0604020202020204" pitchFamily="34" charset="0"/>
                <a:ea typeface="Arial" charset="0"/>
                <a:cs typeface="Arial" panose="020B0604020202020204" pitchFamily="34" charset="0"/>
              </a:endParaRPr>
            </a:p>
          </p:txBody>
        </p:sp>
      </p:grpSp>
      <p:grpSp>
        <p:nvGrpSpPr>
          <p:cNvPr id="312" name="Skupina 311">
            <a:extLst>
              <a:ext uri="{FF2B5EF4-FFF2-40B4-BE49-F238E27FC236}">
                <a16:creationId xmlns:a16="http://schemas.microsoft.com/office/drawing/2014/main" id="{270FA4A5-02FB-38DB-2D87-BBF93E64A312}"/>
              </a:ext>
            </a:extLst>
          </p:cNvPr>
          <p:cNvGrpSpPr/>
          <p:nvPr/>
        </p:nvGrpSpPr>
        <p:grpSpPr>
          <a:xfrm>
            <a:off x="4391922" y="5236432"/>
            <a:ext cx="3689634" cy="223138"/>
            <a:chOff x="4112329" y="5456394"/>
            <a:chExt cx="3689634" cy="223138"/>
          </a:xfrm>
        </p:grpSpPr>
        <p:sp>
          <p:nvSpPr>
            <p:cNvPr id="313" name="Rounded Rectangle 1">
              <a:extLst>
                <a:ext uri="{FF2B5EF4-FFF2-40B4-BE49-F238E27FC236}">
                  <a16:creationId xmlns:a16="http://schemas.microsoft.com/office/drawing/2014/main" id="{79AB14EC-DBF0-2903-D9D7-2A79C0F7E217}"/>
                </a:ext>
              </a:extLst>
            </p:cNvPr>
            <p:cNvSpPr/>
            <p:nvPr/>
          </p:nvSpPr>
          <p:spPr>
            <a:xfrm>
              <a:off x="4112329" y="5466682"/>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latin typeface="Arial" panose="020B0604020202020204" pitchFamily="34" charset="0"/>
                <a:cs typeface="Arial" panose="020B0604020202020204" pitchFamily="34" charset="0"/>
              </a:endParaRPr>
            </a:p>
          </p:txBody>
        </p:sp>
        <p:sp>
          <p:nvSpPr>
            <p:cNvPr id="314" name="TextBox 87">
              <a:extLst>
                <a:ext uri="{FF2B5EF4-FFF2-40B4-BE49-F238E27FC236}">
                  <a16:creationId xmlns:a16="http://schemas.microsoft.com/office/drawing/2014/main" id="{2C57B411-43A5-E886-D26F-D250FB6932D1}"/>
                </a:ext>
              </a:extLst>
            </p:cNvPr>
            <p:cNvSpPr txBox="1"/>
            <p:nvPr/>
          </p:nvSpPr>
          <p:spPr>
            <a:xfrm>
              <a:off x="4281200" y="5456394"/>
              <a:ext cx="3374336"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850" b="1" dirty="0">
                  <a:solidFill>
                    <a:schemeClr val="bg1"/>
                  </a:solidFill>
                  <a:latin typeface="Arial" panose="020B0604020202020204" pitchFamily="34" charset="0"/>
                  <a:ea typeface="Arial" charset="0"/>
                  <a:cs typeface="Arial" panose="020B0604020202020204" pitchFamily="34" charset="0"/>
                </a:rPr>
                <a:t>METRANS Rail Belgium B.V., </a:t>
              </a:r>
              <a:r>
                <a:rPr lang="sk-SK" sz="850" dirty="0">
                  <a:solidFill>
                    <a:schemeClr val="bg1"/>
                  </a:solidFill>
                  <a:latin typeface="Arial" panose="020B0604020202020204" pitchFamily="34" charset="0"/>
                  <a:ea typeface="Arial" charset="0"/>
                  <a:cs typeface="Arial" panose="020B0604020202020204" pitchFamily="34" charset="0"/>
                </a:rPr>
                <a:t>BE</a:t>
              </a:r>
              <a:endParaRPr lang="en-AU" sz="850" dirty="0">
                <a:solidFill>
                  <a:schemeClr val="bg1"/>
                </a:solidFill>
                <a:latin typeface="Arial" panose="020B0604020202020204" pitchFamily="34" charset="0"/>
                <a:ea typeface="Arial" charset="0"/>
                <a:cs typeface="Arial" panose="020B0604020202020204" pitchFamily="34" charset="0"/>
              </a:endParaRPr>
            </a:p>
          </p:txBody>
        </p:sp>
      </p:grpSp>
      <p:grpSp>
        <p:nvGrpSpPr>
          <p:cNvPr id="315" name="Skupina 314">
            <a:extLst>
              <a:ext uri="{FF2B5EF4-FFF2-40B4-BE49-F238E27FC236}">
                <a16:creationId xmlns:a16="http://schemas.microsoft.com/office/drawing/2014/main" id="{41C2C708-BCE4-8D90-9B88-1BADB3D0C1B0}"/>
              </a:ext>
            </a:extLst>
          </p:cNvPr>
          <p:cNvGrpSpPr/>
          <p:nvPr/>
        </p:nvGrpSpPr>
        <p:grpSpPr>
          <a:xfrm>
            <a:off x="4391922" y="537118"/>
            <a:ext cx="3689634" cy="223138"/>
            <a:chOff x="4112329" y="600772"/>
            <a:chExt cx="3689634" cy="223138"/>
          </a:xfrm>
        </p:grpSpPr>
        <p:sp>
          <p:nvSpPr>
            <p:cNvPr id="316" name="Rounded Rectangle 1">
              <a:extLst>
                <a:ext uri="{FF2B5EF4-FFF2-40B4-BE49-F238E27FC236}">
                  <a16:creationId xmlns:a16="http://schemas.microsoft.com/office/drawing/2014/main" id="{2BF501E5-2350-EF26-A777-D0607D175CF6}"/>
                </a:ext>
              </a:extLst>
            </p:cNvPr>
            <p:cNvSpPr/>
            <p:nvPr/>
          </p:nvSpPr>
          <p:spPr>
            <a:xfrm>
              <a:off x="4112329" y="613210"/>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latin typeface="Arial" panose="020B0604020202020204" pitchFamily="34" charset="0"/>
                <a:cs typeface="Arial" panose="020B0604020202020204" pitchFamily="34" charset="0"/>
              </a:endParaRPr>
            </a:p>
          </p:txBody>
        </p:sp>
        <p:sp>
          <p:nvSpPr>
            <p:cNvPr id="317" name="TextBox 87">
              <a:extLst>
                <a:ext uri="{FF2B5EF4-FFF2-40B4-BE49-F238E27FC236}">
                  <a16:creationId xmlns:a16="http://schemas.microsoft.com/office/drawing/2014/main" id="{BF4F1B11-E7EE-31BA-3066-AFA10FA5A9D9}"/>
                </a:ext>
              </a:extLst>
            </p:cNvPr>
            <p:cNvSpPr txBox="1"/>
            <p:nvPr/>
          </p:nvSpPr>
          <p:spPr>
            <a:xfrm>
              <a:off x="4281200" y="600772"/>
              <a:ext cx="3374336"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850" b="1" dirty="0">
                  <a:solidFill>
                    <a:schemeClr val="bg1"/>
                  </a:solidFill>
                  <a:latin typeface="Arial" panose="020B0604020202020204" pitchFamily="34" charset="0"/>
                  <a:ea typeface="Arial" charset="0"/>
                  <a:cs typeface="Arial" panose="020B0604020202020204" pitchFamily="34" charset="0"/>
                </a:rPr>
                <a:t>METRANS Rail Slovakia, s.r.o., </a:t>
              </a:r>
              <a:r>
                <a:rPr lang="sk-SK" sz="850" dirty="0">
                  <a:solidFill>
                    <a:schemeClr val="bg1"/>
                  </a:solidFill>
                  <a:latin typeface="Arial" panose="020B0604020202020204" pitchFamily="34" charset="0"/>
                  <a:ea typeface="Arial" charset="0"/>
                  <a:cs typeface="Arial" panose="020B0604020202020204" pitchFamily="34" charset="0"/>
                </a:rPr>
                <a:t>SK</a:t>
              </a:r>
              <a:endParaRPr lang="en-US" sz="850" dirty="0">
                <a:solidFill>
                  <a:schemeClr val="bg1"/>
                </a:solidFill>
                <a:latin typeface="Arial" panose="020B0604020202020204" pitchFamily="34" charset="0"/>
                <a:ea typeface="Arial" charset="0"/>
                <a:cs typeface="Arial" panose="020B0604020202020204" pitchFamily="34" charset="0"/>
              </a:endParaRPr>
            </a:p>
          </p:txBody>
        </p:sp>
      </p:grpSp>
      <p:grpSp>
        <p:nvGrpSpPr>
          <p:cNvPr id="318" name="Skupina 317">
            <a:extLst>
              <a:ext uri="{FF2B5EF4-FFF2-40B4-BE49-F238E27FC236}">
                <a16:creationId xmlns:a16="http://schemas.microsoft.com/office/drawing/2014/main" id="{0D2607BE-C5D7-7E1F-5CC8-8AD07C5697DA}"/>
              </a:ext>
            </a:extLst>
          </p:cNvPr>
          <p:cNvGrpSpPr/>
          <p:nvPr/>
        </p:nvGrpSpPr>
        <p:grpSpPr>
          <a:xfrm>
            <a:off x="4391922" y="2895432"/>
            <a:ext cx="3689634" cy="223138"/>
            <a:chOff x="4112329" y="3034363"/>
            <a:chExt cx="3689634" cy="223138"/>
          </a:xfrm>
        </p:grpSpPr>
        <p:sp>
          <p:nvSpPr>
            <p:cNvPr id="319" name="Rounded Rectangle 1">
              <a:extLst>
                <a:ext uri="{FF2B5EF4-FFF2-40B4-BE49-F238E27FC236}">
                  <a16:creationId xmlns:a16="http://schemas.microsoft.com/office/drawing/2014/main" id="{DE1FEA8C-550A-C8F7-C640-66D2015BF022}"/>
                </a:ext>
              </a:extLst>
            </p:cNvPr>
            <p:cNvSpPr/>
            <p:nvPr/>
          </p:nvSpPr>
          <p:spPr>
            <a:xfrm>
              <a:off x="4112329" y="3039946"/>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latin typeface="Arial" panose="020B0604020202020204" pitchFamily="34" charset="0"/>
                <a:cs typeface="Arial" panose="020B0604020202020204" pitchFamily="34" charset="0"/>
              </a:endParaRPr>
            </a:p>
          </p:txBody>
        </p:sp>
        <p:sp>
          <p:nvSpPr>
            <p:cNvPr id="320" name="TextBox 81">
              <a:extLst>
                <a:ext uri="{FF2B5EF4-FFF2-40B4-BE49-F238E27FC236}">
                  <a16:creationId xmlns:a16="http://schemas.microsoft.com/office/drawing/2014/main" id="{2848BC1A-0B25-7D29-8F9B-AB2B4E64F85E}"/>
                </a:ext>
              </a:extLst>
            </p:cNvPr>
            <p:cNvSpPr txBox="1"/>
            <p:nvPr/>
          </p:nvSpPr>
          <p:spPr>
            <a:xfrm>
              <a:off x="4231904" y="3034363"/>
              <a:ext cx="3471920"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chemeClr val="bg1"/>
                  </a:solidFill>
                  <a:latin typeface="Arial" panose="020B0604020202020204" pitchFamily="34" charset="0"/>
                  <a:ea typeface="Arial" charset="0"/>
                  <a:cs typeface="Arial" panose="020B0604020202020204" pitchFamily="34" charset="0"/>
                </a:rPr>
                <a:t>METRANS </a:t>
              </a:r>
              <a:r>
                <a:rPr lang="sk-SK" sz="850" b="1" dirty="0">
                  <a:solidFill>
                    <a:schemeClr val="bg1"/>
                  </a:solidFill>
                  <a:latin typeface="Arial" panose="020B0604020202020204" pitchFamily="34" charset="0"/>
                  <a:ea typeface="Arial" charset="0"/>
                  <a:cs typeface="Arial" panose="020B0604020202020204" pitchFamily="34" charset="0"/>
                </a:rPr>
                <a:t>Rail S</a:t>
              </a:r>
              <a:r>
                <a:rPr lang="en-US" sz="850" b="1" dirty="0">
                  <a:solidFill>
                    <a:schemeClr val="bg1"/>
                  </a:solidFill>
                  <a:latin typeface="Arial" panose="020B0604020202020204" pitchFamily="34" charset="0"/>
                  <a:ea typeface="Arial" charset="0"/>
                  <a:cs typeface="Arial" panose="020B0604020202020204" pitchFamily="34" charset="0"/>
                </a:rPr>
                <a:t>p.</a:t>
              </a:r>
              <a:r>
                <a:rPr lang="sk-SK" sz="850" b="1" dirty="0">
                  <a:solidFill>
                    <a:schemeClr val="bg1"/>
                  </a:solidFill>
                  <a:latin typeface="Arial" panose="020B0604020202020204" pitchFamily="34" charset="0"/>
                  <a:ea typeface="Arial" charset="0"/>
                  <a:cs typeface="Arial" panose="020B0604020202020204" pitchFamily="34" charset="0"/>
                </a:rPr>
                <a:t> z</a:t>
              </a:r>
              <a:r>
                <a:rPr lang="en-US" sz="850" b="1" dirty="0">
                  <a:solidFill>
                    <a:schemeClr val="bg1"/>
                  </a:solidFill>
                  <a:latin typeface="Arial" panose="020B0604020202020204" pitchFamily="34" charset="0"/>
                  <a:ea typeface="Arial" charset="0"/>
                  <a:cs typeface="Arial" panose="020B0604020202020204" pitchFamily="34" charset="0"/>
                </a:rPr>
                <a:t> o.o.</a:t>
              </a:r>
              <a:r>
                <a:rPr lang="sk-SK" sz="850" b="1" dirty="0">
                  <a:solidFill>
                    <a:schemeClr val="bg1"/>
                  </a:solidFill>
                  <a:latin typeface="Arial" panose="020B0604020202020204" pitchFamily="34" charset="0"/>
                  <a:ea typeface="Arial" charset="0"/>
                  <a:cs typeface="Arial" panose="020B0604020202020204" pitchFamily="34" charset="0"/>
                </a:rPr>
                <a:t>, </a:t>
              </a:r>
              <a:r>
                <a:rPr lang="sk-SK" sz="850" dirty="0">
                  <a:solidFill>
                    <a:schemeClr val="bg1"/>
                  </a:solidFill>
                  <a:latin typeface="Arial" panose="020B0604020202020204" pitchFamily="34" charset="0"/>
                  <a:ea typeface="Arial" charset="0"/>
                  <a:cs typeface="Arial" panose="020B0604020202020204" pitchFamily="34" charset="0"/>
                </a:rPr>
                <a:t>PL</a:t>
              </a:r>
              <a:endParaRPr lang="en-US" sz="850" dirty="0">
                <a:solidFill>
                  <a:schemeClr val="bg1"/>
                </a:solidFill>
                <a:latin typeface="Arial" panose="020B0604020202020204" pitchFamily="34" charset="0"/>
                <a:ea typeface="Arial" charset="0"/>
                <a:cs typeface="Arial" panose="020B0604020202020204" pitchFamily="34" charset="0"/>
              </a:endParaRPr>
            </a:p>
          </p:txBody>
        </p:sp>
      </p:grpSp>
      <p:grpSp>
        <p:nvGrpSpPr>
          <p:cNvPr id="321" name="Skupina 320">
            <a:extLst>
              <a:ext uri="{FF2B5EF4-FFF2-40B4-BE49-F238E27FC236}">
                <a16:creationId xmlns:a16="http://schemas.microsoft.com/office/drawing/2014/main" id="{41A14B51-F683-5299-81A3-67C84ABA4847}"/>
              </a:ext>
            </a:extLst>
          </p:cNvPr>
          <p:cNvGrpSpPr/>
          <p:nvPr/>
        </p:nvGrpSpPr>
        <p:grpSpPr>
          <a:xfrm>
            <a:off x="4391922" y="4651182"/>
            <a:ext cx="3689634" cy="223138"/>
            <a:chOff x="4112329" y="4851968"/>
            <a:chExt cx="3689634" cy="223138"/>
          </a:xfrm>
        </p:grpSpPr>
        <p:sp>
          <p:nvSpPr>
            <p:cNvPr id="322" name="Rounded Rectangle 1">
              <a:extLst>
                <a:ext uri="{FF2B5EF4-FFF2-40B4-BE49-F238E27FC236}">
                  <a16:creationId xmlns:a16="http://schemas.microsoft.com/office/drawing/2014/main" id="{065F7152-7074-D187-527B-248EAE37C330}"/>
                </a:ext>
              </a:extLst>
            </p:cNvPr>
            <p:cNvSpPr/>
            <p:nvPr/>
          </p:nvSpPr>
          <p:spPr>
            <a:xfrm>
              <a:off x="4112329" y="4859998"/>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latin typeface="Arial" panose="020B0604020202020204" pitchFamily="34" charset="0"/>
                <a:cs typeface="Arial" panose="020B0604020202020204" pitchFamily="34" charset="0"/>
              </a:endParaRPr>
            </a:p>
          </p:txBody>
        </p:sp>
        <p:sp>
          <p:nvSpPr>
            <p:cNvPr id="323" name="TextBox 87">
              <a:extLst>
                <a:ext uri="{FF2B5EF4-FFF2-40B4-BE49-F238E27FC236}">
                  <a16:creationId xmlns:a16="http://schemas.microsoft.com/office/drawing/2014/main" id="{CBC77A9B-56FC-7653-D8B4-6F052A8D15E1}"/>
                </a:ext>
              </a:extLst>
            </p:cNvPr>
            <p:cNvSpPr txBox="1"/>
            <p:nvPr/>
          </p:nvSpPr>
          <p:spPr>
            <a:xfrm>
              <a:off x="4281200" y="4851968"/>
              <a:ext cx="3374336"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50" b="1" dirty="0">
                  <a:solidFill>
                    <a:schemeClr val="bg1"/>
                  </a:solidFill>
                  <a:latin typeface="Arial" panose="020B0604020202020204" pitchFamily="34" charset="0"/>
                  <a:ea typeface="Arial" charset="0"/>
                  <a:cs typeface="Arial" panose="020B0604020202020204" pitchFamily="34" charset="0"/>
                </a:rPr>
                <a:t>ADRIA RAIL Operator d.o.o.</a:t>
              </a:r>
              <a:r>
                <a:rPr lang="sk-SK" sz="850" b="1" dirty="0">
                  <a:solidFill>
                    <a:schemeClr val="bg1"/>
                  </a:solidFill>
                  <a:latin typeface="Arial" panose="020B0604020202020204" pitchFamily="34" charset="0"/>
                  <a:ea typeface="Arial" charset="0"/>
                  <a:cs typeface="Arial" panose="020B0604020202020204" pitchFamily="34" charset="0"/>
                </a:rPr>
                <a:t>, </a:t>
              </a:r>
              <a:r>
                <a:rPr lang="sk-SK" sz="850" dirty="0">
                  <a:solidFill>
                    <a:schemeClr val="bg1"/>
                  </a:solidFill>
                  <a:latin typeface="Arial" panose="020B0604020202020204" pitchFamily="34" charset="0"/>
                  <a:ea typeface="Arial" charset="0"/>
                  <a:cs typeface="Arial" panose="020B0604020202020204" pitchFamily="34" charset="0"/>
                </a:rPr>
                <a:t>HR</a:t>
              </a:r>
              <a:endParaRPr lang="en-US" sz="850" dirty="0">
                <a:solidFill>
                  <a:schemeClr val="bg1"/>
                </a:solidFill>
                <a:latin typeface="Arial" panose="020B0604020202020204" pitchFamily="34" charset="0"/>
                <a:ea typeface="Arial" charset="0"/>
                <a:cs typeface="Arial" panose="020B0604020202020204" pitchFamily="34" charset="0"/>
              </a:endParaRPr>
            </a:p>
          </p:txBody>
        </p:sp>
      </p:grpSp>
      <p:sp>
        <p:nvSpPr>
          <p:cNvPr id="324" name="Obdĺžnik: zaoblené rohy 323">
            <a:extLst>
              <a:ext uri="{FF2B5EF4-FFF2-40B4-BE49-F238E27FC236}">
                <a16:creationId xmlns:a16="http://schemas.microsoft.com/office/drawing/2014/main" id="{A217EACC-A311-319F-C282-0E3F2B01C374}"/>
              </a:ext>
            </a:extLst>
          </p:cNvPr>
          <p:cNvSpPr/>
          <p:nvPr/>
        </p:nvSpPr>
        <p:spPr>
          <a:xfrm>
            <a:off x="613283" y="4098569"/>
            <a:ext cx="2670624" cy="745271"/>
          </a:xfrm>
          <a:prstGeom prst="roundRect">
            <a:avLst>
              <a:gd name="adj" fmla="val 0"/>
            </a:avLst>
          </a:prstGeom>
          <a:solidFill>
            <a:srgbClr val="0073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sk-SK" dirty="0">
              <a:latin typeface="Arial" panose="020B0604020202020204" pitchFamily="34" charset="0"/>
              <a:cs typeface="Arial" panose="020B0604020202020204" pitchFamily="34" charset="0"/>
            </a:endParaRPr>
          </a:p>
        </p:txBody>
      </p:sp>
      <p:sp>
        <p:nvSpPr>
          <p:cNvPr id="325" name="TextBox 88">
            <a:extLst>
              <a:ext uri="{FF2B5EF4-FFF2-40B4-BE49-F238E27FC236}">
                <a16:creationId xmlns:a16="http://schemas.microsoft.com/office/drawing/2014/main" id="{6FB640C0-0735-451E-D9EB-0BD79C5598DE}"/>
              </a:ext>
            </a:extLst>
          </p:cNvPr>
          <p:cNvSpPr txBox="1"/>
          <p:nvPr/>
        </p:nvSpPr>
        <p:spPr>
          <a:xfrm>
            <a:off x="744631" y="4249803"/>
            <a:ext cx="2348689" cy="461665"/>
          </a:xfrm>
          <a:prstGeom prst="rect">
            <a:avLst/>
          </a:prstGeom>
          <a:noFill/>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solidFill>
                  <a:srgbClr val="F9F9F9"/>
                </a:solidFill>
                <a:latin typeface="Arial" panose="020B0604020202020204" pitchFamily="34" charset="0"/>
                <a:ea typeface="Arial" charset="0"/>
                <a:cs typeface="Arial" panose="020B0604020202020204" pitchFamily="34" charset="0"/>
              </a:rPr>
              <a:t>METRANS, a.s.</a:t>
            </a:r>
          </a:p>
          <a:p>
            <a:pPr algn="ctr"/>
            <a:r>
              <a:rPr lang="en-US" sz="1200" dirty="0">
                <a:solidFill>
                  <a:srgbClr val="F9F9F9"/>
                </a:solidFill>
                <a:latin typeface="Arial" panose="020B0604020202020204" pitchFamily="34" charset="0"/>
                <a:ea typeface="Arial" charset="0"/>
                <a:cs typeface="Arial" panose="020B0604020202020204" pitchFamily="34" charset="0"/>
              </a:rPr>
              <a:t>Prague, Czech Republic</a:t>
            </a:r>
          </a:p>
        </p:txBody>
      </p:sp>
      <p:grpSp>
        <p:nvGrpSpPr>
          <p:cNvPr id="326" name="Skupina 325">
            <a:extLst>
              <a:ext uri="{FF2B5EF4-FFF2-40B4-BE49-F238E27FC236}">
                <a16:creationId xmlns:a16="http://schemas.microsoft.com/office/drawing/2014/main" id="{F915EF70-9924-CD92-110A-470646FCD62C}"/>
              </a:ext>
            </a:extLst>
          </p:cNvPr>
          <p:cNvGrpSpPr/>
          <p:nvPr/>
        </p:nvGrpSpPr>
        <p:grpSpPr>
          <a:xfrm>
            <a:off x="4387582" y="5806522"/>
            <a:ext cx="3689634" cy="223138"/>
            <a:chOff x="4112329" y="600772"/>
            <a:chExt cx="3689634" cy="223138"/>
          </a:xfrm>
        </p:grpSpPr>
        <p:sp>
          <p:nvSpPr>
            <p:cNvPr id="327" name="Rounded Rectangle 1">
              <a:extLst>
                <a:ext uri="{FF2B5EF4-FFF2-40B4-BE49-F238E27FC236}">
                  <a16:creationId xmlns:a16="http://schemas.microsoft.com/office/drawing/2014/main" id="{60EAD7E3-7DC0-AF17-D14F-13FCF1E85D56}"/>
                </a:ext>
              </a:extLst>
            </p:cNvPr>
            <p:cNvSpPr/>
            <p:nvPr/>
          </p:nvSpPr>
          <p:spPr>
            <a:xfrm>
              <a:off x="4112329" y="613210"/>
              <a:ext cx="3689634" cy="195589"/>
            </a:xfrm>
            <a:prstGeom prst="rect">
              <a:avLst/>
            </a:prstGeom>
            <a:solidFill>
              <a:srgbClr val="122862"/>
            </a:solidFill>
            <a:ln w="19050">
              <a:solidFill>
                <a:srgbClr val="122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850" dirty="0">
                <a:latin typeface="Arial" panose="020B0604020202020204" pitchFamily="34" charset="0"/>
                <a:cs typeface="Arial" panose="020B0604020202020204" pitchFamily="34" charset="0"/>
              </a:endParaRPr>
            </a:p>
          </p:txBody>
        </p:sp>
        <p:sp>
          <p:nvSpPr>
            <p:cNvPr id="328" name="TextBox 87">
              <a:extLst>
                <a:ext uri="{FF2B5EF4-FFF2-40B4-BE49-F238E27FC236}">
                  <a16:creationId xmlns:a16="http://schemas.microsoft.com/office/drawing/2014/main" id="{24CE4872-B539-F7CF-CAF5-59EA0A80DC2F}"/>
                </a:ext>
              </a:extLst>
            </p:cNvPr>
            <p:cNvSpPr txBox="1"/>
            <p:nvPr/>
          </p:nvSpPr>
          <p:spPr>
            <a:xfrm>
              <a:off x="4281200" y="600772"/>
              <a:ext cx="3374336" cy="223138"/>
            </a:xfrm>
            <a:prstGeom prst="rect">
              <a:avLst/>
            </a:prstGeom>
            <a:noFill/>
            <a:ln w="12700">
              <a:noFill/>
            </a:ln>
          </p:spPr>
          <p:txBody>
            <a:bodyPr wrap="square" rtlCol="0">
              <a:spAutoFit/>
            </a:bodyPr>
            <a:ls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k-SK" sz="850" b="1" dirty="0">
                  <a:solidFill>
                    <a:schemeClr val="bg1"/>
                  </a:solidFill>
                  <a:latin typeface="Arial" panose="020B0604020202020204" pitchFamily="34" charset="0"/>
                  <a:ea typeface="Arial" charset="0"/>
                  <a:cs typeface="Arial" panose="020B0604020202020204" pitchFamily="34" charset="0"/>
                </a:rPr>
                <a:t>TIP Košice, s.r.o. </a:t>
              </a:r>
              <a:r>
                <a:rPr lang="sk-SK" sz="850" dirty="0">
                  <a:solidFill>
                    <a:schemeClr val="bg1"/>
                  </a:solidFill>
                  <a:latin typeface="Arial" panose="020B0604020202020204" pitchFamily="34" charset="0"/>
                  <a:ea typeface="Arial" charset="0"/>
                  <a:cs typeface="Arial" panose="020B0604020202020204" pitchFamily="34" charset="0"/>
                </a:rPr>
                <a:t>(50%),</a:t>
              </a:r>
              <a:r>
                <a:rPr lang="sk-SK" sz="850" b="1" dirty="0">
                  <a:solidFill>
                    <a:schemeClr val="bg1"/>
                  </a:solidFill>
                  <a:latin typeface="Arial" panose="020B0604020202020204" pitchFamily="34" charset="0"/>
                  <a:ea typeface="Arial" charset="0"/>
                  <a:cs typeface="Arial" panose="020B0604020202020204" pitchFamily="34" charset="0"/>
                </a:rPr>
                <a:t> </a:t>
              </a:r>
              <a:r>
                <a:rPr lang="sk-SK" sz="850" dirty="0">
                  <a:solidFill>
                    <a:schemeClr val="bg1"/>
                  </a:solidFill>
                  <a:latin typeface="Arial" panose="020B0604020202020204" pitchFamily="34" charset="0"/>
                  <a:ea typeface="Arial" charset="0"/>
                  <a:cs typeface="Arial" panose="020B0604020202020204" pitchFamily="34" charset="0"/>
                </a:rPr>
                <a:t>SK</a:t>
              </a:r>
              <a:endParaRPr lang="en-US" sz="850" dirty="0">
                <a:solidFill>
                  <a:schemeClr val="bg1"/>
                </a:solidFill>
                <a:latin typeface="Arial" panose="020B0604020202020204" pitchFamily="34" charset="0"/>
                <a:ea typeface="Arial" charset="0"/>
                <a:cs typeface="Arial" panose="020B0604020202020204" pitchFamily="34" charset="0"/>
              </a:endParaRPr>
            </a:p>
          </p:txBody>
        </p:sp>
      </p:grpSp>
    </p:spTree>
    <p:extLst>
      <p:ext uri="{BB962C8B-B14F-4D97-AF65-F5344CB8AC3E}">
        <p14:creationId xmlns:p14="http://schemas.microsoft.com/office/powerpoint/2010/main" val="353333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Obrázok 26">
            <a:extLst>
              <a:ext uri="{FF2B5EF4-FFF2-40B4-BE49-F238E27FC236}">
                <a16:creationId xmlns:a16="http://schemas.microsoft.com/office/drawing/2014/main" id="{AD1571DB-85ED-AEDF-610A-173A69C21DA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7" t="1520" r="252" b="2566"/>
          <a:stretch/>
        </p:blipFill>
        <p:spPr>
          <a:xfrm>
            <a:off x="3516368" y="3783737"/>
            <a:ext cx="3820679" cy="2449423"/>
          </a:xfrm>
          <a:prstGeom prst="rect">
            <a:avLst/>
          </a:prstGeom>
        </p:spPr>
      </p:pic>
      <p:pic>
        <p:nvPicPr>
          <p:cNvPr id="8" name="Obrázok 7">
            <a:extLst>
              <a:ext uri="{FF2B5EF4-FFF2-40B4-BE49-F238E27FC236}">
                <a16:creationId xmlns:a16="http://schemas.microsoft.com/office/drawing/2014/main" id="{468129AF-7197-4E27-0C4D-A0D375DA3A49}"/>
              </a:ext>
            </a:extLst>
          </p:cNvPr>
          <p:cNvPicPr>
            <a:picLocks noChangeAspect="1"/>
          </p:cNvPicPr>
          <p:nvPr/>
        </p:nvPicPr>
        <p:blipFill>
          <a:blip r:embed="rId4" cstate="print">
            <a:extLst>
              <a:ext uri="{28A0092B-C50C-407E-A947-70E740481C1C}">
                <a14:useLocalDpi xmlns:a14="http://schemas.microsoft.com/office/drawing/2010/main"/>
              </a:ext>
            </a:extLst>
          </a:blip>
          <a:srcRect l="15461" t="39335" r="16208" b="136"/>
          <a:stretch/>
        </p:blipFill>
        <p:spPr>
          <a:xfrm>
            <a:off x="7081767" y="1565415"/>
            <a:ext cx="3837692" cy="2267446"/>
          </a:xfrm>
          <a:prstGeom prst="rect">
            <a:avLst/>
          </a:prstGeom>
        </p:spPr>
      </p:pic>
      <p:sp>
        <p:nvSpPr>
          <p:cNvPr id="11" name="Obdĺžnik 10">
            <a:extLst>
              <a:ext uri="{FF2B5EF4-FFF2-40B4-BE49-F238E27FC236}">
                <a16:creationId xmlns:a16="http://schemas.microsoft.com/office/drawing/2014/main" id="{555F886D-AC77-31F4-5B04-926965C2D2D8}"/>
              </a:ext>
            </a:extLst>
          </p:cNvPr>
          <p:cNvSpPr/>
          <p:nvPr/>
        </p:nvSpPr>
        <p:spPr>
          <a:xfrm>
            <a:off x="4205816" y="1565415"/>
            <a:ext cx="3443084" cy="2267445"/>
          </a:xfrm>
          <a:prstGeom prst="rect">
            <a:avLst/>
          </a:prstGeom>
          <a:solidFill>
            <a:srgbClr val="DEDE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12" name="Rechteck 22">
            <a:extLst>
              <a:ext uri="{FF2B5EF4-FFF2-40B4-BE49-F238E27FC236}">
                <a16:creationId xmlns:a16="http://schemas.microsoft.com/office/drawing/2014/main" id="{08B23A22-BECC-4F71-C964-B4AB9AF24F7C}"/>
              </a:ext>
            </a:extLst>
          </p:cNvPr>
          <p:cNvSpPr/>
          <p:nvPr/>
        </p:nvSpPr>
        <p:spPr>
          <a:xfrm>
            <a:off x="635508" y="1562063"/>
            <a:ext cx="3570308" cy="2270654"/>
          </a:xfrm>
          <a:prstGeom prst="rect">
            <a:avLst/>
          </a:prstGeom>
          <a:solidFill>
            <a:srgbClr val="007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TextBox 12">
            <a:extLst>
              <a:ext uri="{FF2B5EF4-FFF2-40B4-BE49-F238E27FC236}">
                <a16:creationId xmlns:a16="http://schemas.microsoft.com/office/drawing/2014/main" id="{DF1CB270-D53C-87FC-4F49-21FC26427DCB}"/>
              </a:ext>
            </a:extLst>
          </p:cNvPr>
          <p:cNvSpPr txBox="1"/>
          <p:nvPr/>
        </p:nvSpPr>
        <p:spPr>
          <a:xfrm>
            <a:off x="839010" y="1851114"/>
            <a:ext cx="3109892" cy="1754326"/>
          </a:xfrm>
          <a:prstGeom prst="rect">
            <a:avLst/>
          </a:prstGeom>
          <a:noFill/>
        </p:spPr>
        <p:txBody>
          <a:bodyPr wrap="square" rtlCol="0">
            <a:spAutoFit/>
          </a:bodyPr>
          <a:lstStyle/>
          <a:p>
            <a:pPr algn="ctr"/>
            <a:r>
              <a:rPr lang="en-US" b="1" dirty="0">
                <a:solidFill>
                  <a:schemeClr val="bg1"/>
                </a:solidFill>
                <a:latin typeface="Arial" panose="020B0604020202020204" pitchFamily="34" charset="0"/>
                <a:ea typeface="Arial" charset="0"/>
                <a:cs typeface="Arial" panose="020B0604020202020204" pitchFamily="34" charset="0"/>
              </a:rPr>
              <a:t>With HHLA Pure</a:t>
            </a:r>
            <a:r>
              <a:rPr lang="sk-SK" b="1" dirty="0">
                <a:solidFill>
                  <a:schemeClr val="bg1"/>
                </a:solidFill>
                <a:latin typeface="Arial" panose="020B0604020202020204" pitchFamily="34" charset="0"/>
                <a:ea typeface="Arial" charset="0"/>
                <a:cs typeface="Arial" panose="020B0604020202020204" pitchFamily="34" charset="0"/>
              </a:rPr>
              <a:t> we </a:t>
            </a:r>
            <a:r>
              <a:rPr lang="en-US" b="1" dirty="0">
                <a:solidFill>
                  <a:schemeClr val="bg1"/>
                </a:solidFill>
                <a:latin typeface="Arial" panose="020B0604020202020204" pitchFamily="34" charset="0"/>
                <a:ea typeface="Arial" charset="0"/>
                <a:cs typeface="Arial" panose="020B0604020202020204" pitchFamily="34" charset="0"/>
              </a:rPr>
              <a:t>ensure</a:t>
            </a:r>
            <a:r>
              <a:rPr lang="sk-SK" b="1" dirty="0">
                <a:solidFill>
                  <a:schemeClr val="bg1"/>
                </a:solidFill>
                <a:latin typeface="Arial" panose="020B0604020202020204" pitchFamily="34" charset="0"/>
                <a:ea typeface="Arial" charset="0"/>
                <a:cs typeface="Arial" panose="020B0604020202020204" pitchFamily="34" charset="0"/>
              </a:rPr>
              <a:t> ha</a:t>
            </a:r>
            <a:r>
              <a:rPr lang="en-US" b="1" dirty="0">
                <a:solidFill>
                  <a:schemeClr val="bg1"/>
                </a:solidFill>
                <a:latin typeface="Arial" panose="020B0604020202020204" pitchFamily="34" charset="0"/>
                <a:ea typeface="Arial" charset="0"/>
                <a:cs typeface="Arial" panose="020B0604020202020204" pitchFamily="34" charset="0"/>
              </a:rPr>
              <a:t>ndling and transport with a reduced CO₂ footprint, which has a real impact on climate protection.</a:t>
            </a:r>
            <a:endParaRPr lang="cs-CZ" sz="1400" dirty="0">
              <a:solidFill>
                <a:schemeClr val="bg1"/>
              </a:solidFill>
              <a:latin typeface="Arial" panose="020B0604020202020204" pitchFamily="34" charset="0"/>
              <a:ea typeface="Arial" charset="0"/>
              <a:cs typeface="Arial" panose="020B0604020202020204" pitchFamily="34" charset="0"/>
            </a:endParaRPr>
          </a:p>
        </p:txBody>
      </p:sp>
      <p:sp>
        <p:nvSpPr>
          <p:cNvPr id="15" name="TextBox 12">
            <a:extLst>
              <a:ext uri="{FF2B5EF4-FFF2-40B4-BE49-F238E27FC236}">
                <a16:creationId xmlns:a16="http://schemas.microsoft.com/office/drawing/2014/main" id="{84A9DC5B-FB91-8826-5CE2-1C2297D98318}"/>
              </a:ext>
            </a:extLst>
          </p:cNvPr>
          <p:cNvSpPr txBox="1"/>
          <p:nvPr/>
        </p:nvSpPr>
        <p:spPr>
          <a:xfrm>
            <a:off x="4466973" y="1823986"/>
            <a:ext cx="2163026" cy="400110"/>
          </a:xfrm>
          <a:prstGeom prst="rect">
            <a:avLst/>
          </a:prstGeom>
          <a:noFill/>
        </p:spPr>
        <p:txBody>
          <a:bodyPr wrap="square" rtlCol="0">
            <a:spAutoFit/>
          </a:bodyPr>
          <a:lstStyle/>
          <a:p>
            <a:pPr lvl="0"/>
            <a:r>
              <a:rPr lang="en-US" sz="20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Our </a:t>
            </a:r>
            <a:r>
              <a:rPr lang="sk-SK" sz="20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a</a:t>
            </a:r>
            <a:r>
              <a:rPr lang="en-US" sz="20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pproach</a:t>
            </a:r>
            <a:endParaRPr lang="sk-SK" sz="20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7" name="TextBox 12">
            <a:extLst>
              <a:ext uri="{FF2B5EF4-FFF2-40B4-BE49-F238E27FC236}">
                <a16:creationId xmlns:a16="http://schemas.microsoft.com/office/drawing/2014/main" id="{03B5D383-0156-6D63-6CCB-44776010DE0F}"/>
              </a:ext>
            </a:extLst>
          </p:cNvPr>
          <p:cNvSpPr txBox="1"/>
          <p:nvPr/>
        </p:nvSpPr>
        <p:spPr>
          <a:xfrm>
            <a:off x="4466972" y="2281763"/>
            <a:ext cx="3081908" cy="1169551"/>
          </a:xfrm>
          <a:prstGeom prst="rect">
            <a:avLst/>
          </a:prstGeom>
          <a:noFill/>
        </p:spPr>
        <p:txBody>
          <a:bodyPr wrap="square" rtlCol="0">
            <a:spAutoFit/>
          </a:bodyPr>
          <a:lstStyle/>
          <a:p>
            <a:pPr marL="182563" lvl="0" indent="-182563">
              <a:buFont typeface="Wingdings" panose="05000000000000000000" pitchFamily="2" charset="2"/>
              <a:buChar char="§"/>
            </a:pP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Modern hybrid &amp; electric locomotives</a:t>
            </a:r>
            <a:endPar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lvl="0"/>
            <a:endParaRPr lang="sk-SK"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a:p>
            <a:pPr marL="182563" lvl="0" indent="-182563">
              <a:buFont typeface="Wingdings" panose="05000000000000000000" pitchFamily="2" charset="2"/>
              <a:buChar char="§"/>
            </a:pPr>
            <a:r>
              <a:rPr lang="en-US"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Electrified port terminals with storage cranes &amp; electric vehicles</a:t>
            </a:r>
            <a:endParaRPr lang="en-AU" sz="1400" dirty="0">
              <a:solidFill>
                <a:srgbClr val="122862"/>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4" name="Obdĺžnik 23">
            <a:extLst>
              <a:ext uri="{FF2B5EF4-FFF2-40B4-BE49-F238E27FC236}">
                <a16:creationId xmlns:a16="http://schemas.microsoft.com/office/drawing/2014/main" id="{4BCC7B62-FF67-38A6-8217-73CE361C743E}"/>
              </a:ext>
            </a:extLst>
          </p:cNvPr>
          <p:cNvSpPr/>
          <p:nvPr/>
        </p:nvSpPr>
        <p:spPr>
          <a:xfrm>
            <a:off x="7337047" y="3832861"/>
            <a:ext cx="3582412" cy="2400299"/>
          </a:xfrm>
          <a:prstGeom prst="rect">
            <a:avLst/>
          </a:prstGeom>
          <a:solidFill>
            <a:srgbClr val="1228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26" name="TextBox 12">
            <a:extLst>
              <a:ext uri="{FF2B5EF4-FFF2-40B4-BE49-F238E27FC236}">
                <a16:creationId xmlns:a16="http://schemas.microsoft.com/office/drawing/2014/main" id="{33C15AE3-C458-759F-4774-95806C027BE0}"/>
              </a:ext>
            </a:extLst>
          </p:cNvPr>
          <p:cNvSpPr txBox="1"/>
          <p:nvPr/>
        </p:nvSpPr>
        <p:spPr>
          <a:xfrm>
            <a:off x="7836463" y="4125069"/>
            <a:ext cx="2746002" cy="1815882"/>
          </a:xfrm>
          <a:prstGeom prst="rect">
            <a:avLst/>
          </a:prstGeom>
          <a:noFill/>
        </p:spPr>
        <p:txBody>
          <a:bodyPr wrap="square" rtlCol="0">
            <a:spAutoFit/>
          </a:bodyPr>
          <a:lstStyle/>
          <a:p>
            <a:pPr lvl="0"/>
            <a:r>
              <a:rPr lang="en-US"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Even for long distances, compensation matters. Since CO₂ emissions affect the entire planet, we offset any unavoidable emissions through certified environmental projects.</a:t>
            </a:r>
            <a:endParaRPr lang="en-AU" sz="16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30" name="Rechteck 22">
            <a:extLst>
              <a:ext uri="{FF2B5EF4-FFF2-40B4-BE49-F238E27FC236}">
                <a16:creationId xmlns:a16="http://schemas.microsoft.com/office/drawing/2014/main" id="{032EB6C8-0577-83F7-6187-62973D76A58B}"/>
              </a:ext>
            </a:extLst>
          </p:cNvPr>
          <p:cNvSpPr/>
          <p:nvPr/>
        </p:nvSpPr>
        <p:spPr>
          <a:xfrm>
            <a:off x="635509" y="3832861"/>
            <a:ext cx="2912595" cy="2400299"/>
          </a:xfrm>
          <a:prstGeom prst="rect">
            <a:avLst/>
          </a:prstGeom>
          <a:solidFill>
            <a:srgbClr val="9FC5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2" name="TextBox 12">
            <a:extLst>
              <a:ext uri="{FF2B5EF4-FFF2-40B4-BE49-F238E27FC236}">
                <a16:creationId xmlns:a16="http://schemas.microsoft.com/office/drawing/2014/main" id="{0C3C5B48-82AF-5BEA-460C-85FC2B9B9DBA}"/>
              </a:ext>
            </a:extLst>
          </p:cNvPr>
          <p:cNvSpPr txBox="1"/>
          <p:nvPr/>
        </p:nvSpPr>
        <p:spPr>
          <a:xfrm>
            <a:off x="776218" y="4690231"/>
            <a:ext cx="2599441" cy="646331"/>
          </a:xfrm>
          <a:prstGeom prst="rect">
            <a:avLst/>
          </a:prstGeom>
          <a:noFill/>
        </p:spPr>
        <p:txBody>
          <a:bodyPr wrap="square" rtlCol="0">
            <a:spAutoFit/>
          </a:bodyPr>
          <a:lstStyle/>
          <a:p>
            <a:pPr algn="ctr"/>
            <a:r>
              <a:rPr lang="sk-SK" dirty="0">
                <a:solidFill>
                  <a:schemeClr val="bg1"/>
                </a:solidFill>
                <a:latin typeface="Arial" panose="020B0604020202020204" pitchFamily="34" charset="0"/>
                <a:ea typeface="Arial" charset="0"/>
                <a:cs typeface="Arial" panose="020B0604020202020204" pitchFamily="34" charset="0"/>
              </a:rPr>
              <a:t>Till now we have already offset over</a:t>
            </a:r>
          </a:p>
        </p:txBody>
      </p:sp>
      <p:sp>
        <p:nvSpPr>
          <p:cNvPr id="33" name="Google Shape;1423;p113">
            <a:extLst>
              <a:ext uri="{FF2B5EF4-FFF2-40B4-BE49-F238E27FC236}">
                <a16:creationId xmlns:a16="http://schemas.microsoft.com/office/drawing/2014/main" id="{FDD7ECFB-6876-310E-A9B6-5A80AE4B0658}"/>
              </a:ext>
            </a:extLst>
          </p:cNvPr>
          <p:cNvSpPr txBox="1">
            <a:spLocks/>
          </p:cNvSpPr>
          <p:nvPr/>
        </p:nvSpPr>
        <p:spPr>
          <a:xfrm>
            <a:off x="1199291" y="5336625"/>
            <a:ext cx="1722516" cy="40600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400"/>
              <a:buFont typeface="Helvetica Neue"/>
              <a:buNone/>
              <a:defRPr sz="2400" b="1" i="0" u="none" strike="noStrike" cap="none">
                <a:solidFill>
                  <a:schemeClr val="accent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3200"/>
              <a:buFont typeface="Arial"/>
              <a:buNone/>
            </a:pPr>
            <a:r>
              <a:rPr lang="sk-SK" sz="3200" dirty="0">
                <a:solidFill>
                  <a:srgbClr val="122862"/>
                </a:solidFill>
                <a:latin typeface="Arial" panose="020B0604020202020204" pitchFamily="34" charset="0"/>
                <a:cs typeface="Arial" panose="020B0604020202020204" pitchFamily="34" charset="0"/>
              </a:rPr>
              <a:t>230.000</a:t>
            </a:r>
            <a:endParaRPr lang="de-DE" sz="3200" dirty="0">
              <a:solidFill>
                <a:srgbClr val="122862"/>
              </a:solidFill>
              <a:latin typeface="Arial" panose="020B0604020202020204" pitchFamily="34" charset="0"/>
              <a:cs typeface="Arial" panose="020B0604020202020204" pitchFamily="34" charset="0"/>
            </a:endParaRPr>
          </a:p>
        </p:txBody>
      </p:sp>
      <p:sp>
        <p:nvSpPr>
          <p:cNvPr id="34" name="TextBox 12">
            <a:extLst>
              <a:ext uri="{FF2B5EF4-FFF2-40B4-BE49-F238E27FC236}">
                <a16:creationId xmlns:a16="http://schemas.microsoft.com/office/drawing/2014/main" id="{641B5120-659A-8E4D-EC92-7EFAA15376FB}"/>
              </a:ext>
            </a:extLst>
          </p:cNvPr>
          <p:cNvSpPr txBox="1"/>
          <p:nvPr/>
        </p:nvSpPr>
        <p:spPr>
          <a:xfrm>
            <a:off x="1199291" y="5672000"/>
            <a:ext cx="1722516" cy="369332"/>
          </a:xfrm>
          <a:prstGeom prst="rect">
            <a:avLst/>
          </a:prstGeom>
          <a:noFill/>
        </p:spPr>
        <p:txBody>
          <a:bodyPr wrap="square" rtlCol="0">
            <a:spAutoFit/>
          </a:bodyPr>
          <a:lstStyle/>
          <a:p>
            <a:pPr algn="ctr"/>
            <a:r>
              <a:rPr lang="sk-SK" dirty="0">
                <a:solidFill>
                  <a:schemeClr val="bg1"/>
                </a:solidFill>
                <a:latin typeface="Arial" panose="020B0604020202020204" pitchFamily="34" charset="0"/>
                <a:ea typeface="Arial" charset="0"/>
                <a:cs typeface="Arial" panose="020B0604020202020204" pitchFamily="34" charset="0"/>
              </a:rPr>
              <a:t>tonnes of CO</a:t>
            </a:r>
            <a:r>
              <a:rPr lang="sk-SK" baseline="-25000" dirty="0">
                <a:solidFill>
                  <a:schemeClr val="bg1"/>
                </a:solidFill>
                <a:latin typeface="Arial" panose="020B0604020202020204" pitchFamily="34" charset="0"/>
                <a:ea typeface="Arial" charset="0"/>
                <a:cs typeface="Arial" panose="020B0604020202020204" pitchFamily="34" charset="0"/>
              </a:rPr>
              <a:t>2</a:t>
            </a:r>
          </a:p>
        </p:txBody>
      </p:sp>
      <p:pic>
        <p:nvPicPr>
          <p:cNvPr id="37" name="Obrázok 36" descr="Obrázok, na ktorom je grafika, písmo, logo, symbol&#10;&#10;Obsah vygenerovaný umelou inteligenciou môže byť nesprávny.">
            <a:extLst>
              <a:ext uri="{FF2B5EF4-FFF2-40B4-BE49-F238E27FC236}">
                <a16:creationId xmlns:a16="http://schemas.microsoft.com/office/drawing/2014/main" id="{87DA237A-2EBB-3409-D04F-36791AF2E898}"/>
              </a:ext>
            </a:extLst>
          </p:cNvPr>
          <p:cNvPicPr>
            <a:picLocks noChangeAspect="1"/>
          </p:cNvPicPr>
          <p:nvPr/>
        </p:nvPicPr>
        <p:blipFill>
          <a:blip r:embed="rId5"/>
          <a:stretch>
            <a:fillRect/>
          </a:stretch>
        </p:blipFill>
        <p:spPr>
          <a:xfrm>
            <a:off x="1568895" y="3796834"/>
            <a:ext cx="983307" cy="984885"/>
          </a:xfrm>
          <a:prstGeom prst="rect">
            <a:avLst/>
          </a:prstGeom>
        </p:spPr>
      </p:pic>
      <p:sp>
        <p:nvSpPr>
          <p:cNvPr id="40" name="TextBox 12">
            <a:extLst>
              <a:ext uri="{FF2B5EF4-FFF2-40B4-BE49-F238E27FC236}">
                <a16:creationId xmlns:a16="http://schemas.microsoft.com/office/drawing/2014/main" id="{7937A1A5-31CC-E172-5C62-1AD0F9638D16}"/>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2025</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sp>
        <p:nvSpPr>
          <p:cNvPr id="2" name="Obdĺžnik 1">
            <a:extLst>
              <a:ext uri="{FF2B5EF4-FFF2-40B4-BE49-F238E27FC236}">
                <a16:creationId xmlns:a16="http://schemas.microsoft.com/office/drawing/2014/main" id="{BBBD09A7-62EC-8EAB-D48B-CE290D6DFA72}"/>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sp>
        <p:nvSpPr>
          <p:cNvPr id="3" name="TextBox 12">
            <a:extLst>
              <a:ext uri="{FF2B5EF4-FFF2-40B4-BE49-F238E27FC236}">
                <a16:creationId xmlns:a16="http://schemas.microsoft.com/office/drawing/2014/main" id="{7910A8F0-4764-1C75-8C80-97757850B148}"/>
              </a:ext>
            </a:extLst>
          </p:cNvPr>
          <p:cNvSpPr txBox="1"/>
          <p:nvPr/>
        </p:nvSpPr>
        <p:spPr>
          <a:xfrm>
            <a:off x="552206" y="552946"/>
            <a:ext cx="6295634" cy="830997"/>
          </a:xfrm>
          <a:prstGeom prst="rect">
            <a:avLst/>
          </a:prstGeom>
          <a:noFill/>
        </p:spPr>
        <p:txBody>
          <a:bodyPr wrap="square" rtlCol="0">
            <a:spAutoFit/>
          </a:bodyPr>
          <a:lstStyle/>
          <a:p>
            <a:r>
              <a:rPr lang="en-US" sz="3200" b="1" dirty="0">
                <a:solidFill>
                  <a:srgbClr val="122862"/>
                </a:solidFill>
                <a:latin typeface="Arial" panose="020B0604020202020204" pitchFamily="34" charset="0"/>
                <a:ea typeface="Arial" charset="0"/>
                <a:cs typeface="Arial" panose="020B0604020202020204" pitchFamily="34" charset="0"/>
              </a:rPr>
              <a:t>HHLA </a:t>
            </a:r>
            <a:r>
              <a:rPr lang="sk-SK" sz="3200" b="1" dirty="0">
                <a:solidFill>
                  <a:srgbClr val="122862"/>
                </a:solidFill>
                <a:latin typeface="Arial" panose="020B0604020202020204" pitchFamily="34" charset="0"/>
                <a:ea typeface="Arial" charset="0"/>
                <a:cs typeface="Arial" panose="020B0604020202020204" pitchFamily="34" charset="0"/>
              </a:rPr>
              <a:t>P</a:t>
            </a:r>
            <a:r>
              <a:rPr lang="en-US" sz="3200" b="1" dirty="0">
                <a:solidFill>
                  <a:srgbClr val="122862"/>
                </a:solidFill>
                <a:latin typeface="Arial" panose="020B0604020202020204" pitchFamily="34" charset="0"/>
                <a:ea typeface="Arial" charset="0"/>
                <a:cs typeface="Arial" panose="020B0604020202020204" pitchFamily="34" charset="0"/>
              </a:rPr>
              <a:t>ure</a:t>
            </a:r>
            <a:endParaRPr lang="sk-SK" sz="3200" b="1" dirty="0">
              <a:solidFill>
                <a:srgbClr val="122862"/>
              </a:solidFill>
              <a:latin typeface="Arial" panose="020B0604020202020204" pitchFamily="34" charset="0"/>
              <a:ea typeface="Arial" charset="0"/>
              <a:cs typeface="Arial" panose="020B0604020202020204" pitchFamily="34" charset="0"/>
            </a:endParaRPr>
          </a:p>
          <a:p>
            <a:r>
              <a:rPr lang="en-US" sz="1600" dirty="0">
                <a:solidFill>
                  <a:srgbClr val="A0A0A0"/>
                </a:solidFill>
                <a:latin typeface="Arial" panose="020B0604020202020204" pitchFamily="34" charset="0"/>
                <a:ea typeface="Arial" charset="0"/>
                <a:cs typeface="Arial" panose="020B0604020202020204" pitchFamily="34" charset="0"/>
              </a:rPr>
              <a:t>Verified CO₂ footprint and financial climate contribution</a:t>
            </a:r>
            <a:endParaRPr lang="sk-SK" sz="1600" dirty="0">
              <a:solidFill>
                <a:srgbClr val="A0A0A0"/>
              </a:solidFill>
              <a:latin typeface="Arial" panose="020B0604020202020204" pitchFamily="34" charset="0"/>
              <a:ea typeface="Arial" charset="0"/>
              <a:cs typeface="Arial" panose="020B0604020202020204" pitchFamily="34" charset="0"/>
            </a:endParaRPr>
          </a:p>
        </p:txBody>
      </p:sp>
      <p:pic>
        <p:nvPicPr>
          <p:cNvPr id="4" name="Obrázok 3">
            <a:extLst>
              <a:ext uri="{FF2B5EF4-FFF2-40B4-BE49-F238E27FC236}">
                <a16:creationId xmlns:a16="http://schemas.microsoft.com/office/drawing/2014/main" id="{E9185E46-9966-FA69-345E-B21083D50C5E}"/>
              </a:ext>
            </a:extLst>
          </p:cNvPr>
          <p:cNvPicPr>
            <a:picLocks noChangeAspect="1"/>
          </p:cNvPicPr>
          <p:nvPr/>
        </p:nvPicPr>
        <p:blipFill>
          <a:blip r:embed="rId6"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spTree>
    <p:extLst>
      <p:ext uri="{BB962C8B-B14F-4D97-AF65-F5344CB8AC3E}">
        <p14:creationId xmlns:p14="http://schemas.microsoft.com/office/powerpoint/2010/main" val="151295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27B13-E032-8F5C-D0ED-57BC5FA890D8}"/>
            </a:ext>
          </a:extLst>
        </p:cNvPr>
        <p:cNvGrpSpPr/>
        <p:nvPr/>
      </p:nvGrpSpPr>
      <p:grpSpPr>
        <a:xfrm>
          <a:off x="0" y="0"/>
          <a:ext cx="0" cy="0"/>
          <a:chOff x="0" y="0"/>
          <a:chExt cx="0" cy="0"/>
        </a:xfrm>
      </p:grpSpPr>
      <p:sp>
        <p:nvSpPr>
          <p:cNvPr id="2" name="Rechteck 22">
            <a:extLst>
              <a:ext uri="{FF2B5EF4-FFF2-40B4-BE49-F238E27FC236}">
                <a16:creationId xmlns:a16="http://schemas.microsoft.com/office/drawing/2014/main" id="{D50EAA4C-A494-996C-5A88-89E259C924EE}"/>
              </a:ext>
            </a:extLst>
          </p:cNvPr>
          <p:cNvSpPr/>
          <p:nvPr/>
        </p:nvSpPr>
        <p:spPr>
          <a:xfrm>
            <a:off x="650167" y="1504950"/>
            <a:ext cx="3349272" cy="2239377"/>
          </a:xfrm>
          <a:prstGeom prst="rect">
            <a:avLst/>
          </a:prstGeom>
          <a:solidFill>
            <a:srgbClr val="007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9" name="Obrázok 38">
            <a:extLst>
              <a:ext uri="{FF2B5EF4-FFF2-40B4-BE49-F238E27FC236}">
                <a16:creationId xmlns:a16="http://schemas.microsoft.com/office/drawing/2014/main" id="{B53A2334-D9DF-8D51-018A-28EBF2FDFBE3}"/>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l="1220" b="10650"/>
          <a:stretch/>
        </p:blipFill>
        <p:spPr>
          <a:xfrm>
            <a:off x="7020462" y="3926049"/>
            <a:ext cx="3898998" cy="2351204"/>
          </a:xfrm>
          <a:prstGeom prst="rect">
            <a:avLst/>
          </a:prstGeom>
        </p:spPr>
      </p:pic>
      <p:sp>
        <p:nvSpPr>
          <p:cNvPr id="24" name="Obdĺžnik 23">
            <a:extLst>
              <a:ext uri="{FF2B5EF4-FFF2-40B4-BE49-F238E27FC236}">
                <a16:creationId xmlns:a16="http://schemas.microsoft.com/office/drawing/2014/main" id="{5904F62B-82BD-5546-C5B4-20EF5CCAFFB0}"/>
              </a:ext>
            </a:extLst>
          </p:cNvPr>
          <p:cNvSpPr/>
          <p:nvPr/>
        </p:nvSpPr>
        <p:spPr>
          <a:xfrm>
            <a:off x="3965928" y="1504951"/>
            <a:ext cx="6953532" cy="2674740"/>
          </a:xfrm>
          <a:prstGeom prst="rect">
            <a:avLst/>
          </a:prstGeom>
          <a:solidFill>
            <a:srgbClr val="1228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25" name="TextBox 12">
            <a:extLst>
              <a:ext uri="{FF2B5EF4-FFF2-40B4-BE49-F238E27FC236}">
                <a16:creationId xmlns:a16="http://schemas.microsoft.com/office/drawing/2014/main" id="{0C894490-29CE-96F5-BDA5-4001C3F3B989}"/>
              </a:ext>
            </a:extLst>
          </p:cNvPr>
          <p:cNvSpPr txBox="1"/>
          <p:nvPr/>
        </p:nvSpPr>
        <p:spPr>
          <a:xfrm>
            <a:off x="4245173" y="1748870"/>
            <a:ext cx="2767669" cy="400110"/>
          </a:xfrm>
          <a:prstGeom prst="rect">
            <a:avLst/>
          </a:prstGeom>
          <a:noFill/>
        </p:spPr>
        <p:txBody>
          <a:bodyPr wrap="square" rtlCol="0">
            <a:spAutoFit/>
          </a:bodyPr>
          <a:lstStyle/>
          <a:p>
            <a:pPr lvl="0"/>
            <a:r>
              <a:rPr lang="sk-SK" sz="20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Our product</a:t>
            </a:r>
          </a:p>
        </p:txBody>
      </p:sp>
      <p:sp>
        <p:nvSpPr>
          <p:cNvPr id="26" name="TextBox 12">
            <a:extLst>
              <a:ext uri="{FF2B5EF4-FFF2-40B4-BE49-F238E27FC236}">
                <a16:creationId xmlns:a16="http://schemas.microsoft.com/office/drawing/2014/main" id="{F48C822A-70A9-F3A3-C348-969B01FE48A7}"/>
              </a:ext>
            </a:extLst>
          </p:cNvPr>
          <p:cNvSpPr txBox="1"/>
          <p:nvPr/>
        </p:nvSpPr>
        <p:spPr>
          <a:xfrm>
            <a:off x="4268435" y="2209484"/>
            <a:ext cx="6639963" cy="1815882"/>
          </a:xfrm>
          <a:prstGeom prst="rect">
            <a:avLst/>
          </a:prstGeom>
          <a:noFill/>
        </p:spPr>
        <p:txBody>
          <a:bodyPr wrap="square" rtlCol="0">
            <a:spAutoFit/>
          </a:bodyPr>
          <a:lstStyle/>
          <a:p>
            <a:pPr marL="182563" lvl="0" indent="-182563">
              <a:buFont typeface="Wingdings" panose="05000000000000000000" pitchFamily="2" charset="2"/>
              <a:buChar char="§"/>
            </a:pPr>
            <a:r>
              <a:rPr lang="en-US"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rPr>
              <a:t>Low-impact cargo handling and transport</a:t>
            </a:r>
            <a:endParaRPr lang="sk-SK"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endParaRPr>
          </a:p>
          <a:p>
            <a:pPr marL="182563" lvl="0" indent="-182563">
              <a:buFont typeface="Wingdings" panose="05000000000000000000" pitchFamily="2" charset="2"/>
              <a:buChar char="§"/>
            </a:pPr>
            <a:r>
              <a:rPr lang="en-US"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rPr>
              <a:t>Electrified operations across HHLA terminals</a:t>
            </a:r>
            <a:endParaRPr lang="sk-SK"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endParaRPr>
          </a:p>
          <a:p>
            <a:pPr marL="182563" lvl="0" indent="-182563">
              <a:buFont typeface="Wingdings" panose="05000000000000000000" pitchFamily="2" charset="2"/>
              <a:buChar char="§"/>
            </a:pPr>
            <a:r>
              <a:rPr lang="en-US"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rPr>
              <a:t>CO₂-efficient METRANS locomotives and rolling stock</a:t>
            </a:r>
            <a:endParaRPr lang="sk-SK"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endParaRPr>
          </a:p>
          <a:p>
            <a:pPr marL="182563" lvl="0" indent="-182563">
              <a:buFont typeface="Wingdings" panose="05000000000000000000" pitchFamily="2" charset="2"/>
              <a:buChar char="§"/>
            </a:pPr>
            <a:r>
              <a:rPr lang="en-US"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rPr>
              <a:t>Unavoidable emissions are compensated through Gold Standard-certified projects</a:t>
            </a:r>
            <a:endParaRPr lang="sk-SK"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endParaRPr>
          </a:p>
          <a:p>
            <a:pPr marL="182563" lvl="0" indent="-182563">
              <a:buFont typeface="Wingdings" panose="05000000000000000000" pitchFamily="2" charset="2"/>
              <a:buChar char="§"/>
            </a:pPr>
            <a:r>
              <a:rPr lang="en-US"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rPr>
              <a:t>Customers receive confirmation of carbon-balanced transport</a:t>
            </a:r>
            <a:endParaRPr lang="sk-SK"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endParaRPr>
          </a:p>
          <a:p>
            <a:pPr marL="182563" lvl="0" indent="-182563">
              <a:buFont typeface="Wingdings" panose="05000000000000000000" pitchFamily="2" charset="2"/>
              <a:buChar char="§"/>
            </a:pPr>
            <a:r>
              <a:rPr lang="en-US"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rPr>
              <a:t>In Austria</a:t>
            </a:r>
            <a:r>
              <a:rPr lang="sk-SK" sz="1400" dirty="0">
                <a:solidFill>
                  <a:schemeClr val="bg1"/>
                </a:solidFill>
                <a:latin typeface="HelveticaNeueLT Pro 55 Roman" panose="020B0604020202020204" pitchFamily="34" charset="-18"/>
                <a:ea typeface="Times New Roman" panose="02020603050405020304" pitchFamily="18" charset="0"/>
                <a:cs typeface="Arial" panose="020B0604020202020204" pitchFamily="34" charset="0"/>
              </a:rPr>
              <a:t>, </a:t>
            </a:r>
            <a:r>
              <a:rPr lang="en-US"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rPr>
              <a:t>Germany</a:t>
            </a:r>
            <a:r>
              <a:rPr lang="sk-SK" sz="1400" dirty="0">
                <a:solidFill>
                  <a:schemeClr val="bg1"/>
                </a:solidFill>
                <a:latin typeface="HelveticaNeueLT Pro 55 Roman" panose="020B0604020202020204" pitchFamily="34" charset="-18"/>
                <a:ea typeface="Times New Roman" panose="02020603050405020304" pitchFamily="18" charset="0"/>
                <a:cs typeface="Arial" panose="020B0604020202020204" pitchFamily="34" charset="0"/>
              </a:rPr>
              <a:t> and the Netherlands,</a:t>
            </a:r>
            <a:r>
              <a:rPr lang="en-US"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rPr>
              <a:t> METRANS electric trains run on renewable power</a:t>
            </a:r>
            <a:endParaRPr lang="en-AU" sz="1400" dirty="0">
              <a:solidFill>
                <a:schemeClr val="bg1"/>
              </a:solidFill>
              <a:effectLst/>
              <a:latin typeface="HelveticaNeueLT Pro 55 Roman" panose="020B0604020202020204" pitchFamily="34" charset="-18"/>
              <a:ea typeface="Times New Roman" panose="02020603050405020304" pitchFamily="18" charset="0"/>
              <a:cs typeface="Arial" panose="020B0604020202020204" pitchFamily="34" charset="0"/>
            </a:endParaRPr>
          </a:p>
        </p:txBody>
      </p:sp>
      <p:sp>
        <p:nvSpPr>
          <p:cNvPr id="3" name="TextBox 12">
            <a:extLst>
              <a:ext uri="{FF2B5EF4-FFF2-40B4-BE49-F238E27FC236}">
                <a16:creationId xmlns:a16="http://schemas.microsoft.com/office/drawing/2014/main" id="{69B87FDA-5EAB-F8D0-388D-703ECABFE514}"/>
              </a:ext>
            </a:extLst>
          </p:cNvPr>
          <p:cNvSpPr txBox="1"/>
          <p:nvPr/>
        </p:nvSpPr>
        <p:spPr>
          <a:xfrm>
            <a:off x="907273" y="1827431"/>
            <a:ext cx="2801550" cy="1477328"/>
          </a:xfrm>
          <a:prstGeom prst="rect">
            <a:avLst/>
          </a:prstGeom>
          <a:noFill/>
        </p:spPr>
        <p:txBody>
          <a:bodyPr wrap="square" rtlCol="0">
            <a:spAutoFit/>
          </a:bodyPr>
          <a:lstStyle/>
          <a:p>
            <a:pPr algn="ctr"/>
            <a:r>
              <a:rPr lang="sk-SK" b="1" dirty="0">
                <a:solidFill>
                  <a:schemeClr val="bg1"/>
                </a:solidFill>
                <a:latin typeface="Arial" panose="020B0604020202020204" pitchFamily="34" charset="0"/>
                <a:ea typeface="Arial" charset="0"/>
                <a:cs typeface="Arial" panose="020B0604020202020204" pitchFamily="34" charset="0"/>
              </a:rPr>
              <a:t>D</a:t>
            </a:r>
            <a:r>
              <a:rPr lang="en-US" b="1" dirty="0">
                <a:solidFill>
                  <a:schemeClr val="bg1"/>
                </a:solidFill>
                <a:latin typeface="Arial" panose="020B0604020202020204" pitchFamily="34" charset="0"/>
                <a:ea typeface="Arial" charset="0"/>
                <a:cs typeface="Arial" panose="020B0604020202020204" pitchFamily="34" charset="0"/>
              </a:rPr>
              <a:t>esigned to reduce the transport-related CO₂ footprint from port operations into the European hinterland</a:t>
            </a:r>
            <a:r>
              <a:rPr lang="sk-SK" b="1" dirty="0">
                <a:solidFill>
                  <a:schemeClr val="bg1"/>
                </a:solidFill>
                <a:latin typeface="Arial" panose="020B0604020202020204" pitchFamily="34" charset="0"/>
                <a:ea typeface="Arial" charset="0"/>
                <a:cs typeface="Arial" panose="020B0604020202020204" pitchFamily="34" charset="0"/>
              </a:rPr>
              <a:t>.</a:t>
            </a:r>
            <a:endParaRPr lang="cs-CZ" sz="1400" dirty="0">
              <a:solidFill>
                <a:schemeClr val="bg1"/>
              </a:solidFill>
              <a:latin typeface="Arial" panose="020B0604020202020204" pitchFamily="34" charset="0"/>
              <a:ea typeface="Arial" charset="0"/>
              <a:cs typeface="Arial" panose="020B0604020202020204" pitchFamily="34" charset="0"/>
            </a:endParaRPr>
          </a:p>
        </p:txBody>
      </p:sp>
      <p:sp>
        <p:nvSpPr>
          <p:cNvPr id="19" name="Obdĺžnik 18">
            <a:extLst>
              <a:ext uri="{FF2B5EF4-FFF2-40B4-BE49-F238E27FC236}">
                <a16:creationId xmlns:a16="http://schemas.microsoft.com/office/drawing/2014/main" id="{B3DEB80A-29A3-8FFE-8440-1FA46CD9B7A8}"/>
              </a:ext>
            </a:extLst>
          </p:cNvPr>
          <p:cNvSpPr/>
          <p:nvPr/>
        </p:nvSpPr>
        <p:spPr>
          <a:xfrm>
            <a:off x="3965928" y="4179692"/>
            <a:ext cx="3349272" cy="2097560"/>
          </a:xfrm>
          <a:prstGeom prst="rect">
            <a:avLst/>
          </a:prstGeom>
          <a:solidFill>
            <a:srgbClr val="DEDE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20" name="TextBox 12">
            <a:extLst>
              <a:ext uri="{FF2B5EF4-FFF2-40B4-BE49-F238E27FC236}">
                <a16:creationId xmlns:a16="http://schemas.microsoft.com/office/drawing/2014/main" id="{90F673AC-E05C-552C-446A-4C0E68A17CE9}"/>
              </a:ext>
            </a:extLst>
          </p:cNvPr>
          <p:cNvSpPr txBox="1"/>
          <p:nvPr/>
        </p:nvSpPr>
        <p:spPr>
          <a:xfrm>
            <a:off x="4260905" y="4329789"/>
            <a:ext cx="1495589" cy="400110"/>
          </a:xfrm>
          <a:prstGeom prst="rect">
            <a:avLst/>
          </a:prstGeom>
          <a:noFill/>
        </p:spPr>
        <p:txBody>
          <a:bodyPr wrap="square" rtlCol="0">
            <a:spAutoFit/>
          </a:bodyPr>
          <a:lstStyle/>
          <a:p>
            <a:pPr lvl="0"/>
            <a:r>
              <a:rPr lang="sk-SK" sz="2000" b="1" dirty="0">
                <a:solidFill>
                  <a:srgbClr val="122862"/>
                </a:solidFill>
                <a:effectLst/>
                <a:latin typeface="Arial" panose="020B0604020202020204" pitchFamily="34" charset="0"/>
                <a:ea typeface="Times New Roman" panose="02020603050405020304" pitchFamily="18" charset="0"/>
                <a:cs typeface="Arial" panose="020B0604020202020204" pitchFamily="34" charset="0"/>
              </a:rPr>
              <a:t>Process</a:t>
            </a:r>
          </a:p>
        </p:txBody>
      </p:sp>
      <p:sp>
        <p:nvSpPr>
          <p:cNvPr id="21" name="TextBox 12">
            <a:extLst>
              <a:ext uri="{FF2B5EF4-FFF2-40B4-BE49-F238E27FC236}">
                <a16:creationId xmlns:a16="http://schemas.microsoft.com/office/drawing/2014/main" id="{824EF9B2-948F-0C3A-8826-418EF33E9B5C}"/>
              </a:ext>
            </a:extLst>
          </p:cNvPr>
          <p:cNvSpPr txBox="1"/>
          <p:nvPr/>
        </p:nvSpPr>
        <p:spPr>
          <a:xfrm>
            <a:off x="4260904" y="4745541"/>
            <a:ext cx="2775043" cy="1384995"/>
          </a:xfrm>
          <a:prstGeom prst="rect">
            <a:avLst/>
          </a:prstGeom>
          <a:noFill/>
        </p:spPr>
        <p:txBody>
          <a:bodyPr wrap="square" rtlCol="0">
            <a:spAutoFit/>
          </a:bodyPr>
          <a:lstStyle/>
          <a:p>
            <a:pPr marL="182563" lvl="0" indent="-182563">
              <a:buFont typeface="Wingdings" panose="05000000000000000000" pitchFamily="2" charset="2"/>
              <a:buChar char="§"/>
            </a:pPr>
            <a:r>
              <a:rPr lang="en-US" sz="1400" dirty="0">
                <a:solidFill>
                  <a:srgbClr val="122862"/>
                </a:solidFill>
                <a:effectLst/>
                <a:latin typeface="HelveticaNeueLT Pro 55 Roman" panose="020B0604020202020204" pitchFamily="34" charset="-18"/>
                <a:ea typeface="Times New Roman" panose="02020603050405020304" pitchFamily="18" charset="0"/>
                <a:cs typeface="Arial" panose="020B0604020202020204" pitchFamily="34" charset="0"/>
              </a:rPr>
              <a:t>Certification of HHLA Pure TÜV Nord </a:t>
            </a:r>
            <a:endParaRPr lang="sk-SK" sz="1400" dirty="0">
              <a:solidFill>
                <a:srgbClr val="122862"/>
              </a:solidFill>
              <a:latin typeface="HelveticaNeueLT Pro 55 Roman" panose="020B0604020202020204" pitchFamily="34" charset="-18"/>
              <a:ea typeface="Times New Roman" panose="02020603050405020304" pitchFamily="18" charset="0"/>
              <a:cs typeface="Arial" panose="020B0604020202020204" pitchFamily="34" charset="0"/>
            </a:endParaRPr>
          </a:p>
          <a:p>
            <a:pPr marL="182563" lvl="0" indent="-182563">
              <a:buFont typeface="Wingdings" panose="05000000000000000000" pitchFamily="2" charset="2"/>
              <a:buChar char="§"/>
            </a:pPr>
            <a:r>
              <a:rPr lang="en-US" sz="1400" dirty="0">
                <a:solidFill>
                  <a:srgbClr val="122862"/>
                </a:solidFill>
                <a:effectLst/>
                <a:latin typeface="HelveticaNeueLT Pro 55 Roman" panose="020B0604020202020204" pitchFamily="34" charset="-18"/>
                <a:ea typeface="Times New Roman" panose="02020603050405020304" pitchFamily="18" charset="0"/>
                <a:cs typeface="Arial" panose="020B0604020202020204" pitchFamily="34" charset="0"/>
              </a:rPr>
              <a:t>Receiving customer-specific transport (volume/route) </a:t>
            </a:r>
            <a:endParaRPr lang="sk-SK" sz="1400" dirty="0">
              <a:solidFill>
                <a:srgbClr val="122862"/>
              </a:solidFill>
              <a:latin typeface="HelveticaNeueLT Pro 55 Roman" panose="020B0604020202020204" pitchFamily="34" charset="-18"/>
              <a:ea typeface="Times New Roman" panose="02020603050405020304" pitchFamily="18" charset="0"/>
              <a:cs typeface="Arial" panose="020B0604020202020204" pitchFamily="34" charset="0"/>
            </a:endParaRPr>
          </a:p>
          <a:p>
            <a:pPr marL="182563" lvl="0" indent="-182563">
              <a:buFont typeface="Wingdings" panose="05000000000000000000" pitchFamily="2" charset="2"/>
              <a:buChar char="§"/>
            </a:pPr>
            <a:r>
              <a:rPr lang="en-US" sz="1400" dirty="0">
                <a:solidFill>
                  <a:srgbClr val="122862"/>
                </a:solidFill>
                <a:effectLst/>
                <a:latin typeface="HelveticaNeueLT Pro 55 Roman" panose="020B0604020202020204" pitchFamily="34" charset="-18"/>
                <a:ea typeface="Times New Roman" panose="02020603050405020304" pitchFamily="18" charset="0"/>
                <a:cs typeface="Arial" panose="020B0604020202020204" pitchFamily="34" charset="0"/>
              </a:rPr>
              <a:t>Offsetting and monitoring by TÜV Nord</a:t>
            </a:r>
            <a:endParaRPr lang="en-AU" sz="1400" dirty="0">
              <a:solidFill>
                <a:srgbClr val="122862"/>
              </a:solidFill>
              <a:effectLst/>
              <a:latin typeface="HelveticaNeueLT Pro 55 Roman" panose="020B0604020202020204" pitchFamily="34" charset="-18"/>
              <a:ea typeface="Times New Roman" panose="02020603050405020304" pitchFamily="18" charset="0"/>
              <a:cs typeface="Arial" panose="020B0604020202020204" pitchFamily="34" charset="0"/>
            </a:endParaRPr>
          </a:p>
        </p:txBody>
      </p:sp>
      <p:pic>
        <p:nvPicPr>
          <p:cNvPr id="36" name="Obrázok 35">
            <a:extLst>
              <a:ext uri="{FF2B5EF4-FFF2-40B4-BE49-F238E27FC236}">
                <a16:creationId xmlns:a16="http://schemas.microsoft.com/office/drawing/2014/main" id="{282EC939-C60F-7F08-3AF9-F5D30A6B61BD}"/>
              </a:ext>
            </a:extLst>
          </p:cNvPr>
          <p:cNvPicPr>
            <a:picLocks noChangeAspect="1"/>
          </p:cNvPicPr>
          <p:nvPr/>
        </p:nvPicPr>
        <p:blipFill>
          <a:blip r:embed="rId5" cstate="screen">
            <a:extLst>
              <a:ext uri="{28A0092B-C50C-407E-A947-70E740481C1C}">
                <a14:useLocalDpi xmlns:a14="http://schemas.microsoft.com/office/drawing/2010/main"/>
              </a:ext>
            </a:extLst>
          </a:blip>
          <a:srcRect l="9700" t="-706" r="10800" b="2662"/>
          <a:stretch/>
        </p:blipFill>
        <p:spPr>
          <a:xfrm>
            <a:off x="650168" y="3551188"/>
            <a:ext cx="3315760" cy="2726064"/>
          </a:xfrm>
          <a:prstGeom prst="rect">
            <a:avLst/>
          </a:prstGeom>
        </p:spPr>
      </p:pic>
      <p:sp>
        <p:nvSpPr>
          <p:cNvPr id="42" name="TextBox 12">
            <a:extLst>
              <a:ext uri="{FF2B5EF4-FFF2-40B4-BE49-F238E27FC236}">
                <a16:creationId xmlns:a16="http://schemas.microsoft.com/office/drawing/2014/main" id="{E4D61E8C-E19B-95C5-D43E-96A70B3045BB}"/>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2025</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sp>
        <p:nvSpPr>
          <p:cNvPr id="4" name="Obdĺžnik 3">
            <a:extLst>
              <a:ext uri="{FF2B5EF4-FFF2-40B4-BE49-F238E27FC236}">
                <a16:creationId xmlns:a16="http://schemas.microsoft.com/office/drawing/2014/main" id="{726914EC-3BDD-315B-9D02-AB49584E9EB7}"/>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sp>
        <p:nvSpPr>
          <p:cNvPr id="5" name="TextBox 12">
            <a:extLst>
              <a:ext uri="{FF2B5EF4-FFF2-40B4-BE49-F238E27FC236}">
                <a16:creationId xmlns:a16="http://schemas.microsoft.com/office/drawing/2014/main" id="{D10DF586-9B53-D281-67D8-EE9DE9C7E8BD}"/>
              </a:ext>
            </a:extLst>
          </p:cNvPr>
          <p:cNvSpPr txBox="1"/>
          <p:nvPr/>
        </p:nvSpPr>
        <p:spPr>
          <a:xfrm>
            <a:off x="552206" y="552946"/>
            <a:ext cx="6295634" cy="830997"/>
          </a:xfrm>
          <a:prstGeom prst="rect">
            <a:avLst/>
          </a:prstGeom>
          <a:noFill/>
        </p:spPr>
        <p:txBody>
          <a:bodyPr wrap="square" rtlCol="0">
            <a:spAutoFit/>
          </a:bodyPr>
          <a:lstStyle/>
          <a:p>
            <a:r>
              <a:rPr lang="en-US" sz="3200" b="1" dirty="0">
                <a:solidFill>
                  <a:srgbClr val="122862"/>
                </a:solidFill>
                <a:latin typeface="Arial" panose="020B0604020202020204" pitchFamily="34" charset="0"/>
                <a:ea typeface="Arial" charset="0"/>
                <a:cs typeface="Arial" panose="020B0604020202020204" pitchFamily="34" charset="0"/>
              </a:rPr>
              <a:t>HHLA </a:t>
            </a:r>
            <a:r>
              <a:rPr lang="sk-SK" sz="3200" b="1" dirty="0">
                <a:solidFill>
                  <a:srgbClr val="122862"/>
                </a:solidFill>
                <a:latin typeface="Arial" panose="020B0604020202020204" pitchFamily="34" charset="0"/>
                <a:ea typeface="Arial" charset="0"/>
                <a:cs typeface="Arial" panose="020B0604020202020204" pitchFamily="34" charset="0"/>
              </a:rPr>
              <a:t>P</a:t>
            </a:r>
            <a:r>
              <a:rPr lang="en-US" sz="3200" b="1" dirty="0">
                <a:solidFill>
                  <a:srgbClr val="122862"/>
                </a:solidFill>
                <a:latin typeface="Arial" panose="020B0604020202020204" pitchFamily="34" charset="0"/>
                <a:ea typeface="Arial" charset="0"/>
                <a:cs typeface="Arial" panose="020B0604020202020204" pitchFamily="34" charset="0"/>
              </a:rPr>
              <a:t>ure</a:t>
            </a:r>
            <a:endParaRPr lang="sk-SK" sz="3200" b="1" dirty="0">
              <a:solidFill>
                <a:srgbClr val="122862"/>
              </a:solidFill>
              <a:latin typeface="Arial" panose="020B0604020202020204" pitchFamily="34" charset="0"/>
              <a:ea typeface="Arial" charset="0"/>
              <a:cs typeface="Arial" panose="020B0604020202020204" pitchFamily="34" charset="0"/>
            </a:endParaRPr>
          </a:p>
          <a:p>
            <a:r>
              <a:rPr lang="en-US" sz="1600" dirty="0">
                <a:solidFill>
                  <a:srgbClr val="A0A0A0"/>
                </a:solidFill>
                <a:latin typeface="Arial" panose="020B0604020202020204" pitchFamily="34" charset="0"/>
                <a:ea typeface="Arial" charset="0"/>
                <a:cs typeface="Arial" panose="020B0604020202020204" pitchFamily="34" charset="0"/>
              </a:rPr>
              <a:t>Verified CO₂ footprint and financial climate contribution</a:t>
            </a:r>
            <a:endParaRPr lang="sk-SK" sz="1600" dirty="0">
              <a:solidFill>
                <a:srgbClr val="A0A0A0"/>
              </a:solidFill>
              <a:latin typeface="Arial" panose="020B0604020202020204" pitchFamily="34" charset="0"/>
              <a:ea typeface="Arial" charset="0"/>
              <a:cs typeface="Arial" panose="020B0604020202020204" pitchFamily="34" charset="0"/>
            </a:endParaRPr>
          </a:p>
        </p:txBody>
      </p:sp>
      <p:pic>
        <p:nvPicPr>
          <p:cNvPr id="9" name="Obrázok 8">
            <a:extLst>
              <a:ext uri="{FF2B5EF4-FFF2-40B4-BE49-F238E27FC236}">
                <a16:creationId xmlns:a16="http://schemas.microsoft.com/office/drawing/2014/main" id="{AAD011E4-D2A6-C91F-9DE5-235BB0D481A3}"/>
              </a:ext>
            </a:extLst>
          </p:cNvPr>
          <p:cNvPicPr>
            <a:picLocks noChangeAspect="1"/>
          </p:cNvPicPr>
          <p:nvPr/>
        </p:nvPicPr>
        <p:blipFill>
          <a:blip r:embed="rId6"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spTree>
    <p:extLst>
      <p:ext uri="{BB962C8B-B14F-4D97-AF65-F5344CB8AC3E}">
        <p14:creationId xmlns:p14="http://schemas.microsoft.com/office/powerpoint/2010/main" val="3596854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2">
            <a:extLst>
              <a:ext uri="{FF2B5EF4-FFF2-40B4-BE49-F238E27FC236}">
                <a16:creationId xmlns:a16="http://schemas.microsoft.com/office/drawing/2014/main" id="{C02653BB-4461-E075-25C0-AEE25AD1E969}"/>
              </a:ext>
            </a:extLst>
          </p:cNvPr>
          <p:cNvSpPr txBox="1"/>
          <p:nvPr/>
        </p:nvSpPr>
        <p:spPr>
          <a:xfrm>
            <a:off x="683448" y="538523"/>
            <a:ext cx="3225610" cy="584775"/>
          </a:xfrm>
          <a:prstGeom prst="rect">
            <a:avLst/>
          </a:prstGeom>
          <a:noFill/>
        </p:spPr>
        <p:txBody>
          <a:bodyPr wrap="square" rtlCol="0">
            <a:spAutoFit/>
          </a:bodyPr>
          <a:lstStyle/>
          <a:p>
            <a:r>
              <a:rPr lang="sk-SK" sz="3200" b="1" dirty="0">
                <a:solidFill>
                  <a:srgbClr val="122862"/>
                </a:solidFill>
                <a:latin typeface="Arial" panose="020B0604020202020204" pitchFamily="34" charset="0"/>
                <a:ea typeface="Arial" charset="0"/>
                <a:cs typeface="Arial" panose="020B0604020202020204" pitchFamily="34" charset="0"/>
              </a:rPr>
              <a:t>Contact details</a:t>
            </a:r>
          </a:p>
        </p:txBody>
      </p:sp>
      <p:sp>
        <p:nvSpPr>
          <p:cNvPr id="4" name="Obdĺžnik: zaoblené horné rohy 3">
            <a:extLst>
              <a:ext uri="{FF2B5EF4-FFF2-40B4-BE49-F238E27FC236}">
                <a16:creationId xmlns:a16="http://schemas.microsoft.com/office/drawing/2014/main" id="{DC82A495-6172-848D-64F1-F375A0CD13F6}"/>
              </a:ext>
            </a:extLst>
          </p:cNvPr>
          <p:cNvSpPr/>
          <p:nvPr/>
        </p:nvSpPr>
        <p:spPr>
          <a:xfrm rot="10800000">
            <a:off x="1449044" y="1440180"/>
            <a:ext cx="3570023" cy="1158240"/>
          </a:xfrm>
          <a:prstGeom prst="round2SameRect">
            <a:avLst>
              <a:gd name="adj1" fmla="val 0"/>
              <a:gd name="adj2" fmla="val 0"/>
            </a:avLst>
          </a:prstGeom>
          <a:solidFill>
            <a:srgbClr val="007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p>
        </p:txBody>
      </p:sp>
      <p:pic>
        <p:nvPicPr>
          <p:cNvPr id="11" name="Obrázok 10">
            <a:extLst>
              <a:ext uri="{FF2B5EF4-FFF2-40B4-BE49-F238E27FC236}">
                <a16:creationId xmlns:a16="http://schemas.microsoft.com/office/drawing/2014/main" id="{3FFE69BE-F4BE-936A-CE92-AF52201F85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0103" t="24077" r="8023"/>
          <a:stretch/>
        </p:blipFill>
        <p:spPr>
          <a:xfrm>
            <a:off x="1821175" y="2707371"/>
            <a:ext cx="2731775" cy="2885708"/>
          </a:xfrm>
          <a:prstGeom prst="rect">
            <a:avLst/>
          </a:prstGeom>
        </p:spPr>
      </p:pic>
      <p:sp>
        <p:nvSpPr>
          <p:cNvPr id="12" name="TextBox 22">
            <a:extLst>
              <a:ext uri="{FF2B5EF4-FFF2-40B4-BE49-F238E27FC236}">
                <a16:creationId xmlns:a16="http://schemas.microsoft.com/office/drawing/2014/main" id="{AFCBA79E-917B-FDE2-6CDB-FD2CE4B798DB}"/>
              </a:ext>
            </a:extLst>
          </p:cNvPr>
          <p:cNvSpPr txBox="1"/>
          <p:nvPr/>
        </p:nvSpPr>
        <p:spPr>
          <a:xfrm>
            <a:off x="1798312" y="1661320"/>
            <a:ext cx="2871490" cy="800219"/>
          </a:xfrm>
          <a:prstGeom prst="rect">
            <a:avLst/>
          </a:prstGeom>
          <a:noFill/>
        </p:spPr>
        <p:txBody>
          <a:bodyPr wrap="square" rtlCol="0">
            <a:spAutoFit/>
          </a:bodyPr>
          <a:lstStyle/>
          <a:p>
            <a:pPr algn="ctr"/>
            <a:r>
              <a:rPr lang="en-US" sz="1600" b="1" dirty="0">
                <a:solidFill>
                  <a:schemeClr val="bg1"/>
                </a:solidFill>
                <a:latin typeface="Arial" panose="020B0604020202020204" pitchFamily="34" charset="0"/>
                <a:ea typeface="Arial" charset="0"/>
                <a:cs typeface="Arial" panose="020B0604020202020204" pitchFamily="34" charset="0"/>
              </a:rPr>
              <a:t>MERVART Miloš</a:t>
            </a:r>
            <a:endParaRPr lang="sk-SK" sz="1600" b="1" dirty="0">
              <a:solidFill>
                <a:schemeClr val="bg1"/>
              </a:solidFill>
              <a:latin typeface="Arial" panose="020B0604020202020204" pitchFamily="34" charset="0"/>
              <a:ea typeface="Arial" charset="0"/>
              <a:cs typeface="Arial" panose="020B0604020202020204" pitchFamily="34" charset="0"/>
            </a:endParaRPr>
          </a:p>
          <a:p>
            <a:pPr algn="ctr"/>
            <a:endParaRPr lang="sk-SK" sz="600" i="1" dirty="0">
              <a:solidFill>
                <a:schemeClr val="bg1"/>
              </a:solidFill>
              <a:latin typeface="Arial" panose="020B0604020202020204" pitchFamily="34" charset="0"/>
              <a:ea typeface="Arial" charset="0"/>
              <a:cs typeface="Arial" panose="020B0604020202020204" pitchFamily="34" charset="0"/>
            </a:endParaRPr>
          </a:p>
          <a:p>
            <a:pPr algn="ctr"/>
            <a:r>
              <a:rPr lang="en-US" sz="1200" i="1" dirty="0">
                <a:solidFill>
                  <a:schemeClr val="bg1"/>
                </a:solidFill>
                <a:latin typeface="Arial" panose="020B0604020202020204" pitchFamily="34" charset="0"/>
                <a:ea typeface="Arial" charset="0"/>
                <a:cs typeface="Arial" panose="020B0604020202020204" pitchFamily="34" charset="0"/>
              </a:rPr>
              <a:t>Chief Commercial Officer</a:t>
            </a:r>
            <a:endParaRPr lang="sk-SK" sz="1200" i="1" dirty="0">
              <a:solidFill>
                <a:schemeClr val="bg1"/>
              </a:solidFill>
              <a:latin typeface="Arial" panose="020B0604020202020204" pitchFamily="34" charset="0"/>
              <a:ea typeface="Arial" charset="0"/>
              <a:cs typeface="Arial" panose="020B0604020202020204" pitchFamily="34" charset="0"/>
            </a:endParaRPr>
          </a:p>
          <a:p>
            <a:pPr algn="ctr"/>
            <a:r>
              <a:rPr lang="sk-SK" sz="1200" dirty="0">
                <a:solidFill>
                  <a:schemeClr val="bg1"/>
                </a:solidFill>
                <a:latin typeface="Arial" panose="020B0604020202020204" pitchFamily="34" charset="0"/>
                <a:ea typeface="Arial" charset="0"/>
                <a:cs typeface="Arial" panose="020B0604020202020204" pitchFamily="34" charset="0"/>
              </a:rPr>
              <a:t>METRANS Group</a:t>
            </a:r>
            <a:endParaRPr lang="en-US" sz="900" dirty="0">
              <a:solidFill>
                <a:schemeClr val="bg1"/>
              </a:solidFill>
              <a:latin typeface="Arial" panose="020B0604020202020204" pitchFamily="34" charset="0"/>
              <a:ea typeface="Arial" charset="0"/>
              <a:cs typeface="Arial" panose="020B0604020202020204" pitchFamily="34" charset="0"/>
            </a:endParaRPr>
          </a:p>
        </p:txBody>
      </p:sp>
      <p:sp>
        <p:nvSpPr>
          <p:cNvPr id="13" name="TextBox 24">
            <a:extLst>
              <a:ext uri="{FF2B5EF4-FFF2-40B4-BE49-F238E27FC236}">
                <a16:creationId xmlns:a16="http://schemas.microsoft.com/office/drawing/2014/main" id="{3697F1AE-1D0B-6DA9-357E-01D7EF344C10}"/>
              </a:ext>
            </a:extLst>
          </p:cNvPr>
          <p:cNvSpPr txBox="1"/>
          <p:nvPr/>
        </p:nvSpPr>
        <p:spPr>
          <a:xfrm>
            <a:off x="1965555" y="5798918"/>
            <a:ext cx="2537001" cy="574516"/>
          </a:xfrm>
          <a:prstGeom prst="rect">
            <a:avLst/>
          </a:prstGeom>
          <a:noFill/>
        </p:spPr>
        <p:txBody>
          <a:bodyPr wrap="square" rtlCol="0">
            <a:spAutoFit/>
          </a:bodyPr>
          <a:lstStyle/>
          <a:p>
            <a:pPr algn="ctr">
              <a:spcBef>
                <a:spcPts val="400"/>
              </a:spcBef>
            </a:pPr>
            <a:r>
              <a:rPr lang="it-IT" sz="1400" b="1" dirty="0">
                <a:solidFill>
                  <a:srgbClr val="122862"/>
                </a:solidFill>
                <a:latin typeface="Arial" panose="020B0604020202020204" pitchFamily="34" charset="0"/>
                <a:ea typeface="Arial" charset="0"/>
                <a:cs typeface="Arial" panose="020B0604020202020204" pitchFamily="34" charset="0"/>
              </a:rPr>
              <a:t>mervart@metrans.sk</a:t>
            </a:r>
            <a:endParaRPr lang="sk-SK" sz="1400" b="1" dirty="0">
              <a:solidFill>
                <a:srgbClr val="122862"/>
              </a:solidFill>
              <a:latin typeface="Arial" panose="020B0604020202020204" pitchFamily="34" charset="0"/>
              <a:ea typeface="Arial" charset="0"/>
              <a:cs typeface="Arial" panose="020B0604020202020204" pitchFamily="34" charset="0"/>
            </a:endParaRPr>
          </a:p>
          <a:p>
            <a:pPr algn="ctr">
              <a:spcBef>
                <a:spcPts val="400"/>
              </a:spcBef>
            </a:pPr>
            <a:r>
              <a:rPr lang="it-IT" sz="1400" b="1" dirty="0">
                <a:solidFill>
                  <a:srgbClr val="122862"/>
                </a:solidFill>
                <a:latin typeface="Arial" panose="020B0604020202020204" pitchFamily="34" charset="0"/>
                <a:ea typeface="Arial" charset="0"/>
                <a:cs typeface="Arial" panose="020B0604020202020204" pitchFamily="34" charset="0"/>
              </a:rPr>
              <a:t>+421 907 848 981</a:t>
            </a:r>
            <a:endParaRPr lang="en-US" sz="1400" b="1" dirty="0">
              <a:solidFill>
                <a:srgbClr val="122862"/>
              </a:solidFill>
              <a:latin typeface="Arial" panose="020B0604020202020204" pitchFamily="34" charset="0"/>
              <a:ea typeface="Arial" charset="0"/>
              <a:cs typeface="Arial" panose="020B0604020202020204" pitchFamily="34" charset="0"/>
            </a:endParaRPr>
          </a:p>
        </p:txBody>
      </p:sp>
      <p:sp>
        <p:nvSpPr>
          <p:cNvPr id="15" name="Obdĺžnik: zaoblené horné rohy 14">
            <a:extLst>
              <a:ext uri="{FF2B5EF4-FFF2-40B4-BE49-F238E27FC236}">
                <a16:creationId xmlns:a16="http://schemas.microsoft.com/office/drawing/2014/main" id="{D5A7E83E-1959-B0C8-779C-178AEE6FD322}"/>
              </a:ext>
            </a:extLst>
          </p:cNvPr>
          <p:cNvSpPr/>
          <p:nvPr/>
        </p:nvSpPr>
        <p:spPr>
          <a:xfrm rot="10800000">
            <a:off x="6132396" y="1440180"/>
            <a:ext cx="3570023" cy="1158240"/>
          </a:xfrm>
          <a:prstGeom prst="round2SameRect">
            <a:avLst>
              <a:gd name="adj1" fmla="val 0"/>
              <a:gd name="adj2" fmla="val 0"/>
            </a:avLst>
          </a:prstGeom>
          <a:solidFill>
            <a:srgbClr val="007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17" name="TextBox 22">
            <a:extLst>
              <a:ext uri="{FF2B5EF4-FFF2-40B4-BE49-F238E27FC236}">
                <a16:creationId xmlns:a16="http://schemas.microsoft.com/office/drawing/2014/main" id="{4E17A76F-F415-9978-A3DA-9311ABEF9E5C}"/>
              </a:ext>
            </a:extLst>
          </p:cNvPr>
          <p:cNvSpPr txBox="1"/>
          <p:nvPr/>
        </p:nvSpPr>
        <p:spPr>
          <a:xfrm>
            <a:off x="6481664" y="1661320"/>
            <a:ext cx="2871490" cy="800219"/>
          </a:xfrm>
          <a:prstGeom prst="rect">
            <a:avLst/>
          </a:prstGeom>
          <a:noFill/>
        </p:spPr>
        <p:txBody>
          <a:bodyPr wrap="square" rtlCol="0">
            <a:spAutoFit/>
          </a:bodyPr>
          <a:lstStyle/>
          <a:p>
            <a:pPr algn="ctr"/>
            <a:r>
              <a:rPr lang="en-US" sz="1600" b="1" dirty="0">
                <a:solidFill>
                  <a:schemeClr val="bg1"/>
                </a:solidFill>
                <a:latin typeface="Arial" panose="020B0604020202020204" pitchFamily="34" charset="0"/>
                <a:ea typeface="Arial" charset="0"/>
                <a:cs typeface="Arial" panose="020B0604020202020204" pitchFamily="34" charset="0"/>
              </a:rPr>
              <a:t>GROISS Robert </a:t>
            </a:r>
            <a:endParaRPr lang="sk-SK" sz="1600" b="1" dirty="0">
              <a:solidFill>
                <a:schemeClr val="bg1"/>
              </a:solidFill>
              <a:latin typeface="Arial" panose="020B0604020202020204" pitchFamily="34" charset="0"/>
              <a:ea typeface="Arial" charset="0"/>
              <a:cs typeface="Arial" panose="020B0604020202020204" pitchFamily="34" charset="0"/>
            </a:endParaRPr>
          </a:p>
          <a:p>
            <a:pPr algn="ctr"/>
            <a:endParaRPr lang="sk-SK" sz="600" i="1" dirty="0">
              <a:solidFill>
                <a:schemeClr val="bg1"/>
              </a:solidFill>
              <a:latin typeface="Arial" panose="020B0604020202020204" pitchFamily="34" charset="0"/>
              <a:ea typeface="Arial" charset="0"/>
              <a:cs typeface="Arial" panose="020B0604020202020204" pitchFamily="34" charset="0"/>
            </a:endParaRPr>
          </a:p>
          <a:p>
            <a:pPr algn="ctr"/>
            <a:r>
              <a:rPr lang="en-US" sz="1200" i="1" dirty="0">
                <a:solidFill>
                  <a:schemeClr val="bg1"/>
                </a:solidFill>
                <a:latin typeface="Arial" panose="020B0604020202020204" pitchFamily="34" charset="0"/>
                <a:ea typeface="Arial" charset="0"/>
                <a:cs typeface="Arial" panose="020B0604020202020204" pitchFamily="34" charset="0"/>
              </a:rPr>
              <a:t>Business Development Manager </a:t>
            </a:r>
            <a:r>
              <a:rPr lang="sk-SK" sz="1200" dirty="0">
                <a:solidFill>
                  <a:schemeClr val="bg1"/>
                </a:solidFill>
                <a:latin typeface="Arial" panose="020B0604020202020204" pitchFamily="34" charset="0"/>
                <a:ea typeface="Arial" charset="0"/>
                <a:cs typeface="Arial" panose="020B0604020202020204" pitchFamily="34" charset="0"/>
              </a:rPr>
              <a:t>METRANS Group</a:t>
            </a:r>
            <a:endParaRPr lang="en-US" sz="900" dirty="0">
              <a:solidFill>
                <a:schemeClr val="bg1"/>
              </a:solidFill>
              <a:latin typeface="Arial" panose="020B0604020202020204" pitchFamily="34" charset="0"/>
              <a:ea typeface="Arial" charset="0"/>
              <a:cs typeface="Arial" panose="020B0604020202020204" pitchFamily="34" charset="0"/>
            </a:endParaRPr>
          </a:p>
        </p:txBody>
      </p:sp>
      <p:sp>
        <p:nvSpPr>
          <p:cNvPr id="18" name="TextBox 24">
            <a:extLst>
              <a:ext uri="{FF2B5EF4-FFF2-40B4-BE49-F238E27FC236}">
                <a16:creationId xmlns:a16="http://schemas.microsoft.com/office/drawing/2014/main" id="{C68B5224-E542-8D55-EB3C-BD9CD1D416E8}"/>
              </a:ext>
            </a:extLst>
          </p:cNvPr>
          <p:cNvSpPr txBox="1"/>
          <p:nvPr/>
        </p:nvSpPr>
        <p:spPr>
          <a:xfrm>
            <a:off x="6648907" y="5798918"/>
            <a:ext cx="2537001" cy="574516"/>
          </a:xfrm>
          <a:prstGeom prst="rect">
            <a:avLst/>
          </a:prstGeom>
          <a:noFill/>
        </p:spPr>
        <p:txBody>
          <a:bodyPr wrap="square" rtlCol="0">
            <a:spAutoFit/>
          </a:bodyPr>
          <a:lstStyle/>
          <a:p>
            <a:pPr algn="ctr">
              <a:spcBef>
                <a:spcPts val="400"/>
              </a:spcBef>
            </a:pPr>
            <a:r>
              <a:rPr lang="it-IT" sz="1400" b="1" dirty="0">
                <a:solidFill>
                  <a:srgbClr val="122862"/>
                </a:solidFill>
                <a:latin typeface="Arial" panose="020B0604020202020204" pitchFamily="34" charset="0"/>
                <a:ea typeface="Arial" charset="0"/>
                <a:cs typeface="Arial" panose="020B0604020202020204" pitchFamily="34" charset="0"/>
              </a:rPr>
              <a:t>rgroiss@metrans.sk </a:t>
            </a:r>
            <a:endParaRPr lang="sk-SK" sz="1400" b="1" dirty="0">
              <a:solidFill>
                <a:srgbClr val="122862"/>
              </a:solidFill>
              <a:latin typeface="Arial" panose="020B0604020202020204" pitchFamily="34" charset="0"/>
              <a:ea typeface="Arial" charset="0"/>
              <a:cs typeface="Arial" panose="020B0604020202020204" pitchFamily="34" charset="0"/>
            </a:endParaRPr>
          </a:p>
          <a:p>
            <a:pPr algn="ctr">
              <a:spcBef>
                <a:spcPts val="400"/>
              </a:spcBef>
            </a:pPr>
            <a:r>
              <a:rPr lang="it-IT" sz="1400" b="1" dirty="0">
                <a:solidFill>
                  <a:srgbClr val="122862"/>
                </a:solidFill>
                <a:latin typeface="Arial" panose="020B0604020202020204" pitchFamily="34" charset="0"/>
                <a:ea typeface="Arial" charset="0"/>
                <a:cs typeface="Arial" panose="020B0604020202020204" pitchFamily="34" charset="0"/>
              </a:rPr>
              <a:t>+43 676 837 871 04</a:t>
            </a:r>
            <a:endParaRPr lang="en-US" sz="1400" b="1" dirty="0">
              <a:solidFill>
                <a:srgbClr val="122862"/>
              </a:solidFill>
              <a:latin typeface="Arial" panose="020B0604020202020204" pitchFamily="34" charset="0"/>
              <a:ea typeface="Arial" charset="0"/>
              <a:cs typeface="Arial" panose="020B0604020202020204" pitchFamily="34" charset="0"/>
            </a:endParaRPr>
          </a:p>
        </p:txBody>
      </p:sp>
      <p:pic>
        <p:nvPicPr>
          <p:cNvPr id="19" name="Obrázok 18">
            <a:extLst>
              <a:ext uri="{FF2B5EF4-FFF2-40B4-BE49-F238E27FC236}">
                <a16:creationId xmlns:a16="http://schemas.microsoft.com/office/drawing/2014/main" id="{6BF8AAF3-B160-4C14-5285-72DC5ADD9EA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6843" r="5618"/>
          <a:stretch/>
        </p:blipFill>
        <p:spPr>
          <a:xfrm>
            <a:off x="6466424" y="2725087"/>
            <a:ext cx="2933701" cy="2867992"/>
          </a:xfrm>
          <a:prstGeom prst="rect">
            <a:avLst/>
          </a:prstGeom>
        </p:spPr>
      </p:pic>
      <p:sp>
        <p:nvSpPr>
          <p:cNvPr id="8" name="TextBox 12">
            <a:extLst>
              <a:ext uri="{FF2B5EF4-FFF2-40B4-BE49-F238E27FC236}">
                <a16:creationId xmlns:a16="http://schemas.microsoft.com/office/drawing/2014/main" id="{C3B663FA-078F-4A18-361E-D126782F1872}"/>
              </a:ext>
            </a:extLst>
          </p:cNvPr>
          <p:cNvSpPr txBox="1"/>
          <p:nvPr/>
        </p:nvSpPr>
        <p:spPr>
          <a:xfrm rot="16200000">
            <a:off x="11497063" y="459251"/>
            <a:ext cx="701041" cy="338554"/>
          </a:xfrm>
          <a:prstGeom prst="rect">
            <a:avLst/>
          </a:prstGeom>
          <a:noFill/>
        </p:spPr>
        <p:txBody>
          <a:bodyPr wrap="square" rtlCol="0">
            <a:spAutoFit/>
          </a:bodyPr>
          <a:lstStyle/>
          <a:p>
            <a:r>
              <a:rPr lang="sk-SK" sz="1600" dirty="0">
                <a:solidFill>
                  <a:srgbClr val="122862"/>
                </a:solidFill>
                <a:latin typeface="Arial" panose="020B0604020202020204" pitchFamily="34" charset="0"/>
                <a:ea typeface="Arial" charset="0"/>
                <a:cs typeface="Arial" panose="020B0604020202020204" pitchFamily="34" charset="0"/>
              </a:rPr>
              <a:t>2025</a:t>
            </a:r>
            <a:endParaRPr lang="sk-SK" sz="1200" i="1" dirty="0">
              <a:solidFill>
                <a:schemeClr val="bg1">
                  <a:lumMod val="50000"/>
                </a:schemeClr>
              </a:solidFill>
              <a:latin typeface="Arial" panose="020B0604020202020204" pitchFamily="34" charset="0"/>
              <a:ea typeface="Arial" charset="0"/>
              <a:cs typeface="Arial" panose="020B0604020202020204" pitchFamily="34" charset="0"/>
            </a:endParaRPr>
          </a:p>
        </p:txBody>
      </p:sp>
      <p:sp>
        <p:nvSpPr>
          <p:cNvPr id="9" name="Obdĺžnik 8">
            <a:extLst>
              <a:ext uri="{FF2B5EF4-FFF2-40B4-BE49-F238E27FC236}">
                <a16:creationId xmlns:a16="http://schemas.microsoft.com/office/drawing/2014/main" id="{0DA40214-814D-361D-96E4-7B2676D2FD8C}"/>
              </a:ext>
            </a:extLst>
          </p:cNvPr>
          <p:cNvSpPr/>
          <p:nvPr/>
        </p:nvSpPr>
        <p:spPr>
          <a:xfrm rot="16200000">
            <a:off x="8395306" y="3392651"/>
            <a:ext cx="6294123" cy="72699"/>
          </a:xfrm>
          <a:prstGeom prst="rect">
            <a:avLst/>
          </a:prstGeom>
          <a:solidFill>
            <a:srgbClr val="FF00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solidFill>
                <a:srgbClr val="FF0037"/>
              </a:solidFill>
              <a:latin typeface="Arial" panose="020B0604020202020204" pitchFamily="34" charset="0"/>
              <a:cs typeface="Arial" panose="020B0604020202020204" pitchFamily="34" charset="0"/>
            </a:endParaRPr>
          </a:p>
        </p:txBody>
      </p:sp>
      <p:pic>
        <p:nvPicPr>
          <p:cNvPr id="10" name="Obrázok 9">
            <a:extLst>
              <a:ext uri="{FF2B5EF4-FFF2-40B4-BE49-F238E27FC236}">
                <a16:creationId xmlns:a16="http://schemas.microsoft.com/office/drawing/2014/main" id="{7EAF1B0E-0A5F-2BCE-9D52-F68DA2F380D4}"/>
              </a:ext>
            </a:extLst>
          </p:cNvPr>
          <p:cNvPicPr>
            <a:picLocks noChangeAspect="1"/>
          </p:cNvPicPr>
          <p:nvPr/>
        </p:nvPicPr>
        <p:blipFill>
          <a:blip r:embed="rId5" cstate="print">
            <a:extLst>
              <a:ext uri="{28A0092B-C50C-407E-A947-70E740481C1C}">
                <a14:useLocalDpi xmlns:a14="http://schemas.microsoft.com/office/drawing/2010/main"/>
              </a:ext>
            </a:extLst>
          </a:blip>
          <a:srcRect r="48695" b="-1"/>
          <a:stretch/>
        </p:blipFill>
        <p:spPr>
          <a:xfrm rot="16200000">
            <a:off x="11311508" y="5774312"/>
            <a:ext cx="1077080" cy="333632"/>
          </a:xfrm>
          <a:prstGeom prst="rect">
            <a:avLst/>
          </a:prstGeom>
        </p:spPr>
      </p:pic>
    </p:spTree>
    <p:extLst>
      <p:ext uri="{BB962C8B-B14F-4D97-AF65-F5344CB8AC3E}">
        <p14:creationId xmlns:p14="http://schemas.microsoft.com/office/powerpoint/2010/main" val="51177541"/>
      </p:ext>
    </p:extLst>
  </p:cSld>
  <p:clrMapOvr>
    <a:masterClrMapping/>
  </p:clrMapOvr>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TotalTime>
  <Words>1041</Words>
  <Application>Microsoft Office PowerPoint</Application>
  <PresentationFormat>Širokouhlá</PresentationFormat>
  <Paragraphs>115</Paragraphs>
  <Slides>10</Slides>
  <Notes>10</Notes>
  <HiddenSlides>0</HiddenSlides>
  <MMClips>0</MMClips>
  <ScaleCrop>false</ScaleCrop>
  <HeadingPairs>
    <vt:vector size="6" baseType="variant">
      <vt:variant>
        <vt:lpstr>Použité písma</vt:lpstr>
      </vt:variant>
      <vt:variant>
        <vt:i4>5</vt:i4>
      </vt:variant>
      <vt:variant>
        <vt:lpstr>Motív</vt:lpstr>
      </vt:variant>
      <vt:variant>
        <vt:i4>1</vt:i4>
      </vt:variant>
      <vt:variant>
        <vt:lpstr>Nadpisy snímok</vt:lpstr>
      </vt:variant>
      <vt:variant>
        <vt:i4>10</vt:i4>
      </vt:variant>
    </vt:vector>
  </HeadingPairs>
  <TitlesOfParts>
    <vt:vector size="16" baseType="lpstr">
      <vt:lpstr>Arial</vt:lpstr>
      <vt:lpstr>Calibri</vt:lpstr>
      <vt:lpstr>Calibri Light</vt:lpstr>
      <vt:lpstr>HelveticaNeueLT Pro 55 Roman</vt:lpstr>
      <vt:lpstr>Wingdings</vt:lpstr>
      <vt:lpstr>Motív Office</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HUDECOVA Martina</dc:creator>
  <cp:lastModifiedBy>HUDECOVA Martina</cp:lastModifiedBy>
  <cp:revision>18</cp:revision>
  <dcterms:created xsi:type="dcterms:W3CDTF">2023-08-22T12:40:48Z</dcterms:created>
  <dcterms:modified xsi:type="dcterms:W3CDTF">2025-05-29T06:48:29Z</dcterms:modified>
</cp:coreProperties>
</file>