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640" r:id="rId2"/>
    <p:sldId id="636" r:id="rId3"/>
    <p:sldId id="641" r:id="rId4"/>
    <p:sldId id="642" r:id="rId5"/>
    <p:sldId id="643" r:id="rId6"/>
    <p:sldId id="645" r:id="rId7"/>
    <p:sldId id="644" r:id="rId8"/>
    <p:sldId id="646" r:id="rId9"/>
    <p:sldId id="647" r:id="rId10"/>
    <p:sldId id="648" r:id="rId11"/>
    <p:sldId id="649" r:id="rId12"/>
    <p:sldId id="650" r:id="rId13"/>
    <p:sldId id="651" r:id="rId14"/>
    <p:sldId id="652" r:id="rId15"/>
    <p:sldId id="653" r:id="rId16"/>
    <p:sldId id="654" r:id="rId17"/>
    <p:sldId id="655" r:id="rId18"/>
    <p:sldId id="662" r:id="rId19"/>
    <p:sldId id="661" r:id="rId20"/>
    <p:sldId id="657" r:id="rId21"/>
    <p:sldId id="658" r:id="rId22"/>
    <p:sldId id="659" r:id="rId23"/>
    <p:sldId id="660" r:id="rId24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FD68CC3-33CB-B83C-57ED-6694E392D1E0}" name="Conny Buyny" initials="CB" userId="S::buyny.conny@metransrail.eu::7d076181-40b0-4b35-aa77-f739b8e012d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3EB"/>
    <a:srgbClr val="122862"/>
    <a:srgbClr val="BE0739"/>
    <a:srgbClr val="7F7F7F"/>
    <a:srgbClr val="D4D8E3"/>
    <a:srgbClr val="6DCFF6"/>
    <a:srgbClr val="EDEDED"/>
    <a:srgbClr val="E87860"/>
    <a:srgbClr val="5DB8B2"/>
    <a:srgbClr val="C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78" autoAdjust="0"/>
    <p:restoredTop sz="86516" autoAdjust="0"/>
  </p:normalViewPr>
  <p:slideViewPr>
    <p:cSldViewPr snapToGrid="0" snapToObjects="1">
      <p:cViewPr varScale="1">
        <p:scale>
          <a:sx n="103" d="100"/>
          <a:sy n="103" d="100"/>
        </p:scale>
        <p:origin x="161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19B8FC-02CD-084A-9EDC-EAD25E95B636}" type="datetimeFigureOut">
              <a:rPr lang="en-US" smtClean="0"/>
              <a:t>7/28/2025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6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5" y="9428586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A7850B-287B-E042-9459-DC2FC33BCF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682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821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161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4A9BA-A74E-F35B-AF53-72E213F1E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B59640BC-2A20-4BB3-84BF-94329A9165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AC5DD62D-762E-FAD0-BFD4-C42042B6BF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1FD2CB5F-A21B-881D-089C-26DFFDCA45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5881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68327A-442B-3B47-0D64-8E955F142B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533864CC-AFB9-E233-44FA-416D136644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4AD4F672-1393-B67E-98CD-CB66A3FE09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BEEB850F-4D9B-D08C-3A0E-2BBCF662D0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4702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A63DB-2B8D-ED02-75B1-4598A1D67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28C1292B-3DB6-EE70-57E8-85813CFE33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27D6099C-B49C-FE2F-D9DD-03966AC1DD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036A9047-6AD9-E542-3242-A5215B8FC4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9509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A6186-586C-A9C9-A4A0-2AEBA72A8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8CC0B2BE-2796-9AEB-0C57-32BA4CB2A8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E5B4792E-965B-9A13-8618-A2ACB82511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35C513CE-FB26-B2AB-C698-BDDC91645B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632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1C690D-9F75-83B3-751E-5CDC46D66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92356489-A7EC-638B-472F-30E45BFA09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50DD8830-B00B-896A-D77C-61AE024D0E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E4561228-7981-3CD4-CEFE-E4618D8F0C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1057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8842CA-7195-87E9-E65A-F9C314BCC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DE1C3C96-C308-71B7-88F1-4D8B9F1AD2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3863A92A-BE38-168C-F785-7555D39263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BD24960B-773D-8776-0933-8FEA6D9D0D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3308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2854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3500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D3D4A-111C-B9E0-42E1-D00619D70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104D1A36-29B4-7DB1-B78C-D44B567CD7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04192F30-8BE5-D2C8-1E7E-2749FC18DB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9B7C794F-3981-AC46-DA2F-B28E59A58B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573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292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9042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401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188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028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421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4107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310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7598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899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7/28/2025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398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7/28/2025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298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7/28/2025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965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7/28/2025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990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7/28/2025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962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7/28/2025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770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7/28/2025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29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7/28/2025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623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7/28/2025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958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7/28/2025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22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7/28/2025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700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16ECE-9113-344C-B94D-8587C4F10A4F}" type="datetimeFigureOut">
              <a:rPr lang="en-US" smtClean="0"/>
              <a:t>7/28/2025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183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hyperlink" Target="https://metrans.eu/" TargetMode="External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hyperlink" Target="https://metrans.eu/" TargetMode="Externa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microsoft.com/office/2007/relationships/hdphoto" Target="../media/hdphoto1.wdp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2.jpe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0.jpe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12.pn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hyperlink" Target="https://metrans.e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>
            <a:extLst>
              <a:ext uri="{FF2B5EF4-FFF2-40B4-BE49-F238E27FC236}">
                <a16:creationId xmlns:a16="http://schemas.microsoft.com/office/drawing/2014/main" id="{8812442D-BB66-A1BB-3CB5-BDF4C18B03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004" b="1061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Obdĺžnik 11">
            <a:extLst>
              <a:ext uri="{FF2B5EF4-FFF2-40B4-BE49-F238E27FC236}">
                <a16:creationId xmlns:a16="http://schemas.microsoft.com/office/drawing/2014/main" id="{A20B0B91-B40A-6D58-0463-CFE5453D5F4E}"/>
              </a:ext>
            </a:extLst>
          </p:cNvPr>
          <p:cNvSpPr/>
          <p:nvPr/>
        </p:nvSpPr>
        <p:spPr>
          <a:xfrm>
            <a:off x="0" y="0"/>
            <a:ext cx="12192000" cy="30937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6000"/>
                </a:schemeClr>
              </a:gs>
              <a:gs pos="52000">
                <a:schemeClr val="bg1">
                  <a:alpha val="77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E9ED4217-77B2-3AAA-B35D-9443BB9D4D98}"/>
              </a:ext>
            </a:extLst>
          </p:cNvPr>
          <p:cNvSpPr txBox="1"/>
          <p:nvPr/>
        </p:nvSpPr>
        <p:spPr>
          <a:xfrm>
            <a:off x="602263" y="531470"/>
            <a:ext cx="99766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60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The Power of Networks</a:t>
            </a: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46FD90A8-3E9E-6700-FC84-362E96CC3704}"/>
              </a:ext>
            </a:extLst>
          </p:cNvPr>
          <p:cNvSpPr txBox="1"/>
          <p:nvPr/>
        </p:nvSpPr>
        <p:spPr>
          <a:xfrm>
            <a:off x="625123" y="1513730"/>
            <a:ext cx="5252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Unternehmenspräsentation</a:t>
            </a:r>
            <a:endParaRPr lang="de-DE" sz="200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9" name="Obdĺžnik 8">
            <a:extLst>
              <a:ext uri="{FF2B5EF4-FFF2-40B4-BE49-F238E27FC236}">
                <a16:creationId xmlns:a16="http://schemas.microsoft.com/office/drawing/2014/main" id="{820F86DE-E25B-49CA-1504-27613613054B}"/>
              </a:ext>
            </a:extLst>
          </p:cNvPr>
          <p:cNvSpPr/>
          <p:nvPr/>
        </p:nvSpPr>
        <p:spPr>
          <a:xfrm>
            <a:off x="410817" y="6248487"/>
            <a:ext cx="11339580" cy="106593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</a:endParaRPr>
          </a:p>
        </p:txBody>
      </p:sp>
      <p:pic>
        <p:nvPicPr>
          <p:cNvPr id="11" name="Obrázok 10" descr="Obrázok, na ktorom je text, písmo, grafika, logo&#10;&#10;Automaticky generovaný popis">
            <a:extLst>
              <a:ext uri="{FF2B5EF4-FFF2-40B4-BE49-F238E27FC236}">
                <a16:creationId xmlns:a16="http://schemas.microsoft.com/office/drawing/2014/main" id="{F5AE660E-8405-057D-0727-0C545AF086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991" y="5456944"/>
            <a:ext cx="1448107" cy="458856"/>
          </a:xfrm>
          <a:prstGeom prst="rect">
            <a:avLst/>
          </a:prstGeom>
        </p:spPr>
      </p:pic>
      <p:pic>
        <p:nvPicPr>
          <p:cNvPr id="3" name="Obrázok 2" descr="Obrázok, na ktorom je písmo, grafika, snímka obrazovky, text&#10;&#10;Obsah vygenerovaný umelou inteligenciou môže byť nesprávny.">
            <a:extLst>
              <a:ext uri="{FF2B5EF4-FFF2-40B4-BE49-F238E27FC236}">
                <a16:creationId xmlns:a16="http://schemas.microsoft.com/office/drawing/2014/main" id="{9F605CCA-8774-C618-25D8-305FFC62E8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0200" y="5679986"/>
            <a:ext cx="2421833" cy="33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354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CF7CF14B-658E-76BF-AFEA-485BFF3041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402" r="9530" b="5865"/>
          <a:stretch>
            <a:fillRect/>
          </a:stretch>
        </p:blipFill>
        <p:spPr>
          <a:xfrm>
            <a:off x="3907833" y="5602"/>
            <a:ext cx="7598185" cy="6846796"/>
          </a:xfrm>
          <a:prstGeom prst="rect">
            <a:avLst/>
          </a:prstGeom>
        </p:spPr>
      </p:pic>
      <p:pic>
        <p:nvPicPr>
          <p:cNvPr id="26" name="Obrázok 25" descr="Obrázok, na ktorom je exteriér, vozidlo, auto, fotografia z lietadla&#10;&#10;Obsah vygenerovaný umelou inteligenciou môže byť nesprávny.">
            <a:extLst>
              <a:ext uri="{FF2B5EF4-FFF2-40B4-BE49-F238E27FC236}">
                <a16:creationId xmlns:a16="http://schemas.microsoft.com/office/drawing/2014/main" id="{67968D7A-262F-993C-3236-022714CE1F7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811" t="988" r="40296" b="1041"/>
          <a:stretch/>
        </p:blipFill>
        <p:spPr>
          <a:xfrm>
            <a:off x="3592308" y="1500484"/>
            <a:ext cx="1574522" cy="2635881"/>
          </a:xfrm>
          <a:prstGeom prst="rect">
            <a:avLst/>
          </a:prstGeom>
        </p:spPr>
      </p:pic>
      <p:sp>
        <p:nvSpPr>
          <p:cNvPr id="17" name="Obdĺžnik 16">
            <a:extLst>
              <a:ext uri="{FF2B5EF4-FFF2-40B4-BE49-F238E27FC236}">
                <a16:creationId xmlns:a16="http://schemas.microsoft.com/office/drawing/2014/main" id="{050BC9C5-D6C2-34EB-08D1-45FA1CEB1AAA}"/>
              </a:ext>
            </a:extLst>
          </p:cNvPr>
          <p:cNvSpPr/>
          <p:nvPr/>
        </p:nvSpPr>
        <p:spPr>
          <a:xfrm>
            <a:off x="635507" y="4231639"/>
            <a:ext cx="4531324" cy="2213609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hteck 22">
            <a:extLst>
              <a:ext uri="{FF2B5EF4-FFF2-40B4-BE49-F238E27FC236}">
                <a16:creationId xmlns:a16="http://schemas.microsoft.com/office/drawing/2014/main" id="{A4FA4759-7910-FEA7-054F-B6C4F20D0F90}"/>
              </a:ext>
            </a:extLst>
          </p:cNvPr>
          <p:cNvSpPr/>
          <p:nvPr/>
        </p:nvSpPr>
        <p:spPr>
          <a:xfrm>
            <a:off x="635507" y="1500482"/>
            <a:ext cx="2852287" cy="2635883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">
            <a:extLst>
              <a:ext uri="{FF2B5EF4-FFF2-40B4-BE49-F238E27FC236}">
                <a16:creationId xmlns:a16="http://schemas.microsoft.com/office/drawing/2014/main" id="{0825116D-D483-66F7-C00F-E46F44A4BCB1}"/>
              </a:ext>
            </a:extLst>
          </p:cNvPr>
          <p:cNvSpPr txBox="1"/>
          <p:nvPr/>
        </p:nvSpPr>
        <p:spPr>
          <a:xfrm>
            <a:off x="850729" y="1664261"/>
            <a:ext cx="26184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METRANS Panonija sorgt für zuverlässigen Schienenverkehr nach, von und durch Kroatien und verbindet Adriaküstenhäfen mit dem Terminal in Indija.</a:t>
            </a:r>
            <a:endParaRPr lang="sk-SK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Indija ist der 20. Terminal im METRANS-Netzwerk und über regelmäßige Züge mit Budapest verbunden, was den Zugang zu wichtigen Seehäfen in Südeuropa und Nordeuropa ermöglicht.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12">
            <a:extLst>
              <a:ext uri="{FF2B5EF4-FFF2-40B4-BE49-F238E27FC236}">
                <a16:creationId xmlns:a16="http://schemas.microsoft.com/office/drawing/2014/main" id="{9682EAA0-78C7-691C-DD36-18B1248C6DA9}"/>
              </a:ext>
            </a:extLst>
          </p:cNvPr>
          <p:cNvSpPr txBox="1"/>
          <p:nvPr/>
        </p:nvSpPr>
        <p:spPr>
          <a:xfrm>
            <a:off x="869369" y="4380319"/>
            <a:ext cx="4192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b="1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Verbindungen nach/von Serbien</a:t>
            </a:r>
            <a:endParaRPr lang="en-AU" dirty="0">
              <a:solidFill>
                <a:srgbClr val="12286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D2913242-50C3-7295-4DED-798E6DCA06D5}"/>
              </a:ext>
            </a:extLst>
          </p:cNvPr>
          <p:cNvSpPr txBox="1"/>
          <p:nvPr/>
        </p:nvSpPr>
        <p:spPr>
          <a:xfrm>
            <a:off x="869370" y="4783152"/>
            <a:ext cx="405597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Containerterminal Indija (nahe Belgrad)</a:t>
            </a:r>
          </a:p>
          <a:p>
            <a:pPr lvl="0"/>
            <a:endParaRPr lang="sk-SK" sz="800" b="1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Regelmäßige Abfahrten nach/von Hafen Rijeka &amp; Hub Budapest</a:t>
            </a:r>
            <a:endParaRPr lang="sk-SK" sz="12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Gateway über Budapest zum NW-Kontinent, Adriaküstenhäfen &amp; Hinterland</a:t>
            </a:r>
            <a:endParaRPr lang="sk-SK" sz="12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Verbindungen auf Anfrage zum Hafen von Koper &amp; Hafen von Triest</a:t>
            </a:r>
            <a:endParaRPr lang="en-AU" sz="1200" dirty="0">
              <a:solidFill>
                <a:srgbClr val="12286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777514B7-A84B-9918-C8D9-4A100A1DBED3}"/>
              </a:ext>
            </a:extLst>
          </p:cNvPr>
          <p:cNvSpPr txBox="1"/>
          <p:nvPr/>
        </p:nvSpPr>
        <p:spPr>
          <a:xfrm>
            <a:off x="525657" y="538523"/>
            <a:ext cx="5569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Verbindungen nach Serbien</a:t>
            </a:r>
          </a:p>
          <a:p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Panonija</a:t>
            </a:r>
            <a:endParaRPr lang="en-AU" sz="1600" dirty="0">
              <a:solidFill>
                <a:srgbClr val="A0A0A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7" name="TextBox 9">
            <a:hlinkClick r:id="rId5"/>
            <a:extLst>
              <a:ext uri="{FF2B5EF4-FFF2-40B4-BE49-F238E27FC236}">
                <a16:creationId xmlns:a16="http://schemas.microsoft.com/office/drawing/2014/main" id="{C6D54389-853E-C1E9-90A5-C2214121AD0C}"/>
              </a:ext>
            </a:extLst>
          </p:cNvPr>
          <p:cNvSpPr txBox="1"/>
          <p:nvPr/>
        </p:nvSpPr>
        <p:spPr>
          <a:xfrm>
            <a:off x="9628125" y="5996325"/>
            <a:ext cx="1500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www.metrans.eu</a:t>
            </a: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F1F68D24-1EEF-71C2-2426-596B9446FA32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2025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69D4EDAA-00C2-9D04-CB24-AF011EFB0004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E0CCA472-3469-96A4-F578-1E284BCBCB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695" b="-1"/>
          <a:stretch/>
        </p:blipFill>
        <p:spPr>
          <a:xfrm rot="16200000">
            <a:off x="11311508" y="5774312"/>
            <a:ext cx="1077080" cy="33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840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extLst>
              <a:ext uri="{FF2B5EF4-FFF2-40B4-BE49-F238E27FC236}">
                <a16:creationId xmlns:a16="http://schemas.microsoft.com/office/drawing/2014/main" id="{A439003A-6299-0591-B6E1-46A17692AB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451" t="11092" r="8838" b="5543"/>
          <a:stretch>
            <a:fillRect/>
          </a:stretch>
        </p:blipFill>
        <p:spPr>
          <a:xfrm>
            <a:off x="3750365" y="130727"/>
            <a:ext cx="7806128" cy="6760404"/>
          </a:xfrm>
          <a:prstGeom prst="rect">
            <a:avLst/>
          </a:prstGeom>
        </p:spPr>
      </p:pic>
      <p:pic>
        <p:nvPicPr>
          <p:cNvPr id="23" name="Obrázok 22" descr="Obrázok, na ktorom je exteriér, nebo, železnica, doprava&#10;&#10;Obsah vygenerovaný umelou inteligenciou môže byť nesprávny.">
            <a:extLst>
              <a:ext uri="{FF2B5EF4-FFF2-40B4-BE49-F238E27FC236}">
                <a16:creationId xmlns:a16="http://schemas.microsoft.com/office/drawing/2014/main" id="{2146EBDE-DDE6-1CD2-3E35-EDBDE5203C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061" t="22983" r="1008" b="29121"/>
          <a:stretch/>
        </p:blipFill>
        <p:spPr>
          <a:xfrm>
            <a:off x="635506" y="4611588"/>
            <a:ext cx="4520236" cy="1721057"/>
          </a:xfrm>
          <a:prstGeom prst="rect">
            <a:avLst/>
          </a:prstGeom>
        </p:spPr>
      </p:pic>
      <p:sp>
        <p:nvSpPr>
          <p:cNvPr id="2" name="TextBox 12">
            <a:extLst>
              <a:ext uri="{FF2B5EF4-FFF2-40B4-BE49-F238E27FC236}">
                <a16:creationId xmlns:a16="http://schemas.microsoft.com/office/drawing/2014/main" id="{B5744FAD-F75B-1AD9-B00F-EE3DD5D4622A}"/>
              </a:ext>
            </a:extLst>
          </p:cNvPr>
          <p:cNvSpPr txBox="1"/>
          <p:nvPr/>
        </p:nvSpPr>
        <p:spPr>
          <a:xfrm>
            <a:off x="525657" y="540690"/>
            <a:ext cx="54636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Verbindungen </a:t>
            </a:r>
            <a:r>
              <a:rPr lang="de-AT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 die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Türkei</a:t>
            </a:r>
          </a:p>
          <a:p>
            <a:r>
              <a:rPr lang="en-AU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Containerterminal </a:t>
            </a: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Halkali (Istanbul)</a:t>
            </a:r>
          </a:p>
        </p:txBody>
      </p:sp>
      <p:sp>
        <p:nvSpPr>
          <p:cNvPr id="14" name="Rechteck 22">
            <a:extLst>
              <a:ext uri="{FF2B5EF4-FFF2-40B4-BE49-F238E27FC236}">
                <a16:creationId xmlns:a16="http://schemas.microsoft.com/office/drawing/2014/main" id="{EFD1B68C-3112-4C2D-D8FA-69EF3E10A0C5}"/>
              </a:ext>
            </a:extLst>
          </p:cNvPr>
          <p:cNvSpPr/>
          <p:nvPr/>
        </p:nvSpPr>
        <p:spPr>
          <a:xfrm>
            <a:off x="635506" y="1524059"/>
            <a:ext cx="4520236" cy="3004134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E1EAAC3B-19B3-C7AC-C46D-03B3734B05D4}"/>
              </a:ext>
            </a:extLst>
          </p:cNvPr>
          <p:cNvSpPr txBox="1"/>
          <p:nvPr/>
        </p:nvSpPr>
        <p:spPr>
          <a:xfrm>
            <a:off x="877253" y="1701468"/>
            <a:ext cx="4155933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 Terminal Halkali in Istanbul ist Teil des METRANS-Netzwerks und sorgt für nahtlose Transportlösungen.</a:t>
            </a:r>
            <a:endParaRPr lang="sk-SK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 bieten zwei wöchentliche Abfahrten, die das METRANS-Hub-Terminal in Dunajská Streda mit Halkali verbinden.</a:t>
            </a:r>
            <a:endParaRPr lang="sk-SK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Unsere 45' PWHC-Container stehen für effizienten Frachttransport zur Verfügung.</a:t>
            </a:r>
            <a:endParaRPr lang="sk-SK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Durch unsere Gateway-Lösungen bieten wir Zugang nach Deutschland, Polen, Slowakei, Ungarn, Österreich, Rumänien, Serbien und die Tschechische Republik.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9">
            <a:hlinkClick r:id="rId5"/>
            <a:extLst>
              <a:ext uri="{FF2B5EF4-FFF2-40B4-BE49-F238E27FC236}">
                <a16:creationId xmlns:a16="http://schemas.microsoft.com/office/drawing/2014/main" id="{1C53A9F8-FC58-F298-BDD3-E792470FDD13}"/>
              </a:ext>
            </a:extLst>
          </p:cNvPr>
          <p:cNvSpPr txBox="1"/>
          <p:nvPr/>
        </p:nvSpPr>
        <p:spPr>
          <a:xfrm>
            <a:off x="9628125" y="5996325"/>
            <a:ext cx="1500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www.metrans.eu</a:t>
            </a: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0D17E9B9-687A-51FD-C7F5-C73FED08A28B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2025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09991A8B-CD85-3B06-666C-48519F73006C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A5FBDB5E-D63B-42ED-BC8B-8571E08F7A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695" b="-1"/>
          <a:stretch/>
        </p:blipFill>
        <p:spPr>
          <a:xfrm rot="16200000">
            <a:off x="11311508" y="5774312"/>
            <a:ext cx="1077080" cy="33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742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22">
            <a:extLst>
              <a:ext uri="{FF2B5EF4-FFF2-40B4-BE49-F238E27FC236}">
                <a16:creationId xmlns:a16="http://schemas.microsoft.com/office/drawing/2014/main" id="{B6F94045-A2DC-318B-B60A-F2D25F871F67}"/>
              </a:ext>
            </a:extLst>
          </p:cNvPr>
          <p:cNvSpPr/>
          <p:nvPr/>
        </p:nvSpPr>
        <p:spPr>
          <a:xfrm>
            <a:off x="2893247" y="609235"/>
            <a:ext cx="3234133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4A77F53C-917B-E13E-766C-0401F54E6B23}"/>
              </a:ext>
            </a:extLst>
          </p:cNvPr>
          <p:cNvSpPr txBox="1"/>
          <p:nvPr/>
        </p:nvSpPr>
        <p:spPr>
          <a:xfrm>
            <a:off x="3074162" y="1066400"/>
            <a:ext cx="299045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Terminalfläche: 420.000 m²</a:t>
            </a:r>
          </a:p>
          <a:p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Lagerkapazität: 7.500 TEU voll und 10.000 TEU leer</a:t>
            </a:r>
          </a:p>
          <a:p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</a:t>
            </a:r>
            <a:r>
              <a:rPr lang="de-AT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KW</a:t>
            </a:r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-Flotte: 263 </a:t>
            </a:r>
            <a:r>
              <a:rPr lang="de-AT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LKW</a:t>
            </a:r>
            <a:endParaRPr lang="sk-SK" sz="115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endParaRPr lang="sk-SK" sz="8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Abstellgleise – 7x600 m, 2x550 m, 6x350 m</a:t>
            </a: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6 </a:t>
            </a:r>
            <a:r>
              <a:rPr lang="de-AT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Schienenportalkräne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13 Reachstacker, 2 Gabelstapler, 4 Rangierer</a:t>
            </a: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10 Züge können gleichzeitig abgefertigt werden</a:t>
            </a: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Reparaturwerkstatt für Container</a:t>
            </a: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Vor-Ort-Zollstelle</a:t>
            </a: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Arbeitet 24/7/365</a:t>
            </a:r>
            <a:endParaRPr lang="en-US" sz="10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7F369676-5FBC-6E8C-6508-3046236858F6}"/>
              </a:ext>
            </a:extLst>
          </p:cNvPr>
          <p:cNvSpPr txBox="1"/>
          <p:nvPr/>
        </p:nvSpPr>
        <p:spPr>
          <a:xfrm rot="16200000">
            <a:off x="-871854" y="4576434"/>
            <a:ext cx="31529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ub-</a:t>
            </a:r>
            <a:r>
              <a:rPr lang="de-AT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erminals</a:t>
            </a:r>
          </a:p>
        </p:txBody>
      </p:sp>
      <p:pic>
        <p:nvPicPr>
          <p:cNvPr id="27" name="Obrázok 26" descr="Obrázok, na ktorom je nebo, exteriér, oblak, nákladný kontajner&#10;&#10;Obsah vygenerovaný umelou inteligenciou môže byť nesprávny.">
            <a:extLst>
              <a:ext uri="{FF2B5EF4-FFF2-40B4-BE49-F238E27FC236}">
                <a16:creationId xmlns:a16="http://schemas.microsoft.com/office/drawing/2014/main" id="{C9A03692-4C27-3641-27FF-535242D8CB8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52" r="26343"/>
          <a:stretch/>
        </p:blipFill>
        <p:spPr>
          <a:xfrm>
            <a:off x="1117998" y="609236"/>
            <a:ext cx="1777406" cy="2755448"/>
          </a:xfrm>
          <a:prstGeom prst="rect">
            <a:avLst/>
          </a:prstGeom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8264D7ED-E479-A1D7-49E9-491EE913C70A}"/>
              </a:ext>
            </a:extLst>
          </p:cNvPr>
          <p:cNvSpPr txBox="1"/>
          <p:nvPr/>
        </p:nvSpPr>
        <p:spPr>
          <a:xfrm>
            <a:off x="3083893" y="697068"/>
            <a:ext cx="2663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rag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eit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1991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2" name="Rechteck 22">
            <a:extLst>
              <a:ext uri="{FF2B5EF4-FFF2-40B4-BE49-F238E27FC236}">
                <a16:creationId xmlns:a16="http://schemas.microsoft.com/office/drawing/2014/main" id="{DDAFD161-57B4-5693-D947-69CB69A1E998}"/>
              </a:ext>
            </a:extLst>
          </p:cNvPr>
          <p:cNvSpPr/>
          <p:nvPr/>
        </p:nvSpPr>
        <p:spPr>
          <a:xfrm>
            <a:off x="2893247" y="3564552"/>
            <a:ext cx="3234134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Obrázok 33">
            <a:extLst>
              <a:ext uri="{FF2B5EF4-FFF2-40B4-BE49-F238E27FC236}">
                <a16:creationId xmlns:a16="http://schemas.microsoft.com/office/drawing/2014/main" id="{205B3335-6167-B5FF-75E4-AFE7C9CAAA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625" r="43389"/>
          <a:stretch/>
        </p:blipFill>
        <p:spPr>
          <a:xfrm>
            <a:off x="1117998" y="3564553"/>
            <a:ext cx="1777406" cy="2755448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3074162" y="4038771"/>
            <a:ext cx="280937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Terminalfläche: 326.000 m²</a:t>
            </a:r>
          </a:p>
          <a:p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Lagerkapazität: 25.000 TEU voll und 15.000 TEU leer</a:t>
            </a:r>
          </a:p>
          <a:p>
            <a:r>
              <a:rPr lang="de-AT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LKW</a:t>
            </a:r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-Flotte: 223 </a:t>
            </a:r>
            <a:r>
              <a:rPr lang="de-AT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LKW</a:t>
            </a:r>
            <a:endParaRPr lang="sk-SK" sz="115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endParaRPr lang="sk-SK" sz="800" dirty="0">
              <a:solidFill>
                <a:srgbClr val="FFFFFF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Abstellgleise – 5x650 m, 4x550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4 </a:t>
            </a:r>
            <a:r>
              <a:rPr lang="de-AT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Schienenportalkräne</a:t>
            </a:r>
            <a:r>
              <a:rPr lang="sk-SK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18 Reachstacker, 3 Gabelstapler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9 Züge können gleichzeitig abgefertigt werden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Reparaturwerkstatt für Container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Vor-Ort-Zollstelle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Arbeitet 24/7/365</a:t>
            </a:r>
          </a:p>
        </p:txBody>
      </p:sp>
      <p:sp>
        <p:nvSpPr>
          <p:cNvPr id="38" name="TextBox 22">
            <a:extLst>
              <a:ext uri="{FF2B5EF4-FFF2-40B4-BE49-F238E27FC236}">
                <a16:creationId xmlns:a16="http://schemas.microsoft.com/office/drawing/2014/main" id="{915178BB-F697-1478-3174-DE7EBEFD7C79}"/>
              </a:ext>
            </a:extLst>
          </p:cNvPr>
          <p:cNvSpPr txBox="1"/>
          <p:nvPr/>
        </p:nvSpPr>
        <p:spPr>
          <a:xfrm>
            <a:off x="3083893" y="3666936"/>
            <a:ext cx="3043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Dunajska Streda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(seit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199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9)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9" name="Rechteck 22">
            <a:extLst>
              <a:ext uri="{FF2B5EF4-FFF2-40B4-BE49-F238E27FC236}">
                <a16:creationId xmlns:a16="http://schemas.microsoft.com/office/drawing/2014/main" id="{27FA7B1A-AF71-56A1-D4AC-66BCCE5D01A3}"/>
              </a:ext>
            </a:extLst>
          </p:cNvPr>
          <p:cNvSpPr/>
          <p:nvPr/>
        </p:nvSpPr>
        <p:spPr>
          <a:xfrm>
            <a:off x="8081601" y="609236"/>
            <a:ext cx="3234133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24">
            <a:extLst>
              <a:ext uri="{FF2B5EF4-FFF2-40B4-BE49-F238E27FC236}">
                <a16:creationId xmlns:a16="http://schemas.microsoft.com/office/drawing/2014/main" id="{7EF12A16-B4C9-0CDC-B11F-B5B295A8036C}"/>
              </a:ext>
            </a:extLst>
          </p:cNvPr>
          <p:cNvSpPr txBox="1"/>
          <p:nvPr/>
        </p:nvSpPr>
        <p:spPr>
          <a:xfrm>
            <a:off x="8272247" y="1253308"/>
            <a:ext cx="280175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Terminalfläche: 175.000 m²</a:t>
            </a:r>
          </a:p>
          <a:p>
            <a:pPr lvl="0"/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Lagerkapazität: 8.800 TEU</a:t>
            </a:r>
          </a:p>
          <a:p>
            <a:pPr lvl="0"/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</a:t>
            </a:r>
            <a:r>
              <a:rPr lang="de-AT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KW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-Flotte: 42 </a:t>
            </a:r>
            <a:r>
              <a:rPr lang="de-AT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LKW</a:t>
            </a:r>
            <a:endParaRPr lang="sk-SK" sz="11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 lvl="0"/>
            <a:endParaRPr lang="sk-SK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Abstellgleise – 1x750 m, 3x630 m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10 Reachstacker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 Züge können gleichzeitig abgefertigt werden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Vor-Ort-Zollstelle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Umschlag von Wechselbehältern und Sattelaufliegern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Arbeitet 24/7/365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3" name="Obrázok 52">
            <a:extLst>
              <a:ext uri="{FF2B5EF4-FFF2-40B4-BE49-F238E27FC236}">
                <a16:creationId xmlns:a16="http://schemas.microsoft.com/office/drawing/2014/main" id="{68EC9106-7539-8BD3-7F8B-23AF7953B8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498" r="28498"/>
          <a:stretch/>
        </p:blipFill>
        <p:spPr>
          <a:xfrm>
            <a:off x="6306352" y="609237"/>
            <a:ext cx="1777406" cy="2755448"/>
          </a:xfrm>
          <a:prstGeom prst="rect">
            <a:avLst/>
          </a:prstGeom>
        </p:spPr>
      </p:pic>
      <p:sp>
        <p:nvSpPr>
          <p:cNvPr id="54" name="TextBox 22">
            <a:extLst>
              <a:ext uri="{FF2B5EF4-FFF2-40B4-BE49-F238E27FC236}">
                <a16:creationId xmlns:a16="http://schemas.microsoft.com/office/drawing/2014/main" id="{25314479-0879-D7F0-5788-7F501DD4C42A}"/>
              </a:ext>
            </a:extLst>
          </p:cNvPr>
          <p:cNvSpPr txBox="1"/>
          <p:nvPr/>
        </p:nvSpPr>
        <p:spPr>
          <a:xfrm>
            <a:off x="8272247" y="697069"/>
            <a:ext cx="2822875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Poznan – Gadki </a:t>
            </a:r>
          </a:p>
          <a:p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eit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2011)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5" name="Rechteck 22">
            <a:extLst>
              <a:ext uri="{FF2B5EF4-FFF2-40B4-BE49-F238E27FC236}">
                <a16:creationId xmlns:a16="http://schemas.microsoft.com/office/drawing/2014/main" id="{05F6A3BF-5046-C9DF-C0CB-5A26FE020E9A}"/>
              </a:ext>
            </a:extLst>
          </p:cNvPr>
          <p:cNvSpPr/>
          <p:nvPr/>
        </p:nvSpPr>
        <p:spPr>
          <a:xfrm>
            <a:off x="8081601" y="3564551"/>
            <a:ext cx="3234133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24">
            <a:extLst>
              <a:ext uri="{FF2B5EF4-FFF2-40B4-BE49-F238E27FC236}">
                <a16:creationId xmlns:a16="http://schemas.microsoft.com/office/drawing/2014/main" id="{5958AFE0-866F-A8B1-3527-4E8CC4121378}"/>
              </a:ext>
            </a:extLst>
          </p:cNvPr>
          <p:cNvSpPr txBox="1"/>
          <p:nvPr/>
        </p:nvSpPr>
        <p:spPr>
          <a:xfrm>
            <a:off x="8272247" y="4343777"/>
            <a:ext cx="28700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Terminalfläche: 45.000 m²</a:t>
            </a:r>
          </a:p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Lagerkapazität: 1.800 TEU voll + 2.500 TEU leer</a:t>
            </a:r>
          </a:p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</a:t>
            </a:r>
            <a:r>
              <a:rPr lang="de-AT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KW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-Flotte: 15 </a:t>
            </a:r>
            <a:r>
              <a:rPr lang="de-AT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LKW</a:t>
            </a:r>
            <a:endParaRPr lang="sk-SK" sz="11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sk-SK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Abstellgleise: 4x680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 Reachstacker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Reparaturwerkstatt für Container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Vor-Ort-Zollstelle</a:t>
            </a:r>
            <a:endParaRPr lang="en-US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7" name="Obrázok 56">
            <a:extLst>
              <a:ext uri="{FF2B5EF4-FFF2-40B4-BE49-F238E27FC236}">
                <a16:creationId xmlns:a16="http://schemas.microsoft.com/office/drawing/2014/main" id="{9862BAED-65A7-AB77-4D45-56D81DC0F7D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5728" r="11286"/>
          <a:stretch/>
        </p:blipFill>
        <p:spPr>
          <a:xfrm>
            <a:off x="6306352" y="3564551"/>
            <a:ext cx="1777406" cy="2755449"/>
          </a:xfrm>
          <a:prstGeom prst="rect">
            <a:avLst/>
          </a:prstGeom>
        </p:spPr>
      </p:pic>
      <p:sp>
        <p:nvSpPr>
          <p:cNvPr id="58" name="TextBox 22">
            <a:extLst>
              <a:ext uri="{FF2B5EF4-FFF2-40B4-BE49-F238E27FC236}">
                <a16:creationId xmlns:a16="http://schemas.microsoft.com/office/drawing/2014/main" id="{432C3805-17AA-6209-8522-45EBCDBF509F}"/>
              </a:ext>
            </a:extLst>
          </p:cNvPr>
          <p:cNvSpPr txBox="1"/>
          <p:nvPr/>
        </p:nvSpPr>
        <p:spPr>
          <a:xfrm>
            <a:off x="8272247" y="3764522"/>
            <a:ext cx="2822875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Krems an der Donau</a:t>
            </a:r>
          </a:p>
          <a:p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eit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2012)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" name="TextBox 12">
            <a:extLst>
              <a:ext uri="{FF2B5EF4-FFF2-40B4-BE49-F238E27FC236}">
                <a16:creationId xmlns:a16="http://schemas.microsoft.com/office/drawing/2014/main" id="{7F60F3E2-3061-41A6-1ABE-762EEAFD2AFF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2025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" name="Obdĺžnik 2">
            <a:extLst>
              <a:ext uri="{FF2B5EF4-FFF2-40B4-BE49-F238E27FC236}">
                <a16:creationId xmlns:a16="http://schemas.microsoft.com/office/drawing/2014/main" id="{8C5591AB-E8F1-9F69-5E62-0F1724F271E8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1C66636C-70E6-9C45-6ACC-34111E5903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695" b="-1"/>
          <a:stretch/>
        </p:blipFill>
        <p:spPr>
          <a:xfrm rot="16200000">
            <a:off x="11311508" y="5774312"/>
            <a:ext cx="1077080" cy="33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0111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AB4726-EFB4-5690-72A9-44CAA5C00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22">
            <a:extLst>
              <a:ext uri="{FF2B5EF4-FFF2-40B4-BE49-F238E27FC236}">
                <a16:creationId xmlns:a16="http://schemas.microsoft.com/office/drawing/2014/main" id="{5FAE0454-9F68-23C5-073B-7D413185199C}"/>
              </a:ext>
            </a:extLst>
          </p:cNvPr>
          <p:cNvSpPr/>
          <p:nvPr/>
        </p:nvSpPr>
        <p:spPr>
          <a:xfrm>
            <a:off x="2893247" y="609235"/>
            <a:ext cx="3234133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C5639F60-01CE-0B06-1788-B99371B1CE01}"/>
              </a:ext>
            </a:extLst>
          </p:cNvPr>
          <p:cNvSpPr txBox="1"/>
          <p:nvPr/>
        </p:nvSpPr>
        <p:spPr>
          <a:xfrm>
            <a:off x="3074162" y="1092278"/>
            <a:ext cx="301157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Terminalfläche: 138.000 m²</a:t>
            </a:r>
          </a:p>
          <a:p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Lagerkapazität: 4.500 TEU voll + 4.200 TEU leer</a:t>
            </a:r>
          </a:p>
          <a:p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</a:t>
            </a:r>
            <a:r>
              <a:rPr lang="de-AT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KW</a:t>
            </a:r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-Flotte: 157 </a:t>
            </a:r>
            <a:r>
              <a:rPr lang="de-AT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LKW</a:t>
            </a:r>
            <a:endParaRPr lang="sk-SK" sz="115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endParaRPr lang="en-US" sz="8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Abstellgleise – 6x740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4 </a:t>
            </a:r>
            <a:r>
              <a:rPr lang="de-AT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Schienenportalkräne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</a:p>
          <a:p>
            <a:pPr indent="180975"/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3 Reachstacker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6 Züge können gleichzeitig abgefertigt werden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Reparaturwerkstatt für Container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Vor-Ort-Zollstelle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Arbeitet 24/7/365</a:t>
            </a:r>
            <a:endParaRPr lang="en-US" sz="10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5670CCFE-9249-8454-8267-3F833F4AFDAE}"/>
              </a:ext>
            </a:extLst>
          </p:cNvPr>
          <p:cNvSpPr txBox="1"/>
          <p:nvPr/>
        </p:nvSpPr>
        <p:spPr>
          <a:xfrm rot="16200000">
            <a:off x="-835676" y="4612613"/>
            <a:ext cx="3080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ub-</a:t>
            </a:r>
            <a:r>
              <a:rPr lang="de-AT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erminals</a:t>
            </a:r>
          </a:p>
        </p:txBody>
      </p:sp>
      <p:pic>
        <p:nvPicPr>
          <p:cNvPr id="27" name="Obrázok 26">
            <a:extLst>
              <a:ext uri="{FF2B5EF4-FFF2-40B4-BE49-F238E27FC236}">
                <a16:creationId xmlns:a16="http://schemas.microsoft.com/office/drawing/2014/main" id="{74CD9693-6BFB-32EA-FF38-B9AD615385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507" r="28507"/>
          <a:stretch/>
        </p:blipFill>
        <p:spPr>
          <a:xfrm>
            <a:off x="1117998" y="609236"/>
            <a:ext cx="1777406" cy="2755448"/>
          </a:xfrm>
          <a:prstGeom prst="rect">
            <a:avLst/>
          </a:prstGeom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58674625-E894-B4B1-D463-784CD85F72DF}"/>
              </a:ext>
            </a:extLst>
          </p:cNvPr>
          <p:cNvSpPr txBox="1"/>
          <p:nvPr/>
        </p:nvSpPr>
        <p:spPr>
          <a:xfrm>
            <a:off x="3083893" y="722946"/>
            <a:ext cx="2860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Ceska Trebova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eit 2013)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2" name="Rechteck 22">
            <a:extLst>
              <a:ext uri="{FF2B5EF4-FFF2-40B4-BE49-F238E27FC236}">
                <a16:creationId xmlns:a16="http://schemas.microsoft.com/office/drawing/2014/main" id="{60EEDC44-12D6-EFB7-D1F8-36886D32BB4F}"/>
              </a:ext>
            </a:extLst>
          </p:cNvPr>
          <p:cNvSpPr/>
          <p:nvPr/>
        </p:nvSpPr>
        <p:spPr>
          <a:xfrm>
            <a:off x="2893247" y="3564552"/>
            <a:ext cx="3234134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Obrázok 33">
            <a:extLst>
              <a:ext uri="{FF2B5EF4-FFF2-40B4-BE49-F238E27FC236}">
                <a16:creationId xmlns:a16="http://schemas.microsoft.com/office/drawing/2014/main" id="{49DBC97E-530F-DB55-3F5B-D7D87B0DC00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689" r="19027"/>
          <a:stretch/>
        </p:blipFill>
        <p:spPr>
          <a:xfrm>
            <a:off x="1117998" y="3564553"/>
            <a:ext cx="1777406" cy="2755448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E33C86B-9CE2-3E26-4469-A0550DC1BE69}"/>
              </a:ext>
            </a:extLst>
          </p:cNvPr>
          <p:cNvSpPr txBox="1"/>
          <p:nvPr/>
        </p:nvSpPr>
        <p:spPr>
          <a:xfrm>
            <a:off x="3074162" y="4113902"/>
            <a:ext cx="280937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Terminalfläche: 163.500 m²</a:t>
            </a:r>
          </a:p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Lagerkapazität: 8.500 TEU</a:t>
            </a:r>
          </a:p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</a:t>
            </a:r>
            <a:r>
              <a:rPr lang="de-AT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KW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-Flotte: 137 </a:t>
            </a:r>
            <a:r>
              <a:rPr lang="de-AT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LKW</a:t>
            </a:r>
            <a:endParaRPr lang="sk-SK" sz="11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8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sk-SK" sz="8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Abstellgleise – 6x650 m, 2x500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 </a:t>
            </a:r>
            <a:r>
              <a:rPr lang="de-AT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Schienenportalkräne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14 Reachstacker, 3 Gabelstapler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7 Züge können gleichzeitig abgefertigt werden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Reparaturwerkstatt für Container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Vor-Ort-Zollstelle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Arbeitet 24/7/365</a:t>
            </a:r>
            <a:endParaRPr lang="en-US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8" name="TextBox 22">
            <a:extLst>
              <a:ext uri="{FF2B5EF4-FFF2-40B4-BE49-F238E27FC236}">
                <a16:creationId xmlns:a16="http://schemas.microsoft.com/office/drawing/2014/main" id="{4AFAA59B-C2A5-7B92-A0C3-43CD6B411E43}"/>
              </a:ext>
            </a:extLst>
          </p:cNvPr>
          <p:cNvSpPr txBox="1"/>
          <p:nvPr/>
        </p:nvSpPr>
        <p:spPr>
          <a:xfrm>
            <a:off x="3083893" y="3744570"/>
            <a:ext cx="3043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Budapest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eit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2017)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9" name="Rechteck 22">
            <a:extLst>
              <a:ext uri="{FF2B5EF4-FFF2-40B4-BE49-F238E27FC236}">
                <a16:creationId xmlns:a16="http://schemas.microsoft.com/office/drawing/2014/main" id="{286AB21B-9851-14FF-19A9-57481B06850D}"/>
              </a:ext>
            </a:extLst>
          </p:cNvPr>
          <p:cNvSpPr/>
          <p:nvPr/>
        </p:nvSpPr>
        <p:spPr>
          <a:xfrm>
            <a:off x="8081601" y="609236"/>
            <a:ext cx="3234133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24">
            <a:extLst>
              <a:ext uri="{FF2B5EF4-FFF2-40B4-BE49-F238E27FC236}">
                <a16:creationId xmlns:a16="http://schemas.microsoft.com/office/drawing/2014/main" id="{51EC2E76-4155-516E-D0E2-97BA011F3332}"/>
              </a:ext>
            </a:extLst>
          </p:cNvPr>
          <p:cNvSpPr txBox="1"/>
          <p:nvPr/>
        </p:nvSpPr>
        <p:spPr>
          <a:xfrm>
            <a:off x="8272247" y="1365446"/>
            <a:ext cx="2870099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Terminalfläche: 190.000 m² Lagerkapazität: 6.000 TEU</a:t>
            </a:r>
            <a:endParaRPr lang="de-AT" sz="11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</a:t>
            </a:r>
            <a:r>
              <a:rPr lang="de-AT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KW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-Flotte: 5 </a:t>
            </a:r>
            <a:r>
              <a:rPr lang="de-AT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LKW</a:t>
            </a:r>
            <a:endParaRPr lang="sk-SK" sz="11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sk-SK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Abstellgleise – 6x3.000 m, 9x6.000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 </a:t>
            </a:r>
            <a:r>
              <a:rPr lang="de-AT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Schienenportalkran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5 Reachstacker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AT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Kühlanschlüsse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Depot für leere Container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Arbeitet 24/7/365</a:t>
            </a:r>
            <a:endParaRPr lang="en-US" sz="10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53" name="Obrázok 52">
            <a:extLst>
              <a:ext uri="{FF2B5EF4-FFF2-40B4-BE49-F238E27FC236}">
                <a16:creationId xmlns:a16="http://schemas.microsoft.com/office/drawing/2014/main" id="{DC14A26C-53AE-C1FE-5063-83FAE987947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548" t="2857" r="9667" b="5"/>
          <a:stretch/>
        </p:blipFill>
        <p:spPr>
          <a:xfrm>
            <a:off x="6306352" y="609237"/>
            <a:ext cx="1777406" cy="2755448"/>
          </a:xfrm>
          <a:prstGeom prst="rect">
            <a:avLst/>
          </a:prstGeom>
        </p:spPr>
      </p:pic>
      <p:sp>
        <p:nvSpPr>
          <p:cNvPr id="54" name="TextBox 22">
            <a:extLst>
              <a:ext uri="{FF2B5EF4-FFF2-40B4-BE49-F238E27FC236}">
                <a16:creationId xmlns:a16="http://schemas.microsoft.com/office/drawing/2014/main" id="{B041C80D-E8F3-3872-B133-711E6120F22C}"/>
              </a:ext>
            </a:extLst>
          </p:cNvPr>
          <p:cNvSpPr txBox="1"/>
          <p:nvPr/>
        </p:nvSpPr>
        <p:spPr>
          <a:xfrm>
            <a:off x="8272247" y="809207"/>
            <a:ext cx="2822875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Malaszewicze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eit 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2022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)</a:t>
            </a:r>
          </a:p>
          <a:p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Betrieben von CL Europort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5" name="Rechteck 22">
            <a:extLst>
              <a:ext uri="{FF2B5EF4-FFF2-40B4-BE49-F238E27FC236}">
                <a16:creationId xmlns:a16="http://schemas.microsoft.com/office/drawing/2014/main" id="{B1F5C61A-5F7B-406B-F1CD-F76331981BCB}"/>
              </a:ext>
            </a:extLst>
          </p:cNvPr>
          <p:cNvSpPr/>
          <p:nvPr/>
        </p:nvSpPr>
        <p:spPr>
          <a:xfrm>
            <a:off x="8081601" y="3564551"/>
            <a:ext cx="3234133" cy="2755449"/>
          </a:xfrm>
          <a:prstGeom prst="rect">
            <a:avLst/>
          </a:prstGeom>
          <a:solidFill>
            <a:srgbClr val="9FC5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24">
            <a:extLst>
              <a:ext uri="{FF2B5EF4-FFF2-40B4-BE49-F238E27FC236}">
                <a16:creationId xmlns:a16="http://schemas.microsoft.com/office/drawing/2014/main" id="{1941FBAA-9E7E-710E-A960-02E6D435D7CC}"/>
              </a:ext>
            </a:extLst>
          </p:cNvPr>
          <p:cNvSpPr txBox="1"/>
          <p:nvPr/>
        </p:nvSpPr>
        <p:spPr>
          <a:xfrm>
            <a:off x="8272247" y="4113902"/>
            <a:ext cx="292061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Neues Hub-Terminal in Ungarn im Bau.</a:t>
            </a:r>
            <a:endParaRPr lang="sk-SK" sz="115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lvl="0"/>
            <a:endParaRPr lang="sk-SK" sz="115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lvl="0"/>
            <a:r>
              <a:rPr lang="de-DE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Terminalfläche: 150.000 m²</a:t>
            </a:r>
            <a:endParaRPr lang="sk-SK" sz="115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lvl="0"/>
            <a:endParaRPr lang="sk-SK" sz="8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Intermodales Hub-Terminal &amp; Logistikzentrum im Westen Ungarns für den Adriakorridor (Koper, Triest, Rijeka)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Tägliche Verbindung nach Hamburg, Bremerhaven und zum gesamten METRANS-Netzwerk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Betriebsstart 2025/2026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Obrázok 56">
            <a:extLst>
              <a:ext uri="{FF2B5EF4-FFF2-40B4-BE49-F238E27FC236}">
                <a16:creationId xmlns:a16="http://schemas.microsoft.com/office/drawing/2014/main" id="{627A0F27-7EAE-4ADE-6312-F28E9DD9831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73" r="57243"/>
          <a:stretch/>
        </p:blipFill>
        <p:spPr>
          <a:xfrm>
            <a:off x="6306352" y="3564551"/>
            <a:ext cx="1777406" cy="2755449"/>
          </a:xfrm>
          <a:prstGeom prst="rect">
            <a:avLst/>
          </a:prstGeom>
        </p:spPr>
      </p:pic>
      <p:sp>
        <p:nvSpPr>
          <p:cNvPr id="58" name="TextBox 22">
            <a:extLst>
              <a:ext uri="{FF2B5EF4-FFF2-40B4-BE49-F238E27FC236}">
                <a16:creationId xmlns:a16="http://schemas.microsoft.com/office/drawing/2014/main" id="{F9D4E3F1-3572-E151-AC50-2B61F0569A71}"/>
              </a:ext>
            </a:extLst>
          </p:cNvPr>
          <p:cNvSpPr txBox="1"/>
          <p:nvPr/>
        </p:nvSpPr>
        <p:spPr>
          <a:xfrm>
            <a:off x="8272247" y="3764522"/>
            <a:ext cx="2822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Zalaegerszeg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(...2025/2026)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" name="TextBox 12">
            <a:extLst>
              <a:ext uri="{FF2B5EF4-FFF2-40B4-BE49-F238E27FC236}">
                <a16:creationId xmlns:a16="http://schemas.microsoft.com/office/drawing/2014/main" id="{C83AB78E-C889-555C-605E-BDA3B280BFAA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2025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" name="Obdĺžnik 2">
            <a:extLst>
              <a:ext uri="{FF2B5EF4-FFF2-40B4-BE49-F238E27FC236}">
                <a16:creationId xmlns:a16="http://schemas.microsoft.com/office/drawing/2014/main" id="{841EADE0-6662-82DD-B44B-AE8CE230976C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76BA9CFC-911D-90D5-526E-222883094E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695" b="-1"/>
          <a:stretch/>
        </p:blipFill>
        <p:spPr>
          <a:xfrm rot="16200000">
            <a:off x="11311508" y="5774312"/>
            <a:ext cx="1077080" cy="33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728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C21D9-3D9E-A011-89A0-B0536CE97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22">
            <a:extLst>
              <a:ext uri="{FF2B5EF4-FFF2-40B4-BE49-F238E27FC236}">
                <a16:creationId xmlns:a16="http://schemas.microsoft.com/office/drawing/2014/main" id="{E8FD6EE5-5160-D6D3-601C-D5852B25242F}"/>
              </a:ext>
            </a:extLst>
          </p:cNvPr>
          <p:cNvSpPr/>
          <p:nvPr/>
        </p:nvSpPr>
        <p:spPr>
          <a:xfrm>
            <a:off x="2893247" y="3564552"/>
            <a:ext cx="3234134" cy="27554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hteck 22">
            <a:extLst>
              <a:ext uri="{FF2B5EF4-FFF2-40B4-BE49-F238E27FC236}">
                <a16:creationId xmlns:a16="http://schemas.microsoft.com/office/drawing/2014/main" id="{F3FDC865-C70F-9D6B-AD8A-19680E98E539}"/>
              </a:ext>
            </a:extLst>
          </p:cNvPr>
          <p:cNvSpPr/>
          <p:nvPr/>
        </p:nvSpPr>
        <p:spPr>
          <a:xfrm>
            <a:off x="8081601" y="609236"/>
            <a:ext cx="3234133" cy="27554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hteck 22">
            <a:extLst>
              <a:ext uri="{FF2B5EF4-FFF2-40B4-BE49-F238E27FC236}">
                <a16:creationId xmlns:a16="http://schemas.microsoft.com/office/drawing/2014/main" id="{D8D5B064-CB47-3372-6D24-9E3C7AEAC899}"/>
              </a:ext>
            </a:extLst>
          </p:cNvPr>
          <p:cNvSpPr/>
          <p:nvPr/>
        </p:nvSpPr>
        <p:spPr>
          <a:xfrm>
            <a:off x="2893247" y="609235"/>
            <a:ext cx="3234133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6B76D179-CE80-56BF-C6C6-FB084A2C01F2}"/>
              </a:ext>
            </a:extLst>
          </p:cNvPr>
          <p:cNvSpPr txBox="1"/>
          <p:nvPr/>
        </p:nvSpPr>
        <p:spPr>
          <a:xfrm>
            <a:off x="3074162" y="4133854"/>
            <a:ext cx="2870099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Terminalfläche: 68.600 m²</a:t>
            </a:r>
            <a:endParaRPr lang="sk-SK" sz="11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Lagerkapazität: 1.300 TEU voll + 1.200 TEU leer</a:t>
            </a:r>
            <a:endParaRPr lang="sk-SK" sz="11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LKW-Flotte: 100 LKW</a:t>
            </a:r>
            <a:endParaRPr lang="sk-SK" sz="11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800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Abstellgleise: 3x550 m, 1x400 m, 2x350 m, 2x300 m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8 Reachstacker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Reparaturwerkstatt für Container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Vor-Ort-Zollstelle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Arbeitet 24/7/365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F8D06E5B-D280-5A17-F961-2FE63AC61746}"/>
              </a:ext>
            </a:extLst>
          </p:cNvPr>
          <p:cNvSpPr txBox="1"/>
          <p:nvPr/>
        </p:nvSpPr>
        <p:spPr>
          <a:xfrm rot="16200000">
            <a:off x="-792088" y="4656200"/>
            <a:ext cx="2993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Ziel-</a:t>
            </a:r>
            <a:r>
              <a:rPr lang="de-AT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erminals</a:t>
            </a:r>
          </a:p>
        </p:txBody>
      </p:sp>
      <p:pic>
        <p:nvPicPr>
          <p:cNvPr id="27" name="Obrázok 26">
            <a:extLst>
              <a:ext uri="{FF2B5EF4-FFF2-40B4-BE49-F238E27FC236}">
                <a16:creationId xmlns:a16="http://schemas.microsoft.com/office/drawing/2014/main" id="{B9AF559D-3640-D5BB-3471-1F3B28D561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528" t="-552" r="33468" b="552"/>
          <a:stretch/>
        </p:blipFill>
        <p:spPr>
          <a:xfrm>
            <a:off x="1117998" y="609236"/>
            <a:ext cx="1777406" cy="2755448"/>
          </a:xfrm>
          <a:prstGeom prst="rect">
            <a:avLst/>
          </a:prstGeom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9F6B3B9C-85EB-D1C1-EE9D-A4BD23A575C6}"/>
              </a:ext>
            </a:extLst>
          </p:cNvPr>
          <p:cNvSpPr txBox="1"/>
          <p:nvPr/>
        </p:nvSpPr>
        <p:spPr>
          <a:xfrm>
            <a:off x="3083893" y="3764522"/>
            <a:ext cx="2663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Zlin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eit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199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4)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4" name="Obrázok 33">
            <a:extLst>
              <a:ext uri="{FF2B5EF4-FFF2-40B4-BE49-F238E27FC236}">
                <a16:creationId xmlns:a16="http://schemas.microsoft.com/office/drawing/2014/main" id="{0CB57B32-6626-D353-AAD7-5F08270FD7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496" r="28496"/>
          <a:stretch/>
        </p:blipFill>
        <p:spPr>
          <a:xfrm>
            <a:off x="1117998" y="3564553"/>
            <a:ext cx="1777406" cy="2755448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CD2DE4E2-46D5-2C27-B9CF-5CA2125FF183}"/>
              </a:ext>
            </a:extLst>
          </p:cNvPr>
          <p:cNvSpPr txBox="1"/>
          <p:nvPr/>
        </p:nvSpPr>
        <p:spPr>
          <a:xfrm>
            <a:off x="8272248" y="1093672"/>
            <a:ext cx="2640168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Terminalfläche: 50.000 m²</a:t>
            </a:r>
          </a:p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Lagerkapazität: 1.700 TEU leer</a:t>
            </a:r>
          </a:p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</a:t>
            </a:r>
            <a:r>
              <a:rPr lang="de-AT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KW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-Flotte: 31 L</a:t>
            </a:r>
            <a:r>
              <a:rPr lang="de-AT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KW</a:t>
            </a:r>
            <a:endParaRPr lang="sk-SK" sz="11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Abstellgleise – 3x400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 </a:t>
            </a:r>
            <a:r>
              <a:rPr lang="de-AT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Schienenportalkran 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mit multimodalem Spreader für die Handhabung von Anhängern und Wechselbrücken sowie Remote-Operation-Station-Steuerungssystem, 2 Reachstacker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Reparaturwerkstatt für Container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Arbeitet 24/7/365</a:t>
            </a:r>
          </a:p>
        </p:txBody>
      </p:sp>
      <p:sp>
        <p:nvSpPr>
          <p:cNvPr id="38" name="TextBox 22">
            <a:extLst>
              <a:ext uri="{FF2B5EF4-FFF2-40B4-BE49-F238E27FC236}">
                <a16:creationId xmlns:a16="http://schemas.microsoft.com/office/drawing/2014/main" id="{CBA8663F-1195-09B6-D0A7-9985B8B71064}"/>
              </a:ext>
            </a:extLst>
          </p:cNvPr>
          <p:cNvSpPr txBox="1"/>
          <p:nvPr/>
        </p:nvSpPr>
        <p:spPr>
          <a:xfrm>
            <a:off x="8272247" y="724340"/>
            <a:ext cx="3043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Plzen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(seit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2007)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5" name="Rechteck 22">
            <a:extLst>
              <a:ext uri="{FF2B5EF4-FFF2-40B4-BE49-F238E27FC236}">
                <a16:creationId xmlns:a16="http://schemas.microsoft.com/office/drawing/2014/main" id="{F2212F45-C090-1DED-5ADD-362AC269BE90}"/>
              </a:ext>
            </a:extLst>
          </p:cNvPr>
          <p:cNvSpPr/>
          <p:nvPr/>
        </p:nvSpPr>
        <p:spPr>
          <a:xfrm>
            <a:off x="8081601" y="3564551"/>
            <a:ext cx="3234133" cy="27554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24">
            <a:extLst>
              <a:ext uri="{FF2B5EF4-FFF2-40B4-BE49-F238E27FC236}">
                <a16:creationId xmlns:a16="http://schemas.microsoft.com/office/drawing/2014/main" id="{683018D7-E145-6DC1-38C5-F1B2B566C864}"/>
              </a:ext>
            </a:extLst>
          </p:cNvPr>
          <p:cNvSpPr txBox="1"/>
          <p:nvPr/>
        </p:nvSpPr>
        <p:spPr>
          <a:xfrm>
            <a:off x="8272247" y="4133854"/>
            <a:ext cx="2870099" cy="1792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Terminalfläche: 46.500 m²</a:t>
            </a:r>
          </a:p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Lagerkapazität: 3.000 TEU voll + 2.000 TEU leer</a:t>
            </a:r>
          </a:p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</a:t>
            </a:r>
            <a:r>
              <a:rPr lang="de-AT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KW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-Flotte: 53 L</a:t>
            </a:r>
            <a:r>
              <a:rPr lang="de-AT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KW</a:t>
            </a:r>
            <a:endParaRPr lang="sk-SK" sz="11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1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Abstellgleise – 2x550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 Reachstacker, 2 Gabelstapler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Reparaturwerkstatt für Container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Vor-Ort-Zollstelle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Arbeitet 24/7/365</a:t>
            </a:r>
          </a:p>
        </p:txBody>
      </p:sp>
      <p:pic>
        <p:nvPicPr>
          <p:cNvPr id="57" name="Obrázok 56">
            <a:extLst>
              <a:ext uri="{FF2B5EF4-FFF2-40B4-BE49-F238E27FC236}">
                <a16:creationId xmlns:a16="http://schemas.microsoft.com/office/drawing/2014/main" id="{42E5376A-ACB9-744E-94DD-E288DEF1309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8501" r="28501"/>
          <a:stretch/>
        </p:blipFill>
        <p:spPr>
          <a:xfrm>
            <a:off x="6306352" y="3564551"/>
            <a:ext cx="1777406" cy="2755449"/>
          </a:xfrm>
          <a:prstGeom prst="rect">
            <a:avLst/>
          </a:prstGeom>
        </p:spPr>
      </p:pic>
      <p:sp>
        <p:nvSpPr>
          <p:cNvPr id="58" name="TextBox 22">
            <a:extLst>
              <a:ext uri="{FF2B5EF4-FFF2-40B4-BE49-F238E27FC236}">
                <a16:creationId xmlns:a16="http://schemas.microsoft.com/office/drawing/2014/main" id="{1F7D769E-E309-5DCA-097C-8DCE94892681}"/>
              </a:ext>
            </a:extLst>
          </p:cNvPr>
          <p:cNvSpPr txBox="1"/>
          <p:nvPr/>
        </p:nvSpPr>
        <p:spPr>
          <a:xfrm>
            <a:off x="8272247" y="3764522"/>
            <a:ext cx="2822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Kosice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eit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2008)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" name="TextBox 47">
            <a:extLst>
              <a:ext uri="{FF2B5EF4-FFF2-40B4-BE49-F238E27FC236}">
                <a16:creationId xmlns:a16="http://schemas.microsoft.com/office/drawing/2014/main" id="{FF88DD7F-2103-3C30-54A0-E09B25D97BB1}"/>
              </a:ext>
            </a:extLst>
          </p:cNvPr>
          <p:cNvSpPr txBox="1"/>
          <p:nvPr/>
        </p:nvSpPr>
        <p:spPr>
          <a:xfrm>
            <a:off x="3074162" y="1398617"/>
            <a:ext cx="2809379" cy="1377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Terminalfläche: 57.000 m²</a:t>
            </a:r>
            <a:endParaRPr lang="sk-SK" sz="11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 lvl="0"/>
            <a:r>
              <a:rPr lang="de-DE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LKW-Flotte: 39 LKW</a:t>
            </a:r>
            <a:endParaRPr lang="sk-SK" sz="11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 lvl="0"/>
            <a:endParaRPr lang="sk-SK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Abstellgleise – 2x600 m, 1x350 m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7 Reachstacker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Abfertigung von Wechselbrücken und Sattelaufliegern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Vor-Ort-Zollstelle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Box 22">
            <a:extLst>
              <a:ext uri="{FF2B5EF4-FFF2-40B4-BE49-F238E27FC236}">
                <a16:creationId xmlns:a16="http://schemas.microsoft.com/office/drawing/2014/main" id="{5B877653-2C87-8BA0-D98A-80A15C903D35}"/>
              </a:ext>
            </a:extLst>
          </p:cNvPr>
          <p:cNvSpPr txBox="1"/>
          <p:nvPr/>
        </p:nvSpPr>
        <p:spPr>
          <a:xfrm>
            <a:off x="3074162" y="811708"/>
            <a:ext cx="3043488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Warszawa – Pruszkow</a:t>
            </a:r>
          </a:p>
          <a:p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eit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1993)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BB8DD0D1-BF94-A3CC-0CAF-21C966A0DCC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0249" r="36765"/>
          <a:stretch/>
        </p:blipFill>
        <p:spPr>
          <a:xfrm>
            <a:off x="6306352" y="609235"/>
            <a:ext cx="1777406" cy="2755448"/>
          </a:xfrm>
          <a:prstGeom prst="rect">
            <a:avLst/>
          </a:prstGeom>
        </p:spPr>
      </p:pic>
      <p:sp>
        <p:nvSpPr>
          <p:cNvPr id="5" name="TextBox 12">
            <a:extLst>
              <a:ext uri="{FF2B5EF4-FFF2-40B4-BE49-F238E27FC236}">
                <a16:creationId xmlns:a16="http://schemas.microsoft.com/office/drawing/2014/main" id="{BDED813E-3F55-5312-0ACB-6F64E0AB2FDA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2025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AC1E455F-E8F4-64DE-1534-86EAF7D11E9C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BD29C9E2-8195-7A6F-69E0-53D6D14469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695" b="-1"/>
          <a:stretch/>
        </p:blipFill>
        <p:spPr>
          <a:xfrm rot="16200000">
            <a:off x="11311508" y="5774312"/>
            <a:ext cx="1077080" cy="33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346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43330C-8FFC-7266-6553-49C93086D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22">
            <a:extLst>
              <a:ext uri="{FF2B5EF4-FFF2-40B4-BE49-F238E27FC236}">
                <a16:creationId xmlns:a16="http://schemas.microsoft.com/office/drawing/2014/main" id="{BAF4FF6B-58AC-0D3F-00C9-ABCFDCE41CF9}"/>
              </a:ext>
            </a:extLst>
          </p:cNvPr>
          <p:cNvSpPr/>
          <p:nvPr/>
        </p:nvSpPr>
        <p:spPr>
          <a:xfrm>
            <a:off x="2893247" y="3564552"/>
            <a:ext cx="3234134" cy="27554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hteck 22">
            <a:extLst>
              <a:ext uri="{FF2B5EF4-FFF2-40B4-BE49-F238E27FC236}">
                <a16:creationId xmlns:a16="http://schemas.microsoft.com/office/drawing/2014/main" id="{65320DB7-7EFC-C7C5-6B68-94226369D125}"/>
              </a:ext>
            </a:extLst>
          </p:cNvPr>
          <p:cNvSpPr/>
          <p:nvPr/>
        </p:nvSpPr>
        <p:spPr>
          <a:xfrm>
            <a:off x="8081601" y="609236"/>
            <a:ext cx="3234133" cy="27554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hteck 22">
            <a:extLst>
              <a:ext uri="{FF2B5EF4-FFF2-40B4-BE49-F238E27FC236}">
                <a16:creationId xmlns:a16="http://schemas.microsoft.com/office/drawing/2014/main" id="{5BF7DD53-1DF0-66C8-2272-D5834E53E9E5}"/>
              </a:ext>
            </a:extLst>
          </p:cNvPr>
          <p:cNvSpPr/>
          <p:nvPr/>
        </p:nvSpPr>
        <p:spPr>
          <a:xfrm>
            <a:off x="2893247" y="609235"/>
            <a:ext cx="3234133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2AE18386-D62F-EC2D-47DB-7D43ECD6F7CF}"/>
              </a:ext>
            </a:extLst>
          </p:cNvPr>
          <p:cNvSpPr txBox="1"/>
          <p:nvPr/>
        </p:nvSpPr>
        <p:spPr>
          <a:xfrm>
            <a:off x="3074162" y="4133854"/>
            <a:ext cx="2870099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Terminalfläche: 100.000 m²</a:t>
            </a:r>
          </a:p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Lagerkapazität: 1.200 TEU voll + 5.000 TEU leer</a:t>
            </a:r>
          </a:p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</a:t>
            </a:r>
            <a:r>
              <a:rPr lang="de-AT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KW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-Flotte: 80 L</a:t>
            </a:r>
            <a:r>
              <a:rPr lang="de-AT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KW</a:t>
            </a:r>
            <a:endParaRPr lang="sk-SK" sz="11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Abstellgleise – 2x250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 </a:t>
            </a:r>
            <a:r>
              <a:rPr lang="de-AT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Gummibereifter Portalkran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6 Reachstacker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Reparaturwerkstatt für Container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Vor-Ort-Zollstelle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Arbeitet 24/7/365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7D1C966D-2544-C69D-9555-5E19B83234E4}"/>
              </a:ext>
            </a:extLst>
          </p:cNvPr>
          <p:cNvSpPr txBox="1"/>
          <p:nvPr/>
        </p:nvSpPr>
        <p:spPr>
          <a:xfrm rot="16200000">
            <a:off x="-792088" y="4656200"/>
            <a:ext cx="2993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Ziel-</a:t>
            </a:r>
            <a:r>
              <a:rPr lang="de-AT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erminals</a:t>
            </a:r>
          </a:p>
        </p:txBody>
      </p:sp>
      <p:pic>
        <p:nvPicPr>
          <p:cNvPr id="27" name="Obrázok 26">
            <a:extLst>
              <a:ext uri="{FF2B5EF4-FFF2-40B4-BE49-F238E27FC236}">
                <a16:creationId xmlns:a16="http://schemas.microsoft.com/office/drawing/2014/main" id="{80DF6E9D-F95F-AD39-A551-615EF63D90B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541" r="28541"/>
          <a:stretch/>
        </p:blipFill>
        <p:spPr>
          <a:xfrm>
            <a:off x="1117998" y="609236"/>
            <a:ext cx="1777406" cy="2755448"/>
          </a:xfrm>
          <a:prstGeom prst="rect">
            <a:avLst/>
          </a:prstGeom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D59CE05A-4EE7-8A4D-C4BD-1E62A77384CE}"/>
              </a:ext>
            </a:extLst>
          </p:cNvPr>
          <p:cNvSpPr txBox="1"/>
          <p:nvPr/>
        </p:nvSpPr>
        <p:spPr>
          <a:xfrm>
            <a:off x="3083893" y="3764522"/>
            <a:ext cx="2663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Ostrava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eit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2011)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4" name="Obrázok 33">
            <a:extLst>
              <a:ext uri="{FF2B5EF4-FFF2-40B4-BE49-F238E27FC236}">
                <a16:creationId xmlns:a16="http://schemas.microsoft.com/office/drawing/2014/main" id="{2EF9277F-8E46-12E0-DA56-E674BCC3ECE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414" r="23588"/>
          <a:stretch/>
        </p:blipFill>
        <p:spPr>
          <a:xfrm>
            <a:off x="1117998" y="3564553"/>
            <a:ext cx="1777406" cy="2755448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1791DDA-1C5C-C710-3600-6850C44BF9FE}"/>
              </a:ext>
            </a:extLst>
          </p:cNvPr>
          <p:cNvSpPr txBox="1"/>
          <p:nvPr/>
        </p:nvSpPr>
        <p:spPr>
          <a:xfrm>
            <a:off x="8272247" y="1181040"/>
            <a:ext cx="2809379" cy="1731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Terminalfläche: 25.500 m²</a:t>
            </a:r>
          </a:p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Lagerkapazität: 1.500 TEU voll + 2.000 TEU leer</a:t>
            </a:r>
          </a:p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</a:t>
            </a:r>
            <a:r>
              <a:rPr lang="de-AT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KW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-Flotte: 69 L</a:t>
            </a:r>
            <a:r>
              <a:rPr lang="de-AT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KW</a:t>
            </a:r>
            <a:endParaRPr lang="sk-SK" sz="11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Abstellgleise – 1x185 m, 2x160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 </a:t>
            </a:r>
            <a:r>
              <a:rPr lang="de-AT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Schienenportalkran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5 Reachstacker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Reparaturwerkstatt für Container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Vor-Ort-Zollstelle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Arbeitet 24/7/365</a:t>
            </a:r>
            <a:endParaRPr lang="en-US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8" name="TextBox 22">
            <a:extLst>
              <a:ext uri="{FF2B5EF4-FFF2-40B4-BE49-F238E27FC236}">
                <a16:creationId xmlns:a16="http://schemas.microsoft.com/office/drawing/2014/main" id="{3664B53C-D655-1527-E3A5-4FBB1FA168FD}"/>
              </a:ext>
            </a:extLst>
          </p:cNvPr>
          <p:cNvSpPr txBox="1"/>
          <p:nvPr/>
        </p:nvSpPr>
        <p:spPr>
          <a:xfrm>
            <a:off x="8272247" y="811708"/>
            <a:ext cx="3043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Usti nad Labem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(seit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2015)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" name="TextBox 47">
            <a:extLst>
              <a:ext uri="{FF2B5EF4-FFF2-40B4-BE49-F238E27FC236}">
                <a16:creationId xmlns:a16="http://schemas.microsoft.com/office/drawing/2014/main" id="{0907CFC7-C610-CD14-3601-329D1E6785CA}"/>
              </a:ext>
            </a:extLst>
          </p:cNvPr>
          <p:cNvSpPr txBox="1"/>
          <p:nvPr/>
        </p:nvSpPr>
        <p:spPr>
          <a:xfrm>
            <a:off x="3074162" y="1398617"/>
            <a:ext cx="299808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Terminalfläche: 170.000 m²</a:t>
            </a:r>
            <a:endParaRPr lang="sk-SK" sz="11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 lvl="0"/>
            <a:r>
              <a:rPr lang="de-DE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LKW-Flotte: 26 LKW</a:t>
            </a:r>
            <a:endParaRPr lang="sk-SK" sz="11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 lvl="0"/>
            <a:endParaRPr lang="sk-SK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Abstellgleise – 2x625 m, 1x600 m, 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lvl="0" indent="180975"/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1x500 m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 Reachstacker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Kühlanschlüsse – PTI inkl. Kleinreparaturen 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Abfertigung von Wechselbrücken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Vor-Ort-Zollstelle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Box 22">
            <a:extLst>
              <a:ext uri="{FF2B5EF4-FFF2-40B4-BE49-F238E27FC236}">
                <a16:creationId xmlns:a16="http://schemas.microsoft.com/office/drawing/2014/main" id="{DEAA92EF-A126-28C1-6FC1-B4E510A3D1D2}"/>
              </a:ext>
            </a:extLst>
          </p:cNvPr>
          <p:cNvSpPr txBox="1"/>
          <p:nvPr/>
        </p:nvSpPr>
        <p:spPr>
          <a:xfrm>
            <a:off x="3074162" y="811708"/>
            <a:ext cx="3043488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Dabrowa Gornicza</a:t>
            </a:r>
          </a:p>
          <a:p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eit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2010)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C7AAE41C-7BCB-2F5E-6254-E6BF570AF70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937" r="44077"/>
          <a:stretch/>
        </p:blipFill>
        <p:spPr>
          <a:xfrm>
            <a:off x="6306352" y="609235"/>
            <a:ext cx="1777406" cy="2755448"/>
          </a:xfrm>
          <a:prstGeom prst="rect">
            <a:avLst/>
          </a:prstGeom>
        </p:spPr>
      </p:pic>
      <p:sp>
        <p:nvSpPr>
          <p:cNvPr id="5" name="Rechteck 22">
            <a:extLst>
              <a:ext uri="{FF2B5EF4-FFF2-40B4-BE49-F238E27FC236}">
                <a16:creationId xmlns:a16="http://schemas.microsoft.com/office/drawing/2014/main" id="{6DB7D2B7-BE7E-921E-979A-9E7A1EC187B9}"/>
              </a:ext>
            </a:extLst>
          </p:cNvPr>
          <p:cNvSpPr/>
          <p:nvPr/>
        </p:nvSpPr>
        <p:spPr>
          <a:xfrm>
            <a:off x="8083758" y="3564553"/>
            <a:ext cx="3234133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C9A558CE-2344-174F-1347-B33F0442530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97" r="6997"/>
          <a:stretch/>
        </p:blipFill>
        <p:spPr>
          <a:xfrm>
            <a:off x="6308509" y="3564554"/>
            <a:ext cx="1777406" cy="2755448"/>
          </a:xfrm>
          <a:prstGeom prst="rect">
            <a:avLst/>
          </a:prstGeom>
        </p:spPr>
      </p:pic>
      <p:sp>
        <p:nvSpPr>
          <p:cNvPr id="7" name="TextBox 47">
            <a:extLst>
              <a:ext uri="{FF2B5EF4-FFF2-40B4-BE49-F238E27FC236}">
                <a16:creationId xmlns:a16="http://schemas.microsoft.com/office/drawing/2014/main" id="{EC346858-4742-3BA7-BC3B-50250F5C4B0D}"/>
              </a:ext>
            </a:extLst>
          </p:cNvPr>
          <p:cNvSpPr txBox="1"/>
          <p:nvPr/>
        </p:nvSpPr>
        <p:spPr>
          <a:xfrm>
            <a:off x="8264672" y="4448906"/>
            <a:ext cx="2991069" cy="1715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Terminalfläche: 65.000 m²</a:t>
            </a:r>
          </a:p>
          <a:p>
            <a:pPr lvl="0"/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Lagerkapazität: 1.500 TEU leer</a:t>
            </a:r>
          </a:p>
          <a:p>
            <a:pPr lvl="0"/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</a:t>
            </a:r>
            <a:r>
              <a:rPr lang="de-AT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KW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-Flotte: 15 L</a:t>
            </a:r>
            <a:r>
              <a:rPr lang="de-AT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KW</a:t>
            </a:r>
            <a:endParaRPr lang="sk-SK" sz="11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 lvl="0"/>
            <a:endParaRPr lang="sk-SK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Abstellgleise – 2x600 m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 Portalkran, 5 Reachstacker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AT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Kühlanschlüsse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– PTI inkl. </a:t>
            </a: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Kleinreparaturen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Abfertigung von Wechselbrücken und Sattelaufliegern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Vor-Ort-Zollstelle</a:t>
            </a:r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BB360DEA-A59E-8291-EC76-ECED77AB3603}"/>
              </a:ext>
            </a:extLst>
          </p:cNvPr>
          <p:cNvSpPr txBox="1"/>
          <p:nvPr/>
        </p:nvSpPr>
        <p:spPr>
          <a:xfrm>
            <a:off x="8264674" y="3745871"/>
            <a:ext cx="2861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Wroclaw – Katy Wroclawskie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(seit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2015)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F32CB461-4715-6CEF-0646-1C2321BED9ED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2025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0" name="Obdĺžnik 9">
            <a:extLst>
              <a:ext uri="{FF2B5EF4-FFF2-40B4-BE49-F238E27FC236}">
                <a16:creationId xmlns:a16="http://schemas.microsoft.com/office/drawing/2014/main" id="{FD123F35-050E-827E-8CF9-09A93F62E40F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Obrázok 13">
            <a:extLst>
              <a:ext uri="{FF2B5EF4-FFF2-40B4-BE49-F238E27FC236}">
                <a16:creationId xmlns:a16="http://schemas.microsoft.com/office/drawing/2014/main" id="{4C724A08-99C7-899D-ADE4-63D2393DE4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695" b="-1"/>
          <a:stretch/>
        </p:blipFill>
        <p:spPr>
          <a:xfrm rot="16200000">
            <a:off x="11311508" y="5774312"/>
            <a:ext cx="1077080" cy="33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4711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9E3705-3668-C0EB-941C-8595EBCD4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22">
            <a:extLst>
              <a:ext uri="{FF2B5EF4-FFF2-40B4-BE49-F238E27FC236}">
                <a16:creationId xmlns:a16="http://schemas.microsoft.com/office/drawing/2014/main" id="{EA9FB3A1-084C-D7C6-AF48-801BDFE06D2C}"/>
              </a:ext>
            </a:extLst>
          </p:cNvPr>
          <p:cNvSpPr/>
          <p:nvPr/>
        </p:nvSpPr>
        <p:spPr>
          <a:xfrm>
            <a:off x="2893247" y="609236"/>
            <a:ext cx="3234134" cy="27554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hteck 22">
            <a:extLst>
              <a:ext uri="{FF2B5EF4-FFF2-40B4-BE49-F238E27FC236}">
                <a16:creationId xmlns:a16="http://schemas.microsoft.com/office/drawing/2014/main" id="{CE3E98C8-CE17-EA78-811B-052FC64D5356}"/>
              </a:ext>
            </a:extLst>
          </p:cNvPr>
          <p:cNvSpPr/>
          <p:nvPr/>
        </p:nvSpPr>
        <p:spPr>
          <a:xfrm>
            <a:off x="2881934" y="3564551"/>
            <a:ext cx="3234133" cy="27554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8C96B88B-B81A-FDBC-0887-EF0F9F45B893}"/>
              </a:ext>
            </a:extLst>
          </p:cNvPr>
          <p:cNvSpPr txBox="1"/>
          <p:nvPr/>
        </p:nvSpPr>
        <p:spPr>
          <a:xfrm>
            <a:off x="3074162" y="1400623"/>
            <a:ext cx="2870099" cy="1459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Terminalfläche: 150.000 m²</a:t>
            </a:r>
            <a:endParaRPr lang="sk-SK" sz="11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de-DE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LKW-Flotte: 37 LKW</a:t>
            </a:r>
            <a:endParaRPr lang="sk-SK" sz="1200" b="1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sk-SK" sz="1200" b="1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sk-SK" sz="800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Abstellgleise – 2x750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 </a:t>
            </a:r>
            <a:r>
              <a:rPr lang="de-AT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Schienenportalkräne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2 Reachstacker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Reparaturwerkstatt für Container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Abfertigung von Wechselbrücken und Sattelaufliegern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AE72036B-5009-7B1E-3CF9-5FFDEA484054}"/>
              </a:ext>
            </a:extLst>
          </p:cNvPr>
          <p:cNvSpPr txBox="1"/>
          <p:nvPr/>
        </p:nvSpPr>
        <p:spPr>
          <a:xfrm rot="16200000">
            <a:off x="-792088" y="4656200"/>
            <a:ext cx="2993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Ziel-</a:t>
            </a:r>
            <a:r>
              <a:rPr lang="de-AT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erminals</a:t>
            </a:r>
          </a:p>
        </p:txBody>
      </p:sp>
      <p:sp>
        <p:nvSpPr>
          <p:cNvPr id="12" name="TextBox 22">
            <a:extLst>
              <a:ext uri="{FF2B5EF4-FFF2-40B4-BE49-F238E27FC236}">
                <a16:creationId xmlns:a16="http://schemas.microsoft.com/office/drawing/2014/main" id="{A3679D6A-2230-9E48-58E2-F2B17FB697E2}"/>
              </a:ext>
            </a:extLst>
          </p:cNvPr>
          <p:cNvSpPr txBox="1"/>
          <p:nvPr/>
        </p:nvSpPr>
        <p:spPr>
          <a:xfrm>
            <a:off x="3083893" y="809206"/>
            <a:ext cx="2663371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Zilina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(seit 2019)</a:t>
            </a:r>
          </a:p>
          <a:p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betrieben von TIP Zilina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4" name="Obrázok 33">
            <a:extLst>
              <a:ext uri="{FF2B5EF4-FFF2-40B4-BE49-F238E27FC236}">
                <a16:creationId xmlns:a16="http://schemas.microsoft.com/office/drawing/2014/main" id="{2EDED2E5-9381-C469-40C8-59EEA7A6789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144" r="32848"/>
          <a:stretch/>
        </p:blipFill>
        <p:spPr>
          <a:xfrm>
            <a:off x="1117998" y="609237"/>
            <a:ext cx="1777406" cy="2755448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64CDB18D-C4FD-FA4D-0CB4-A719FA63E369}"/>
              </a:ext>
            </a:extLst>
          </p:cNvPr>
          <p:cNvSpPr txBox="1"/>
          <p:nvPr/>
        </p:nvSpPr>
        <p:spPr>
          <a:xfrm>
            <a:off x="3072580" y="4178674"/>
            <a:ext cx="2948658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Terminalfläche: 20.000 m²</a:t>
            </a:r>
          </a:p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Lagerkapazität: 2.000 TEU leer</a:t>
            </a:r>
          </a:p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</a:t>
            </a:r>
            <a:r>
              <a:rPr lang="de-AT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KW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-Flotte: 15 L</a:t>
            </a:r>
            <a:r>
              <a:rPr lang="de-AT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KW</a:t>
            </a:r>
            <a:endParaRPr lang="sk-SK" sz="11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Abstellgleise – 1x800 m, 3x500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 </a:t>
            </a:r>
            <a:r>
              <a:rPr lang="de-AT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Schienenportalkran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</a:t>
            </a:r>
          </a:p>
          <a:p>
            <a:pPr indent="180975"/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3 Reachstacker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AT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Kühlanschlüsse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– PTI inkl. </a:t>
            </a: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Kleinreparaturen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Vor-Ort-Zollstelle</a:t>
            </a:r>
            <a:endParaRPr lang="en-US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8" name="TextBox 22">
            <a:extLst>
              <a:ext uri="{FF2B5EF4-FFF2-40B4-BE49-F238E27FC236}">
                <a16:creationId xmlns:a16="http://schemas.microsoft.com/office/drawing/2014/main" id="{6300CC1E-8932-2ADF-9E23-A8EA33A5E5C8}"/>
              </a:ext>
            </a:extLst>
          </p:cNvPr>
          <p:cNvSpPr txBox="1"/>
          <p:nvPr/>
        </p:nvSpPr>
        <p:spPr>
          <a:xfrm>
            <a:off x="3072580" y="3767023"/>
            <a:ext cx="3043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Berlin Kowu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eit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2019)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5" name="Rechteck 22">
            <a:extLst>
              <a:ext uri="{FF2B5EF4-FFF2-40B4-BE49-F238E27FC236}">
                <a16:creationId xmlns:a16="http://schemas.microsoft.com/office/drawing/2014/main" id="{E3198DFF-1481-D7BA-A1A6-1065495B5433}"/>
              </a:ext>
            </a:extLst>
          </p:cNvPr>
          <p:cNvSpPr/>
          <p:nvPr/>
        </p:nvSpPr>
        <p:spPr>
          <a:xfrm>
            <a:off x="8081601" y="609236"/>
            <a:ext cx="3234133" cy="27554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24">
            <a:extLst>
              <a:ext uri="{FF2B5EF4-FFF2-40B4-BE49-F238E27FC236}">
                <a16:creationId xmlns:a16="http://schemas.microsoft.com/office/drawing/2014/main" id="{D2B2AC07-03B9-C072-54D4-7563F48694AB}"/>
              </a:ext>
            </a:extLst>
          </p:cNvPr>
          <p:cNvSpPr txBox="1"/>
          <p:nvPr/>
        </p:nvSpPr>
        <p:spPr>
          <a:xfrm>
            <a:off x="8272247" y="1178539"/>
            <a:ext cx="287009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Terminalfläche: 54.000 m²</a:t>
            </a:r>
            <a:endParaRPr lang="sk-SK" sz="11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de-DE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LKW-Flotte: 30 LKW</a:t>
            </a:r>
            <a:endParaRPr lang="sk-SK" sz="11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12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cs typeface="Arial" charset="0"/>
              </a:rPr>
              <a:t>Abstellgleise – 2x340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cs typeface="Arial" charset="0"/>
              </a:rPr>
              <a:t>1 </a:t>
            </a:r>
            <a:r>
              <a:rPr lang="de-AT" sz="1050" dirty="0">
                <a:solidFill>
                  <a:schemeClr val="bg1"/>
                </a:solidFill>
                <a:latin typeface="Arial" charset="0"/>
                <a:cs typeface="Arial" charset="0"/>
              </a:rPr>
              <a:t>Schienenportalkran</a:t>
            </a:r>
            <a:r>
              <a:rPr lang="sk-SK" sz="1050" dirty="0">
                <a:solidFill>
                  <a:schemeClr val="bg1"/>
                </a:solidFill>
                <a:latin typeface="Arial" charset="0"/>
                <a:cs typeface="Arial" charset="0"/>
              </a:rPr>
              <a:t>, 1 Schwenkkran, 2 Reachstacker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AT" sz="1050" dirty="0">
                <a:solidFill>
                  <a:schemeClr val="bg1"/>
                </a:solidFill>
                <a:latin typeface="Arial" charset="0"/>
                <a:cs typeface="Arial" charset="0"/>
              </a:rPr>
              <a:t>Be-/Entladen der </a:t>
            </a:r>
            <a:r>
              <a:rPr lang="sk-SK" sz="1050" dirty="0">
                <a:solidFill>
                  <a:schemeClr val="bg1"/>
                </a:solidFill>
                <a:latin typeface="Arial" charset="0"/>
                <a:cs typeface="Arial" charset="0"/>
              </a:rPr>
              <a:t>Gefahrgutlagerung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AT" sz="1050" dirty="0">
                <a:solidFill>
                  <a:schemeClr val="bg1"/>
                </a:solidFill>
                <a:latin typeface="Arial" charset="0"/>
                <a:cs typeface="Arial" charset="0"/>
              </a:rPr>
              <a:t>Kühlanschlüsse</a:t>
            </a:r>
            <a:r>
              <a:rPr lang="sk-SK" sz="1050" dirty="0">
                <a:solidFill>
                  <a:schemeClr val="bg1"/>
                </a:solidFill>
                <a:latin typeface="Arial" charset="0"/>
                <a:cs typeface="Arial" charset="0"/>
              </a:rPr>
              <a:t>, Wartung und Reparatur, Reefer-Service</a:t>
            </a:r>
          </a:p>
        </p:txBody>
      </p:sp>
      <p:pic>
        <p:nvPicPr>
          <p:cNvPr id="57" name="Obrázok 56">
            <a:extLst>
              <a:ext uri="{FF2B5EF4-FFF2-40B4-BE49-F238E27FC236}">
                <a16:creationId xmlns:a16="http://schemas.microsoft.com/office/drawing/2014/main" id="{343B3C7B-91A5-5B37-E0A4-A7FCA53AEFF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501" r="28501"/>
          <a:stretch/>
        </p:blipFill>
        <p:spPr>
          <a:xfrm>
            <a:off x="6306352" y="609236"/>
            <a:ext cx="1777406" cy="2755449"/>
          </a:xfrm>
          <a:prstGeom prst="rect">
            <a:avLst/>
          </a:prstGeom>
        </p:spPr>
      </p:pic>
      <p:sp>
        <p:nvSpPr>
          <p:cNvPr id="58" name="TextBox 22">
            <a:extLst>
              <a:ext uri="{FF2B5EF4-FFF2-40B4-BE49-F238E27FC236}">
                <a16:creationId xmlns:a16="http://schemas.microsoft.com/office/drawing/2014/main" id="{9E043FA7-2D55-52CE-FFB8-A22FBD7564C7}"/>
              </a:ext>
            </a:extLst>
          </p:cNvPr>
          <p:cNvSpPr txBox="1"/>
          <p:nvPr/>
        </p:nvSpPr>
        <p:spPr>
          <a:xfrm>
            <a:off x="8272247" y="809207"/>
            <a:ext cx="2822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Gernsheim GUT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eit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2020)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38A7C6F5-C6C3-D7DC-9775-535695C3327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496" r="28496"/>
          <a:stretch/>
        </p:blipFill>
        <p:spPr>
          <a:xfrm>
            <a:off x="1106685" y="3564550"/>
            <a:ext cx="1777406" cy="2755448"/>
          </a:xfrm>
          <a:prstGeom prst="rect">
            <a:avLst/>
          </a:prstGeom>
        </p:spPr>
      </p:pic>
      <p:sp>
        <p:nvSpPr>
          <p:cNvPr id="5" name="Rechteck 22">
            <a:extLst>
              <a:ext uri="{FF2B5EF4-FFF2-40B4-BE49-F238E27FC236}">
                <a16:creationId xmlns:a16="http://schemas.microsoft.com/office/drawing/2014/main" id="{E55B4FD8-A791-A97F-1B2D-A04E73A50477}"/>
              </a:ext>
            </a:extLst>
          </p:cNvPr>
          <p:cNvSpPr/>
          <p:nvPr/>
        </p:nvSpPr>
        <p:spPr>
          <a:xfrm>
            <a:off x="8087258" y="3564549"/>
            <a:ext cx="3234133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95BC2B43-601A-6D77-A973-B5469A084A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306" t="1431" r="44973" b="148"/>
          <a:stretch/>
        </p:blipFill>
        <p:spPr>
          <a:xfrm>
            <a:off x="6312009" y="3564550"/>
            <a:ext cx="1777406" cy="2755448"/>
          </a:xfrm>
          <a:prstGeom prst="rect">
            <a:avLst/>
          </a:prstGeom>
        </p:spPr>
      </p:pic>
      <p:sp>
        <p:nvSpPr>
          <p:cNvPr id="7" name="TextBox 47">
            <a:extLst>
              <a:ext uri="{FF2B5EF4-FFF2-40B4-BE49-F238E27FC236}">
                <a16:creationId xmlns:a16="http://schemas.microsoft.com/office/drawing/2014/main" id="{9EB6F376-9492-541B-4E15-F474D2AE09C3}"/>
              </a:ext>
            </a:extLst>
          </p:cNvPr>
          <p:cNvSpPr txBox="1"/>
          <p:nvPr/>
        </p:nvSpPr>
        <p:spPr>
          <a:xfrm>
            <a:off x="8268173" y="4408367"/>
            <a:ext cx="2870099" cy="1715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Terminalfläche: 75.000 m²</a:t>
            </a:r>
          </a:p>
          <a:p>
            <a:pPr lvl="0"/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Lagerkapazität: 750 TEU</a:t>
            </a:r>
          </a:p>
          <a:p>
            <a:pPr lvl="0"/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</a:t>
            </a:r>
            <a:r>
              <a:rPr lang="de-AT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KW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-Flotte: 10 L</a:t>
            </a:r>
            <a:r>
              <a:rPr lang="de-AT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KW</a:t>
            </a:r>
            <a:endParaRPr lang="sk-SK" sz="11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 lvl="0"/>
            <a:endParaRPr lang="sk-SK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Abstellgleise – 4x350 m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Reachstacker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A1 Autobahn – 3 km vom Terminal entfernt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200 Parkplätze für </a:t>
            </a:r>
            <a:r>
              <a:rPr lang="de-AT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LKW</a:t>
            </a:r>
            <a:r>
              <a:rPr lang="sk-SK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und Sattelauflieger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431F3194-C2C1-0D78-2AFC-90CBED64FFBE}"/>
              </a:ext>
            </a:extLst>
          </p:cNvPr>
          <p:cNvSpPr txBox="1"/>
          <p:nvPr/>
        </p:nvSpPr>
        <p:spPr>
          <a:xfrm>
            <a:off x="8268173" y="3767022"/>
            <a:ext cx="2991433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Arad</a:t>
            </a:r>
          </a:p>
          <a:p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eit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2021)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" name="TextBox 12">
            <a:extLst>
              <a:ext uri="{FF2B5EF4-FFF2-40B4-BE49-F238E27FC236}">
                <a16:creationId xmlns:a16="http://schemas.microsoft.com/office/drawing/2014/main" id="{B1DDA980-6B59-7B76-1AF6-244AE29E66AB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2025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" name="Obdĺžnik 2">
            <a:extLst>
              <a:ext uri="{FF2B5EF4-FFF2-40B4-BE49-F238E27FC236}">
                <a16:creationId xmlns:a16="http://schemas.microsoft.com/office/drawing/2014/main" id="{C6A3B6FB-4BE0-6FFA-7F73-5DE21DF210EE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04B50DFE-4295-9093-5167-08088FDA82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695" b="-1"/>
          <a:stretch/>
        </p:blipFill>
        <p:spPr>
          <a:xfrm rot="16200000">
            <a:off x="11311508" y="5774312"/>
            <a:ext cx="1077080" cy="33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1628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D1564-53D6-8A2A-BE13-882A71035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22">
            <a:extLst>
              <a:ext uri="{FF2B5EF4-FFF2-40B4-BE49-F238E27FC236}">
                <a16:creationId xmlns:a16="http://schemas.microsoft.com/office/drawing/2014/main" id="{FDA56113-6000-6B12-B866-BE8474C67685}"/>
              </a:ext>
            </a:extLst>
          </p:cNvPr>
          <p:cNvSpPr/>
          <p:nvPr/>
        </p:nvSpPr>
        <p:spPr>
          <a:xfrm>
            <a:off x="2893247" y="608164"/>
            <a:ext cx="4697998" cy="27554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CDBE13E1-0221-725D-4AD5-2A296B1CF610}"/>
              </a:ext>
            </a:extLst>
          </p:cNvPr>
          <p:cNvSpPr txBox="1"/>
          <p:nvPr/>
        </p:nvSpPr>
        <p:spPr>
          <a:xfrm>
            <a:off x="3074162" y="1304665"/>
            <a:ext cx="4439446" cy="1982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Terminalfläche: 47.450 m²</a:t>
            </a:r>
            <a:endParaRPr lang="sk-SK" sz="11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de-DE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LKW-Flotte: 25 LKW</a:t>
            </a:r>
            <a:endParaRPr lang="sk-SK" sz="1200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sk-SK" sz="800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Abstellgleise – 2x250 m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 Reachstacker, 2 Gabelstapler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Regelmäßige Verbindungen von/nach dem Hafen Rijeka und dem METRANS-Terminal in Budapest als Gateway-Lösung zu nördlichen und Adriatischen Häfen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Containerreparaturen, </a:t>
            </a:r>
            <a:r>
              <a:rPr lang="de-AT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Kühlanschlüsse</a:t>
            </a:r>
            <a:r>
              <a:rPr lang="sk-SK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Heizung von TK-Containern, PTI-Test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Vor-Ort-Zollstelle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Arbeitet 24/6</a:t>
            </a:r>
            <a:endParaRPr lang="en-US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3C1FAC8B-D203-8EDD-A970-4E911BB0645E}"/>
              </a:ext>
            </a:extLst>
          </p:cNvPr>
          <p:cNvSpPr txBox="1"/>
          <p:nvPr/>
        </p:nvSpPr>
        <p:spPr>
          <a:xfrm rot="16200000">
            <a:off x="-792087" y="1639884"/>
            <a:ext cx="2993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Ziel-</a:t>
            </a:r>
            <a:r>
              <a:rPr lang="de-AT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erminals</a:t>
            </a:r>
          </a:p>
        </p:txBody>
      </p:sp>
      <p:sp>
        <p:nvSpPr>
          <p:cNvPr id="12" name="TextBox 22">
            <a:extLst>
              <a:ext uri="{FF2B5EF4-FFF2-40B4-BE49-F238E27FC236}">
                <a16:creationId xmlns:a16="http://schemas.microsoft.com/office/drawing/2014/main" id="{1C68AC5D-8A62-BB05-05F3-33CD4FB63E5F}"/>
              </a:ext>
            </a:extLst>
          </p:cNvPr>
          <p:cNvSpPr txBox="1"/>
          <p:nvPr/>
        </p:nvSpPr>
        <p:spPr>
          <a:xfrm>
            <a:off x="3083893" y="739126"/>
            <a:ext cx="2663371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Belgrade – Indjija </a:t>
            </a:r>
          </a:p>
          <a:p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(seit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2023)</a:t>
            </a:r>
          </a:p>
        </p:txBody>
      </p:sp>
      <p:pic>
        <p:nvPicPr>
          <p:cNvPr id="22" name="Obrázok 21" descr="Obrázok, na ktorom je exteriér, vozidlo, auto, fotografia z lietadla&#10;&#10;Obsah vygenerovaný umelou inteligenciou môže byť nesprávny.">
            <a:extLst>
              <a:ext uri="{FF2B5EF4-FFF2-40B4-BE49-F238E27FC236}">
                <a16:creationId xmlns:a16="http://schemas.microsoft.com/office/drawing/2014/main" id="{73D5C562-4FC1-3F41-5F9F-60A1775AFD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913" t="949" r="36564" b="4308"/>
          <a:stretch/>
        </p:blipFill>
        <p:spPr>
          <a:xfrm>
            <a:off x="1117998" y="609235"/>
            <a:ext cx="1803338" cy="2754377"/>
          </a:xfrm>
          <a:prstGeom prst="rect">
            <a:avLst/>
          </a:prstGeom>
        </p:spPr>
      </p:pic>
      <p:sp>
        <p:nvSpPr>
          <p:cNvPr id="2" name="TextBox 12">
            <a:extLst>
              <a:ext uri="{FF2B5EF4-FFF2-40B4-BE49-F238E27FC236}">
                <a16:creationId xmlns:a16="http://schemas.microsoft.com/office/drawing/2014/main" id="{E94EB4E4-EFF4-62EE-CB60-F2DE2BA76CED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2025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" name="Obdĺžnik 2">
            <a:extLst>
              <a:ext uri="{FF2B5EF4-FFF2-40B4-BE49-F238E27FC236}">
                <a16:creationId xmlns:a16="http://schemas.microsoft.com/office/drawing/2014/main" id="{13E14397-70C4-84C0-A257-D084B01B7595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01EAA4B8-0D5E-155D-1D40-3012D24F56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695" b="-1"/>
          <a:stretch/>
        </p:blipFill>
        <p:spPr>
          <a:xfrm rot="16200000">
            <a:off x="11311508" y="5774312"/>
            <a:ext cx="1077080" cy="33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4250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9E9CE-4FD9-5DF2-6B3A-25BDD00F8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9FF41097-71EA-8E6A-E0DC-5C94E61444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170" r="8456"/>
          <a:stretch>
            <a:fillRect/>
          </a:stretch>
        </p:blipFill>
        <p:spPr>
          <a:xfrm>
            <a:off x="-188" y="491435"/>
            <a:ext cx="6357288" cy="6366565"/>
          </a:xfrm>
          <a:prstGeom prst="rect">
            <a:avLst/>
          </a:prstGeom>
        </p:spPr>
      </p:pic>
      <p:sp>
        <p:nvSpPr>
          <p:cNvPr id="17" name="Obdĺžnik 16">
            <a:extLst>
              <a:ext uri="{FF2B5EF4-FFF2-40B4-BE49-F238E27FC236}">
                <a16:creationId xmlns:a16="http://schemas.microsoft.com/office/drawing/2014/main" id="{4588B11E-0EE4-47E5-ED21-296FE94A7EC9}"/>
              </a:ext>
            </a:extLst>
          </p:cNvPr>
          <p:cNvSpPr/>
          <p:nvPr/>
        </p:nvSpPr>
        <p:spPr>
          <a:xfrm>
            <a:off x="6096000" y="3633867"/>
            <a:ext cx="5003320" cy="2615718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D3F4FFC9-E11C-A2B5-E135-2E953AFB5C54}"/>
              </a:ext>
            </a:extLst>
          </p:cNvPr>
          <p:cNvSpPr txBox="1"/>
          <p:nvPr/>
        </p:nvSpPr>
        <p:spPr>
          <a:xfrm>
            <a:off x="525656" y="538523"/>
            <a:ext cx="5465829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Neue</a:t>
            </a:r>
            <a:r>
              <a:rPr lang="de-AT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Terminal in Szeged, Ungarn</a:t>
            </a:r>
          </a:p>
          <a:p>
            <a:pPr>
              <a:spcAft>
                <a:spcPts val="600"/>
              </a:spcAft>
            </a:pP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Eröffnung im Jahr 2027</a:t>
            </a:r>
            <a:endParaRPr lang="en-AU" sz="1600" dirty="0">
              <a:solidFill>
                <a:srgbClr val="A0A0A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5" name="TextBox 12">
            <a:extLst>
              <a:ext uri="{FF2B5EF4-FFF2-40B4-BE49-F238E27FC236}">
                <a16:creationId xmlns:a16="http://schemas.microsoft.com/office/drawing/2014/main" id="{AD8E56BA-9C56-854C-8142-CBCEF0DAA481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2025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F0BD243F-95CC-C724-6F03-5FA9AA567B75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CA518631-EEE2-2A24-A89E-10281528CE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695" b="-1"/>
          <a:stretch/>
        </p:blipFill>
        <p:spPr>
          <a:xfrm rot="16200000">
            <a:off x="11311508" y="5774312"/>
            <a:ext cx="1077080" cy="333632"/>
          </a:xfrm>
          <a:prstGeom prst="rect">
            <a:avLst/>
          </a:prstGeom>
        </p:spPr>
      </p:pic>
      <p:sp>
        <p:nvSpPr>
          <p:cNvPr id="8" name="TextBox 12">
            <a:extLst>
              <a:ext uri="{FF2B5EF4-FFF2-40B4-BE49-F238E27FC236}">
                <a16:creationId xmlns:a16="http://schemas.microsoft.com/office/drawing/2014/main" id="{E95B006D-1F98-28C8-D441-558C06124B1C}"/>
              </a:ext>
            </a:extLst>
          </p:cNvPr>
          <p:cNvSpPr txBox="1"/>
          <p:nvPr/>
        </p:nvSpPr>
        <p:spPr>
          <a:xfrm>
            <a:off x="6295354" y="3812452"/>
            <a:ext cx="4668820" cy="2251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1400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Terminalfläche: 100.000 m²</a:t>
            </a:r>
            <a:endParaRPr lang="sk-SK" sz="1400" b="1" noProof="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lvl="0"/>
            <a:r>
              <a:rPr lang="de-DE" sz="1400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Jährliche Kapazität: </a:t>
            </a:r>
            <a:r>
              <a:rPr lang="en-GB" sz="1400" b="1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~ </a:t>
            </a:r>
            <a:r>
              <a:rPr lang="de-DE" sz="1400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300.000 TEU</a:t>
            </a:r>
            <a:endParaRPr lang="sk-SK" sz="1400" b="1" noProof="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lvl="0"/>
            <a:r>
              <a:rPr lang="de-DE" sz="1400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Gleise: 4</a:t>
            </a:r>
            <a:endParaRPr lang="sk-SK" sz="1400" b="1" noProof="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lvl="0"/>
            <a:r>
              <a:rPr lang="de-DE" sz="1400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Portalkräne: 2</a:t>
            </a:r>
            <a:endParaRPr lang="sk-SK" sz="1400" b="1" noProof="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lvl="0"/>
            <a:endParaRPr lang="sk-SK" sz="1100" b="1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6213" indent="-176213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de-DE" sz="120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Intermodalterminal im Süden Ungarns</a:t>
            </a:r>
            <a:endParaRPr lang="sk-SK" sz="1200" noProof="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6213" indent="-176213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de-DE" sz="120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Baubeginn im Jahr 2025, Fertigstellung im Jahr 2027</a:t>
            </a:r>
            <a:endParaRPr lang="sk-SK" sz="1200" noProof="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6213" indent="-176213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de-DE" sz="120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Anbindung an die Autobahn nach HU, SRB, RO</a:t>
            </a:r>
            <a:endParaRPr lang="sk-SK" sz="1200" noProof="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6213" indent="-176213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de-DE" sz="120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Anbindung an die Hauptbahnstrecke in den Süden über den Grenzübergang Roszke</a:t>
            </a:r>
            <a:endParaRPr lang="en-GB" sz="1200" noProof="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4" name="Kép 4">
            <a:extLst>
              <a:ext uri="{FF2B5EF4-FFF2-40B4-BE49-F238E27FC236}">
                <a16:creationId xmlns:a16="http://schemas.microsoft.com/office/drawing/2014/main" id="{BA6577AA-DDCF-BBD7-D0E7-C8F95E17C0C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9" y="730502"/>
            <a:ext cx="5003319" cy="280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8438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12">
            <a:extLst>
              <a:ext uri="{FF2B5EF4-FFF2-40B4-BE49-F238E27FC236}">
                <a16:creationId xmlns:a16="http://schemas.microsoft.com/office/drawing/2014/main" id="{27945EF8-E3E8-B82B-CA87-D0F429FB4783}"/>
              </a:ext>
            </a:extLst>
          </p:cNvPr>
          <p:cNvSpPr txBox="1"/>
          <p:nvPr/>
        </p:nvSpPr>
        <p:spPr>
          <a:xfrm>
            <a:off x="552206" y="540015"/>
            <a:ext cx="8862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Schienenfahrzeug-Werkstätten</a:t>
            </a:r>
            <a:endParaRPr lang="sk-SK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16" name="Obrázok 7">
            <a:extLst>
              <a:ext uri="{FF2B5EF4-FFF2-40B4-BE49-F238E27FC236}">
                <a16:creationId xmlns:a16="http://schemas.microsoft.com/office/drawing/2014/main" id="{B8596138-B8F2-C3FD-5949-5E07196D82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6" t="10551" b="11095"/>
          <a:stretch/>
        </p:blipFill>
        <p:spPr>
          <a:xfrm>
            <a:off x="6425158" y="3882129"/>
            <a:ext cx="4586468" cy="2404649"/>
          </a:xfrm>
          <a:prstGeom prst="round2DiagRect">
            <a:avLst>
              <a:gd name="adj1" fmla="val 0"/>
              <a:gd name="adj2" fmla="val 0"/>
            </a:avLst>
          </a:prstGeom>
          <a:ln>
            <a:noFill/>
          </a:ln>
          <a:effectLst>
            <a:softEdge rad="0"/>
          </a:effectLst>
        </p:spPr>
      </p:pic>
      <p:sp>
        <p:nvSpPr>
          <p:cNvPr id="22" name="Rechteck 22">
            <a:extLst>
              <a:ext uri="{FF2B5EF4-FFF2-40B4-BE49-F238E27FC236}">
                <a16:creationId xmlns:a16="http://schemas.microsoft.com/office/drawing/2014/main" id="{C3702463-BD4E-C46B-296C-283A2590A677}"/>
              </a:ext>
            </a:extLst>
          </p:cNvPr>
          <p:cNvSpPr/>
          <p:nvPr/>
        </p:nvSpPr>
        <p:spPr>
          <a:xfrm>
            <a:off x="3471888" y="3882129"/>
            <a:ext cx="3711231" cy="2404649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Inhaltsplatzhalter 9">
            <a:extLst>
              <a:ext uri="{FF2B5EF4-FFF2-40B4-BE49-F238E27FC236}">
                <a16:creationId xmlns:a16="http://schemas.microsoft.com/office/drawing/2014/main" id="{9CF97453-10B9-9196-870F-8D7DBFBFE1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21" t="519" r="1630" b="383"/>
          <a:stretch/>
        </p:blipFill>
        <p:spPr>
          <a:xfrm>
            <a:off x="667362" y="1275417"/>
            <a:ext cx="3302765" cy="2606712"/>
          </a:xfrm>
          <a:prstGeom prst="round2DiagRect">
            <a:avLst>
              <a:gd name="adj1" fmla="val 0"/>
              <a:gd name="adj2" fmla="val 0"/>
            </a:avLst>
          </a:prstGeom>
          <a:ln>
            <a:noFill/>
          </a:ln>
          <a:effectLst>
            <a:softEdge rad="0"/>
          </a:effectLst>
        </p:spPr>
      </p:pic>
      <p:sp>
        <p:nvSpPr>
          <p:cNvPr id="26" name="Rechteck 22">
            <a:extLst>
              <a:ext uri="{FF2B5EF4-FFF2-40B4-BE49-F238E27FC236}">
                <a16:creationId xmlns:a16="http://schemas.microsoft.com/office/drawing/2014/main" id="{C86C857F-1CCE-5BB3-EC48-04215B9E1146}"/>
              </a:ext>
            </a:extLst>
          </p:cNvPr>
          <p:cNvSpPr/>
          <p:nvPr/>
        </p:nvSpPr>
        <p:spPr>
          <a:xfrm>
            <a:off x="3970127" y="1271845"/>
            <a:ext cx="3943680" cy="2610284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ok 2" descr="Obrázok, na ktorom je ošatenie, stroj, konštruktérstvo, technik&#10;&#10;Obsah vygenerovaný umelou inteligenciou môže byť nesprávny.">
            <a:extLst>
              <a:ext uri="{FF2B5EF4-FFF2-40B4-BE49-F238E27FC236}">
                <a16:creationId xmlns:a16="http://schemas.microsoft.com/office/drawing/2014/main" id="{ADF03936-D4F4-3B82-DC48-9E0505702A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773"/>
          <a:stretch/>
        </p:blipFill>
        <p:spPr>
          <a:xfrm>
            <a:off x="7913809" y="1275416"/>
            <a:ext cx="3097816" cy="2606713"/>
          </a:xfrm>
          <a:prstGeom prst="rect">
            <a:avLst/>
          </a:prstGeom>
        </p:spPr>
      </p:pic>
      <p:pic>
        <p:nvPicPr>
          <p:cNvPr id="7" name="Obrázok 6" descr="Obrázok, na ktorom je oceľ, konštruktérstvo, kov, zem&#10;&#10;Obsah vygenerovaný umelou inteligenciou môže byť nesprávny.">
            <a:extLst>
              <a:ext uri="{FF2B5EF4-FFF2-40B4-BE49-F238E27FC236}">
                <a16:creationId xmlns:a16="http://schemas.microsoft.com/office/drawing/2014/main" id="{2903F575-7947-698A-02C7-86CB6A2930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86" t="21515" r="68" b="21515"/>
          <a:stretch/>
        </p:blipFill>
        <p:spPr>
          <a:xfrm>
            <a:off x="667359" y="3882129"/>
            <a:ext cx="2804529" cy="2405195"/>
          </a:xfrm>
          <a:prstGeom prst="rect">
            <a:avLst/>
          </a:prstGeom>
        </p:spPr>
      </p:pic>
      <p:sp>
        <p:nvSpPr>
          <p:cNvPr id="2" name="TextBox 47">
            <a:extLst>
              <a:ext uri="{FF2B5EF4-FFF2-40B4-BE49-F238E27FC236}">
                <a16:creationId xmlns:a16="http://schemas.microsoft.com/office/drawing/2014/main" id="{424BF082-5D07-40A5-F052-8EF90250C5D3}"/>
              </a:ext>
            </a:extLst>
          </p:cNvPr>
          <p:cNvSpPr txBox="1"/>
          <p:nvPr/>
        </p:nvSpPr>
        <p:spPr>
          <a:xfrm>
            <a:off x="4245973" y="2629110"/>
            <a:ext cx="339198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Lizenz für die Reparatur von Siemens- und Alstomlokomotiven (Bombardier)</a:t>
            </a:r>
            <a:endParaRPr lang="sk-SK" sz="10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Reparaturleistungen: Containerwagen, Zugwagenfahrwerke, Lokomotiven und Radsätze</a:t>
            </a:r>
            <a:endParaRPr lang="sk-SK" sz="10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Auf Anfrage sind die Reparaturen auch für externe Kunden im Rahmen freier Kapazitäten möglich</a:t>
            </a:r>
            <a:endParaRPr lang="sk-SK" sz="1050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22">
            <a:extLst>
              <a:ext uri="{FF2B5EF4-FFF2-40B4-BE49-F238E27FC236}">
                <a16:creationId xmlns:a16="http://schemas.microsoft.com/office/drawing/2014/main" id="{4213F4B7-56A5-671C-0A18-0A992636C09F}"/>
              </a:ext>
            </a:extLst>
          </p:cNvPr>
          <p:cNvSpPr txBox="1"/>
          <p:nvPr/>
        </p:nvSpPr>
        <p:spPr>
          <a:xfrm>
            <a:off x="4245973" y="1494203"/>
            <a:ext cx="31881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DYKO Eisenbahnwerkstatt</a:t>
            </a:r>
          </a:p>
          <a:p>
            <a:r>
              <a:rPr lang="sk-SK" sz="11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Kolin, Tschechien</a:t>
            </a:r>
          </a:p>
          <a:p>
            <a:endParaRPr lang="sk-SK" sz="11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de-DE" sz="11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Gegründet im Jahr 1940</a:t>
            </a:r>
            <a:endParaRPr lang="sk-SK" sz="11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de-DE" sz="11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2007 Übernahme durch METRANS</a:t>
            </a:r>
            <a:endParaRPr lang="en-US" sz="11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" name="TextBox 47">
            <a:extLst>
              <a:ext uri="{FF2B5EF4-FFF2-40B4-BE49-F238E27FC236}">
                <a16:creationId xmlns:a16="http://schemas.microsoft.com/office/drawing/2014/main" id="{936D4635-B419-6524-97C7-0A3732C30289}"/>
              </a:ext>
            </a:extLst>
          </p:cNvPr>
          <p:cNvSpPr txBox="1"/>
          <p:nvPr/>
        </p:nvSpPr>
        <p:spPr>
          <a:xfrm>
            <a:off x="3714216" y="5351479"/>
            <a:ext cx="18470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Reparaturleistungen: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266700" indent="-85725">
              <a:buFontTx/>
              <a:buChar char="-"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Containerwagen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266700" indent="-85725">
              <a:buFontTx/>
              <a:buChar char="-"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Lokomotiven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266700" indent="-85725">
              <a:buFontTx/>
              <a:buChar char="-"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Reach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tacker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22">
            <a:extLst>
              <a:ext uri="{FF2B5EF4-FFF2-40B4-BE49-F238E27FC236}">
                <a16:creationId xmlns:a16="http://schemas.microsoft.com/office/drawing/2014/main" id="{F7634BEA-AE6D-4914-DC2F-EAE86A68B86E}"/>
              </a:ext>
            </a:extLst>
          </p:cNvPr>
          <p:cNvSpPr txBox="1"/>
          <p:nvPr/>
        </p:nvSpPr>
        <p:spPr>
          <a:xfrm>
            <a:off x="3714216" y="4132700"/>
            <a:ext cx="3302765" cy="117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Eisenbahn</a:t>
            </a:r>
            <a:r>
              <a:rPr lang="de-AT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-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&amp; Reachstacker</a:t>
            </a:r>
            <a:r>
              <a:rPr lang="de-AT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-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Werkstatt</a:t>
            </a:r>
          </a:p>
          <a:p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Dunajska Streda, Slowakei</a:t>
            </a:r>
          </a:p>
          <a:p>
            <a:endParaRPr lang="sk-SK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Errichtet in 2019</a:t>
            </a:r>
            <a:endParaRPr lang="sk-SK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8A63FDF9-D7AC-1A38-DF6C-CC5826BFFAEE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2025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9" name="Obdĺžnik 8">
            <a:extLst>
              <a:ext uri="{FF2B5EF4-FFF2-40B4-BE49-F238E27FC236}">
                <a16:creationId xmlns:a16="http://schemas.microsoft.com/office/drawing/2014/main" id="{6AF4F4A7-5629-4445-E5F4-500A6247EA02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AA6758A4-84FE-6A18-75E0-129C91078D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695" b="-1"/>
          <a:stretch/>
        </p:blipFill>
        <p:spPr>
          <a:xfrm rot="16200000">
            <a:off x="11311508" y="5774312"/>
            <a:ext cx="1077080" cy="33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207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Rovná spojnica 51">
            <a:extLst>
              <a:ext uri="{FF2B5EF4-FFF2-40B4-BE49-F238E27FC236}">
                <a16:creationId xmlns:a16="http://schemas.microsoft.com/office/drawing/2014/main" id="{EF951607-2A5D-1B38-1CF1-35A9286AD75A}"/>
              </a:ext>
            </a:extLst>
          </p:cNvPr>
          <p:cNvCxnSpPr>
            <a:cxnSpLocks/>
          </p:cNvCxnSpPr>
          <p:nvPr/>
        </p:nvCxnSpPr>
        <p:spPr>
          <a:xfrm>
            <a:off x="7041143" y="3436620"/>
            <a:ext cx="1864097" cy="0"/>
          </a:xfrm>
          <a:prstGeom prst="line">
            <a:avLst/>
          </a:prstGeom>
          <a:ln w="1905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bdĺžnik: zaoblené rohy 2">
            <a:extLst>
              <a:ext uri="{FF2B5EF4-FFF2-40B4-BE49-F238E27FC236}">
                <a16:creationId xmlns:a16="http://schemas.microsoft.com/office/drawing/2014/main" id="{7694E4D8-7E17-C858-511D-50A61E5E328F}"/>
              </a:ext>
            </a:extLst>
          </p:cNvPr>
          <p:cNvSpPr/>
          <p:nvPr/>
        </p:nvSpPr>
        <p:spPr>
          <a:xfrm>
            <a:off x="556354" y="5128677"/>
            <a:ext cx="5381968" cy="127612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>
            <a:solidFill>
              <a:srgbClr val="CDCDC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cxnSp>
        <p:nvCxnSpPr>
          <p:cNvPr id="58" name="Rovná spojnica 57">
            <a:extLst>
              <a:ext uri="{FF2B5EF4-FFF2-40B4-BE49-F238E27FC236}">
                <a16:creationId xmlns:a16="http://schemas.microsoft.com/office/drawing/2014/main" id="{CA276F74-AE94-E8AA-FFE6-AC6BAC2783D6}"/>
              </a:ext>
            </a:extLst>
          </p:cNvPr>
          <p:cNvCxnSpPr>
            <a:cxnSpLocks/>
          </p:cNvCxnSpPr>
          <p:nvPr/>
        </p:nvCxnSpPr>
        <p:spPr>
          <a:xfrm>
            <a:off x="6271697" y="4167359"/>
            <a:ext cx="769446" cy="0"/>
          </a:xfrm>
          <a:prstGeom prst="line">
            <a:avLst/>
          </a:prstGeom>
          <a:ln w="1905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Pravá jednoduchá zátvorka 45">
            <a:extLst>
              <a:ext uri="{FF2B5EF4-FFF2-40B4-BE49-F238E27FC236}">
                <a16:creationId xmlns:a16="http://schemas.microsoft.com/office/drawing/2014/main" id="{A2F4CD6E-CD2B-D364-2404-018886D582A2}"/>
              </a:ext>
            </a:extLst>
          </p:cNvPr>
          <p:cNvSpPr/>
          <p:nvPr/>
        </p:nvSpPr>
        <p:spPr>
          <a:xfrm>
            <a:off x="6153641" y="1002224"/>
            <a:ext cx="887502" cy="4750876"/>
          </a:xfrm>
          <a:prstGeom prst="rightBracket">
            <a:avLst>
              <a:gd name="adj" fmla="val 0"/>
            </a:avLst>
          </a:prstGeom>
          <a:ln w="1905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Obdĺžnik: zaoblené rohy 1">
            <a:extLst>
              <a:ext uri="{FF2B5EF4-FFF2-40B4-BE49-F238E27FC236}">
                <a16:creationId xmlns:a16="http://schemas.microsoft.com/office/drawing/2014/main" id="{C7A5E364-ED9A-3239-1A62-C4289851568B}"/>
              </a:ext>
            </a:extLst>
          </p:cNvPr>
          <p:cNvSpPr/>
          <p:nvPr/>
        </p:nvSpPr>
        <p:spPr>
          <a:xfrm>
            <a:off x="556354" y="3562311"/>
            <a:ext cx="5381968" cy="127612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>
            <a:solidFill>
              <a:srgbClr val="CDCDC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57" name="Rounded Rectangle 41">
            <a:extLst>
              <a:ext uri="{FF2B5EF4-FFF2-40B4-BE49-F238E27FC236}">
                <a16:creationId xmlns:a16="http://schemas.microsoft.com/office/drawing/2014/main" id="{7FE7F710-943F-D3A3-F076-D0CA61FAE894}"/>
              </a:ext>
            </a:extLst>
          </p:cNvPr>
          <p:cNvSpPr/>
          <p:nvPr/>
        </p:nvSpPr>
        <p:spPr>
          <a:xfrm>
            <a:off x="8120652" y="2962745"/>
            <a:ext cx="2866670" cy="922952"/>
          </a:xfrm>
          <a:prstGeom prst="roundRect">
            <a:avLst>
              <a:gd name="adj" fmla="val 0"/>
            </a:avLst>
          </a:prstGeom>
          <a:solidFill>
            <a:srgbClr val="122862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9B5ADEB0-3140-DBDB-B35A-61A2DEF19C20}"/>
              </a:ext>
            </a:extLst>
          </p:cNvPr>
          <p:cNvSpPr txBox="1"/>
          <p:nvPr/>
        </p:nvSpPr>
        <p:spPr>
          <a:xfrm>
            <a:off x="8024947" y="1798012"/>
            <a:ext cx="2204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HHLA </a:t>
            </a:r>
          </a:p>
          <a:p>
            <a:r>
              <a:rPr lang="en-US" sz="1600" noProof="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Unternehmensstruktur</a:t>
            </a:r>
          </a:p>
        </p:txBody>
      </p:sp>
      <p:sp>
        <p:nvSpPr>
          <p:cNvPr id="13" name="TextBox 23">
            <a:extLst>
              <a:ext uri="{FF2B5EF4-FFF2-40B4-BE49-F238E27FC236}">
                <a16:creationId xmlns:a16="http://schemas.microsoft.com/office/drawing/2014/main" id="{9A153FCC-6755-5A36-D63A-F428D2BD8073}"/>
              </a:ext>
            </a:extLst>
          </p:cNvPr>
          <p:cNvSpPr txBox="1"/>
          <p:nvPr/>
        </p:nvSpPr>
        <p:spPr>
          <a:xfrm>
            <a:off x="8357674" y="3134881"/>
            <a:ext cx="2392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Teilkonzern Hafenlogistik</a:t>
            </a:r>
            <a:endParaRPr lang="en-US" sz="1600" b="1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dĺžnik: zaoblené rohy 15">
            <a:extLst>
              <a:ext uri="{FF2B5EF4-FFF2-40B4-BE49-F238E27FC236}">
                <a16:creationId xmlns:a16="http://schemas.microsoft.com/office/drawing/2014/main" id="{2CF676D6-EB26-4E17-4D93-EC00735EDB00}"/>
              </a:ext>
            </a:extLst>
          </p:cNvPr>
          <p:cNvSpPr/>
          <p:nvPr/>
        </p:nvSpPr>
        <p:spPr>
          <a:xfrm>
            <a:off x="556354" y="429579"/>
            <a:ext cx="5381968" cy="127612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>
            <a:solidFill>
              <a:srgbClr val="CDCDC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8" name="Obdĺžnik: zaoblené rohy 17">
            <a:extLst>
              <a:ext uri="{FF2B5EF4-FFF2-40B4-BE49-F238E27FC236}">
                <a16:creationId xmlns:a16="http://schemas.microsoft.com/office/drawing/2014/main" id="{7E0E6EA6-EA16-037D-11D0-4C541619740A}"/>
              </a:ext>
            </a:extLst>
          </p:cNvPr>
          <p:cNvSpPr/>
          <p:nvPr/>
        </p:nvSpPr>
        <p:spPr>
          <a:xfrm>
            <a:off x="556354" y="1995945"/>
            <a:ext cx="5381968" cy="1276125"/>
          </a:xfrm>
          <a:prstGeom prst="roundRect">
            <a:avLst>
              <a:gd name="adj" fmla="val 0"/>
            </a:avLst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rgbClr val="FF0037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2E2AC42-DBA7-0574-7745-F657A8C74739}"/>
              </a:ext>
            </a:extLst>
          </p:cNvPr>
          <p:cNvSpPr txBox="1"/>
          <p:nvPr/>
        </p:nvSpPr>
        <p:spPr>
          <a:xfrm>
            <a:off x="847645" y="576914"/>
            <a:ext cx="2011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Container</a:t>
            </a:r>
          </a:p>
        </p:txBody>
      </p:sp>
      <p:sp>
        <p:nvSpPr>
          <p:cNvPr id="26" name="TextBox 24">
            <a:extLst>
              <a:ext uri="{FF2B5EF4-FFF2-40B4-BE49-F238E27FC236}">
                <a16:creationId xmlns:a16="http://schemas.microsoft.com/office/drawing/2014/main" id="{2E317C7D-E260-66FC-E205-A55CAF97E1AC}"/>
              </a:ext>
            </a:extLst>
          </p:cNvPr>
          <p:cNvSpPr txBox="1"/>
          <p:nvPr/>
        </p:nvSpPr>
        <p:spPr>
          <a:xfrm>
            <a:off x="847645" y="886842"/>
            <a:ext cx="45204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>
                  <a:lumMod val="50000"/>
                </a:schemeClr>
              </a:buClr>
            </a:pPr>
            <a:r>
              <a:rPr lang="de-DE" sz="1400" b="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Containerumschlag in den Seehäfen </a:t>
            </a:r>
            <a:endParaRPr lang="sk-SK" sz="1400" b="0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de-DE" sz="1400" b="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Containerbezogene Dienstleistungen</a:t>
            </a:r>
            <a:r>
              <a:rPr lang="sk-SK" sz="1400" b="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b="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(z. B. Reparatur und</a:t>
            </a:r>
            <a:r>
              <a:rPr lang="sk-SK" sz="1400" b="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b="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Wartung)</a:t>
            </a:r>
            <a:endParaRPr lang="sk-SK" sz="1400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7" name="TextBox 24">
            <a:extLst>
              <a:ext uri="{FF2B5EF4-FFF2-40B4-BE49-F238E27FC236}">
                <a16:creationId xmlns:a16="http://schemas.microsoft.com/office/drawing/2014/main" id="{222A6394-DA8B-3B26-5296-F1F7FC2A9313}"/>
              </a:ext>
            </a:extLst>
          </p:cNvPr>
          <p:cNvSpPr txBox="1"/>
          <p:nvPr/>
        </p:nvSpPr>
        <p:spPr>
          <a:xfrm>
            <a:off x="847645" y="2100146"/>
            <a:ext cx="2011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Intermodal</a:t>
            </a:r>
          </a:p>
        </p:txBody>
      </p:sp>
      <p:sp>
        <p:nvSpPr>
          <p:cNvPr id="28" name="TextBox 24">
            <a:extLst>
              <a:ext uri="{FF2B5EF4-FFF2-40B4-BE49-F238E27FC236}">
                <a16:creationId xmlns:a16="http://schemas.microsoft.com/office/drawing/2014/main" id="{ECEDA536-44BE-EBCF-2A59-FD2E19C798E7}"/>
              </a:ext>
            </a:extLst>
          </p:cNvPr>
          <p:cNvSpPr txBox="1"/>
          <p:nvPr/>
        </p:nvSpPr>
        <p:spPr>
          <a:xfrm>
            <a:off x="847645" y="2429131"/>
            <a:ext cx="45204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>
                  <a:lumMod val="50000"/>
                </a:schemeClr>
              </a:buClr>
            </a:pPr>
            <a:r>
              <a:rPr lang="de-DE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Schienen- und Straßentransportdienstleistungen im Hinterland </a:t>
            </a:r>
            <a:endParaRPr lang="sk-SK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de-DE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Betrieb von Containerterminals</a:t>
            </a:r>
          </a:p>
        </p:txBody>
      </p:sp>
      <p:sp>
        <p:nvSpPr>
          <p:cNvPr id="29" name="TextBox 24">
            <a:extLst>
              <a:ext uri="{FF2B5EF4-FFF2-40B4-BE49-F238E27FC236}">
                <a16:creationId xmlns:a16="http://schemas.microsoft.com/office/drawing/2014/main" id="{BCB8EA2D-E931-970D-642C-8D426278AF23}"/>
              </a:ext>
            </a:extLst>
          </p:cNvPr>
          <p:cNvSpPr txBox="1"/>
          <p:nvPr/>
        </p:nvSpPr>
        <p:spPr>
          <a:xfrm>
            <a:off x="847645" y="3685815"/>
            <a:ext cx="2011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Logisti</a:t>
            </a:r>
            <a:r>
              <a:rPr lang="sk-SK" sz="1600" b="1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k</a:t>
            </a:r>
            <a:endParaRPr lang="en-US" sz="1600" b="1" noProof="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0" name="TextBox 24">
            <a:extLst>
              <a:ext uri="{FF2B5EF4-FFF2-40B4-BE49-F238E27FC236}">
                <a16:creationId xmlns:a16="http://schemas.microsoft.com/office/drawing/2014/main" id="{89168C99-31DE-34A8-26EB-83C68AC2CBA4}"/>
              </a:ext>
            </a:extLst>
          </p:cNvPr>
          <p:cNvSpPr txBox="1"/>
          <p:nvPr/>
        </p:nvSpPr>
        <p:spPr>
          <a:xfrm>
            <a:off x="847645" y="4007667"/>
            <a:ext cx="44410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>
                  <a:lumMod val="50000"/>
                </a:schemeClr>
              </a:buClr>
            </a:pPr>
            <a:r>
              <a:rPr lang="de-DE" sz="1400" b="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Spezielle Dienstleistungen wie Massengutumschlag, Ro-Ro sowie Fruchtlogistik</a:t>
            </a:r>
            <a:endParaRPr lang="sk-SK" sz="1400" b="0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de-DE" sz="1400" b="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Projekte &amp; Beratung</a:t>
            </a:r>
            <a:endParaRPr lang="en-GB" sz="1400" b="0" i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" name="TextBox 24">
            <a:extLst>
              <a:ext uri="{FF2B5EF4-FFF2-40B4-BE49-F238E27FC236}">
                <a16:creationId xmlns:a16="http://schemas.microsoft.com/office/drawing/2014/main" id="{FC8A0697-EB22-B1B5-423D-FECE55E9EB06}"/>
              </a:ext>
            </a:extLst>
          </p:cNvPr>
          <p:cNvSpPr txBox="1"/>
          <p:nvPr/>
        </p:nvSpPr>
        <p:spPr>
          <a:xfrm>
            <a:off x="847645" y="5255285"/>
            <a:ext cx="2011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b="1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Immobilien</a:t>
            </a:r>
            <a:endParaRPr lang="en-US" sz="1600" b="1" noProof="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2" name="TextBox 24">
            <a:extLst>
              <a:ext uri="{FF2B5EF4-FFF2-40B4-BE49-F238E27FC236}">
                <a16:creationId xmlns:a16="http://schemas.microsoft.com/office/drawing/2014/main" id="{45CA0F5C-584F-C12F-4F3D-A07CB46C0E0D}"/>
              </a:ext>
            </a:extLst>
          </p:cNvPr>
          <p:cNvSpPr txBox="1"/>
          <p:nvPr/>
        </p:nvSpPr>
        <p:spPr>
          <a:xfrm>
            <a:off x="847645" y="5542422"/>
            <a:ext cx="51907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>
                  <a:lumMod val="50000"/>
                </a:schemeClr>
              </a:buClr>
            </a:pPr>
            <a:r>
              <a:rPr lang="de-DE" sz="1400" b="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Speicherstadt, das historische Lagerhausviertel </a:t>
            </a:r>
            <a:endParaRPr lang="sk-SK" sz="1400" b="0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de-DE" sz="1400" b="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Hafen-Immobilien </a:t>
            </a:r>
            <a:endParaRPr lang="sk-SK" sz="1400" b="0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de-DE" sz="1400" b="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Fischmarkt Hamburg-Altona</a:t>
            </a:r>
            <a:endParaRPr lang="en-GB" sz="1400" b="0" i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49" name="Rovná spojnica 48">
            <a:extLst>
              <a:ext uri="{FF2B5EF4-FFF2-40B4-BE49-F238E27FC236}">
                <a16:creationId xmlns:a16="http://schemas.microsoft.com/office/drawing/2014/main" id="{B82E1EA5-9672-0FF6-1DE7-DA87B62F9410}"/>
              </a:ext>
            </a:extLst>
          </p:cNvPr>
          <p:cNvCxnSpPr>
            <a:cxnSpLocks/>
          </p:cNvCxnSpPr>
          <p:nvPr/>
        </p:nvCxnSpPr>
        <p:spPr>
          <a:xfrm>
            <a:off x="6271697" y="2615639"/>
            <a:ext cx="769446" cy="0"/>
          </a:xfrm>
          <a:prstGeom prst="line">
            <a:avLst/>
          </a:prstGeom>
          <a:ln w="1905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bdĺžnik: zaoblené rohy 32">
            <a:extLst>
              <a:ext uri="{FF2B5EF4-FFF2-40B4-BE49-F238E27FC236}">
                <a16:creationId xmlns:a16="http://schemas.microsoft.com/office/drawing/2014/main" id="{BC797E24-45D6-1CEE-C85D-AEC40CCC81E8}"/>
              </a:ext>
            </a:extLst>
          </p:cNvPr>
          <p:cNvSpPr/>
          <p:nvPr/>
        </p:nvSpPr>
        <p:spPr>
          <a:xfrm>
            <a:off x="5584135" y="699522"/>
            <a:ext cx="711029" cy="701023"/>
          </a:xfrm>
          <a:prstGeom prst="roundRect">
            <a:avLst>
              <a:gd name="adj" fmla="val 0"/>
            </a:avLst>
          </a:prstGeom>
          <a:solidFill>
            <a:srgbClr val="12286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Obdĺžnik: zaoblené rohy 33">
            <a:extLst>
              <a:ext uri="{FF2B5EF4-FFF2-40B4-BE49-F238E27FC236}">
                <a16:creationId xmlns:a16="http://schemas.microsoft.com/office/drawing/2014/main" id="{6AD9F70F-77BA-B1EC-11C8-63AD100413A5}"/>
              </a:ext>
            </a:extLst>
          </p:cNvPr>
          <p:cNvSpPr/>
          <p:nvPr/>
        </p:nvSpPr>
        <p:spPr>
          <a:xfrm>
            <a:off x="5584135" y="2261722"/>
            <a:ext cx="711029" cy="70102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CDCDC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5" name="Obdĺžnik: zaoblené rohy 34">
            <a:extLst>
              <a:ext uri="{FF2B5EF4-FFF2-40B4-BE49-F238E27FC236}">
                <a16:creationId xmlns:a16="http://schemas.microsoft.com/office/drawing/2014/main" id="{8F62C668-57B4-7D6C-F847-56A83171090B}"/>
              </a:ext>
            </a:extLst>
          </p:cNvPr>
          <p:cNvSpPr/>
          <p:nvPr/>
        </p:nvSpPr>
        <p:spPr>
          <a:xfrm>
            <a:off x="5584135" y="3828088"/>
            <a:ext cx="711029" cy="701023"/>
          </a:xfrm>
          <a:prstGeom prst="roundRect">
            <a:avLst>
              <a:gd name="adj" fmla="val 0"/>
            </a:avLst>
          </a:prstGeom>
          <a:solidFill>
            <a:srgbClr val="12286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6" name="Obdĺžnik: zaoblené rohy 35">
            <a:extLst>
              <a:ext uri="{FF2B5EF4-FFF2-40B4-BE49-F238E27FC236}">
                <a16:creationId xmlns:a16="http://schemas.microsoft.com/office/drawing/2014/main" id="{CE3886DF-6AA7-DF9B-54E2-540606E69F12}"/>
              </a:ext>
            </a:extLst>
          </p:cNvPr>
          <p:cNvSpPr/>
          <p:nvPr/>
        </p:nvSpPr>
        <p:spPr>
          <a:xfrm>
            <a:off x="5584135" y="5402588"/>
            <a:ext cx="711029" cy="701023"/>
          </a:xfrm>
          <a:prstGeom prst="roundRect">
            <a:avLst>
              <a:gd name="adj" fmla="val 0"/>
            </a:avLst>
          </a:prstGeom>
          <a:solidFill>
            <a:srgbClr val="12286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42" name="Obrázok 41">
            <a:extLst>
              <a:ext uri="{FF2B5EF4-FFF2-40B4-BE49-F238E27FC236}">
                <a16:creationId xmlns:a16="http://schemas.microsoft.com/office/drawing/2014/main" id="{83047ABB-4E59-A168-A48B-EDF716FF62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1532" y="3890268"/>
            <a:ext cx="588872" cy="588872"/>
          </a:xfrm>
          <a:prstGeom prst="rect">
            <a:avLst/>
          </a:prstGeom>
        </p:spPr>
      </p:pic>
      <p:pic>
        <p:nvPicPr>
          <p:cNvPr id="44" name="Obrázok 43">
            <a:extLst>
              <a:ext uri="{FF2B5EF4-FFF2-40B4-BE49-F238E27FC236}">
                <a16:creationId xmlns:a16="http://schemas.microsoft.com/office/drawing/2014/main" id="{EF64E187-34AA-885F-435F-12F64D0F1F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1359" y="5482429"/>
            <a:ext cx="533968" cy="533968"/>
          </a:xfrm>
          <a:prstGeom prst="rect">
            <a:avLst/>
          </a:prstGeom>
        </p:spPr>
      </p:pic>
      <p:pic>
        <p:nvPicPr>
          <p:cNvPr id="8" name="Grafik 183">
            <a:extLst>
              <a:ext uri="{FF2B5EF4-FFF2-40B4-BE49-F238E27FC236}">
                <a16:creationId xmlns:a16="http://schemas.microsoft.com/office/drawing/2014/main" id="{0B544138-DAAC-640A-BA4C-6151CBE55E2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716488" y="2476674"/>
            <a:ext cx="463242" cy="303256"/>
          </a:xfrm>
          <a:prstGeom prst="rect">
            <a:avLst/>
          </a:prstGeom>
        </p:spPr>
      </p:pic>
      <p:pic>
        <p:nvPicPr>
          <p:cNvPr id="11" name="Grafik 2">
            <a:extLst>
              <a:ext uri="{FF2B5EF4-FFF2-40B4-BE49-F238E27FC236}">
                <a16:creationId xmlns:a16="http://schemas.microsoft.com/office/drawing/2014/main" id="{55890228-431D-79BF-D658-EFD80BD762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097032" y="4061689"/>
            <a:ext cx="2328200" cy="335980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ADC64C12-02E3-7E51-AFD5-D93EFC2A7CC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3096"/>
          <a:stretch/>
        </p:blipFill>
        <p:spPr>
          <a:xfrm>
            <a:off x="5662900" y="835067"/>
            <a:ext cx="570224" cy="438529"/>
          </a:xfrm>
          <a:prstGeom prst="rect">
            <a:avLst/>
          </a:prstGeom>
        </p:spPr>
      </p:pic>
      <p:sp>
        <p:nvSpPr>
          <p:cNvPr id="5" name="TextBox 12">
            <a:extLst>
              <a:ext uri="{FF2B5EF4-FFF2-40B4-BE49-F238E27FC236}">
                <a16:creationId xmlns:a16="http://schemas.microsoft.com/office/drawing/2014/main" id="{6A86F521-4AE3-0CA9-31FD-9B656FC15B92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2025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555572A7-D29A-FE32-0792-7A4BF614FBE6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12CAF6F3-3472-5CD2-AD68-B164848A69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695" b="-1"/>
          <a:stretch/>
        </p:blipFill>
        <p:spPr>
          <a:xfrm rot="16200000">
            <a:off x="11311508" y="5774312"/>
            <a:ext cx="1077080" cy="33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2843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Obrázok 26">
            <a:extLst>
              <a:ext uri="{FF2B5EF4-FFF2-40B4-BE49-F238E27FC236}">
                <a16:creationId xmlns:a16="http://schemas.microsoft.com/office/drawing/2014/main" id="{AD1571DB-85ED-AEDF-610A-173A69C21D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" t="1520" r="252" b="2566"/>
          <a:stretch/>
        </p:blipFill>
        <p:spPr>
          <a:xfrm>
            <a:off x="3516368" y="3783737"/>
            <a:ext cx="3820679" cy="2449423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468129AF-7197-4E27-0C4D-A0D375DA3A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461" t="39335" r="16208" b="136"/>
          <a:stretch/>
        </p:blipFill>
        <p:spPr>
          <a:xfrm>
            <a:off x="7081767" y="1565415"/>
            <a:ext cx="3837692" cy="2267446"/>
          </a:xfrm>
          <a:prstGeom prst="rect">
            <a:avLst/>
          </a:prstGeom>
        </p:spPr>
      </p:pic>
      <p:sp>
        <p:nvSpPr>
          <p:cNvPr id="10" name="TextBox 12">
            <a:extLst>
              <a:ext uri="{FF2B5EF4-FFF2-40B4-BE49-F238E27FC236}">
                <a16:creationId xmlns:a16="http://schemas.microsoft.com/office/drawing/2014/main" id="{FC7EDD68-9B0D-9974-C1EB-C7D30538C8AF}"/>
              </a:ext>
            </a:extLst>
          </p:cNvPr>
          <p:cNvSpPr txBox="1"/>
          <p:nvPr/>
        </p:nvSpPr>
        <p:spPr>
          <a:xfrm>
            <a:off x="552206" y="552946"/>
            <a:ext cx="5828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HHLA 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</a:t>
            </a:r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ure</a:t>
            </a:r>
            <a:endParaRPr lang="sk-SK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</a:t>
            </a:r>
            <a:r>
              <a:rPr lang="de-DE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eprüfter CO</a:t>
            </a:r>
            <a:r>
              <a:rPr lang="de-DE" sz="1600" baseline="-250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</a:t>
            </a:r>
            <a:r>
              <a:rPr lang="de-DE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-Fußabdruck und finanzieller Klimabeitrag</a:t>
            </a:r>
            <a:endParaRPr lang="sk-SK" sz="1600" dirty="0">
              <a:solidFill>
                <a:srgbClr val="A0A0A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1" name="Obdĺžnik 10">
            <a:extLst>
              <a:ext uri="{FF2B5EF4-FFF2-40B4-BE49-F238E27FC236}">
                <a16:creationId xmlns:a16="http://schemas.microsoft.com/office/drawing/2014/main" id="{555F886D-AC77-31F4-5B04-926965C2D2D8}"/>
              </a:ext>
            </a:extLst>
          </p:cNvPr>
          <p:cNvSpPr/>
          <p:nvPr/>
        </p:nvSpPr>
        <p:spPr>
          <a:xfrm>
            <a:off x="3984981" y="1565415"/>
            <a:ext cx="4002570" cy="2267445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2" name="Rechteck 22">
            <a:extLst>
              <a:ext uri="{FF2B5EF4-FFF2-40B4-BE49-F238E27FC236}">
                <a16:creationId xmlns:a16="http://schemas.microsoft.com/office/drawing/2014/main" id="{08B23A22-BECC-4F71-C964-B4AB9AF24F7C}"/>
              </a:ext>
            </a:extLst>
          </p:cNvPr>
          <p:cNvSpPr/>
          <p:nvPr/>
        </p:nvSpPr>
        <p:spPr>
          <a:xfrm>
            <a:off x="635508" y="1562063"/>
            <a:ext cx="3391977" cy="2270654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1CB270-D53C-87FC-4F49-21FC26427DCB}"/>
              </a:ext>
            </a:extLst>
          </p:cNvPr>
          <p:cNvSpPr txBox="1"/>
          <p:nvPr/>
        </p:nvSpPr>
        <p:spPr>
          <a:xfrm>
            <a:off x="810524" y="1851114"/>
            <a:ext cx="30080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Mit HHLA Pure gewährleisten wir Umschlag und Transport mit reduziertem CO₂-Fußabdruck, der echten Klimaschutz bewirkt.</a:t>
            </a:r>
            <a:endParaRPr lang="cs-CZ" sz="14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84A9DC5B-FB91-8826-5CE2-1C2297D98318}"/>
              </a:ext>
            </a:extLst>
          </p:cNvPr>
          <p:cNvSpPr txBox="1"/>
          <p:nvPr/>
        </p:nvSpPr>
        <p:spPr>
          <a:xfrm>
            <a:off x="4220836" y="1823986"/>
            <a:ext cx="2163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b="1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Unser Ansatz</a:t>
            </a:r>
            <a:endParaRPr lang="sk-SK" sz="2000" b="1" dirty="0">
              <a:solidFill>
                <a:srgbClr val="12286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03B5D383-0156-6D63-6CCB-44776010DE0F}"/>
              </a:ext>
            </a:extLst>
          </p:cNvPr>
          <p:cNvSpPr txBox="1"/>
          <p:nvPr/>
        </p:nvSpPr>
        <p:spPr>
          <a:xfrm>
            <a:off x="4220835" y="2281763"/>
            <a:ext cx="35459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lvl="0" indent="-182563"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Moderne Hybrid- und Elektrolokomotiven</a:t>
            </a:r>
            <a:endParaRPr lang="sk-SK" sz="1400" dirty="0">
              <a:solidFill>
                <a:srgbClr val="12286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2563" lvl="0" indent="-182563">
              <a:buFont typeface="Wingdings" panose="05000000000000000000" pitchFamily="2" charset="2"/>
              <a:buChar char="§"/>
            </a:pPr>
            <a:endParaRPr lang="sk-SK" sz="1400" dirty="0">
              <a:solidFill>
                <a:srgbClr val="12286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2563" lvl="0" indent="-182563"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Elektrifizierung am Hafen-Container Terminal durch elektrische Lagerhaltung und Krananlage sowie Elektrofahrzeuge</a:t>
            </a:r>
            <a:endParaRPr lang="en-AU" sz="1400" dirty="0">
              <a:solidFill>
                <a:srgbClr val="12286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4" name="Obdĺžnik 23">
            <a:extLst>
              <a:ext uri="{FF2B5EF4-FFF2-40B4-BE49-F238E27FC236}">
                <a16:creationId xmlns:a16="http://schemas.microsoft.com/office/drawing/2014/main" id="{4BCC7B62-FF67-38A6-8217-73CE361C743E}"/>
              </a:ext>
            </a:extLst>
          </p:cNvPr>
          <p:cNvSpPr/>
          <p:nvPr/>
        </p:nvSpPr>
        <p:spPr>
          <a:xfrm>
            <a:off x="7081768" y="3832861"/>
            <a:ext cx="3837692" cy="2400299"/>
          </a:xfrm>
          <a:prstGeom prst="rect">
            <a:avLst/>
          </a:prstGeom>
          <a:solidFill>
            <a:srgbClr val="122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6" name="TextBox 12">
            <a:extLst>
              <a:ext uri="{FF2B5EF4-FFF2-40B4-BE49-F238E27FC236}">
                <a16:creationId xmlns:a16="http://schemas.microsoft.com/office/drawing/2014/main" id="{33C15AE3-C458-759F-4774-95806C027BE0}"/>
              </a:ext>
            </a:extLst>
          </p:cNvPr>
          <p:cNvSpPr txBox="1"/>
          <p:nvPr/>
        </p:nvSpPr>
        <p:spPr>
          <a:xfrm>
            <a:off x="7361763" y="4289276"/>
            <a:ext cx="34025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Auch bei langen Distanzen ist die Kompensation wichtig. Da CO₂-Emissionen den gesamten Planeten betreffen, kompensieren wir unvermeidbare Emissionen durch zertifizierte Umweltprojekte.</a:t>
            </a:r>
            <a:endParaRPr lang="en-AU" sz="16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0" name="Rechteck 22">
            <a:extLst>
              <a:ext uri="{FF2B5EF4-FFF2-40B4-BE49-F238E27FC236}">
                <a16:creationId xmlns:a16="http://schemas.microsoft.com/office/drawing/2014/main" id="{032EB6C8-0577-83F7-6187-62973D76A58B}"/>
              </a:ext>
            </a:extLst>
          </p:cNvPr>
          <p:cNvSpPr/>
          <p:nvPr/>
        </p:nvSpPr>
        <p:spPr>
          <a:xfrm>
            <a:off x="635509" y="3832861"/>
            <a:ext cx="3036279" cy="2400299"/>
          </a:xfrm>
          <a:prstGeom prst="rect">
            <a:avLst/>
          </a:prstGeom>
          <a:solidFill>
            <a:srgbClr val="9FC5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extBox 12">
            <a:extLst>
              <a:ext uri="{FF2B5EF4-FFF2-40B4-BE49-F238E27FC236}">
                <a16:creationId xmlns:a16="http://schemas.microsoft.com/office/drawing/2014/main" id="{91417D12-02EB-5291-AAA0-27A8022D33BD}"/>
              </a:ext>
            </a:extLst>
          </p:cNvPr>
          <p:cNvSpPr txBox="1"/>
          <p:nvPr/>
        </p:nvSpPr>
        <p:spPr>
          <a:xfrm>
            <a:off x="863522" y="4690231"/>
            <a:ext cx="2599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Bis jetzt haben wir bereits über</a:t>
            </a:r>
            <a:endParaRPr lang="sk-SK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" name="Google Shape;1423;p113">
            <a:extLst>
              <a:ext uri="{FF2B5EF4-FFF2-40B4-BE49-F238E27FC236}">
                <a16:creationId xmlns:a16="http://schemas.microsoft.com/office/drawing/2014/main" id="{A956DBC4-87AB-142D-5882-B88C32B7D8FE}"/>
              </a:ext>
            </a:extLst>
          </p:cNvPr>
          <p:cNvSpPr txBox="1">
            <a:spLocks/>
          </p:cNvSpPr>
          <p:nvPr/>
        </p:nvSpPr>
        <p:spPr>
          <a:xfrm>
            <a:off x="1301984" y="5336625"/>
            <a:ext cx="1722516" cy="40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3200"/>
              <a:buFont typeface="Arial"/>
              <a:buNone/>
            </a:pPr>
            <a:r>
              <a:rPr lang="sk-SK" sz="3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230.000</a:t>
            </a:r>
            <a:endParaRPr lang="de-DE" sz="32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53DE870F-B9F1-248D-7F27-631ACFB55AD9}"/>
              </a:ext>
            </a:extLst>
          </p:cNvPr>
          <p:cNvSpPr txBox="1"/>
          <p:nvPr/>
        </p:nvSpPr>
        <p:spPr>
          <a:xfrm>
            <a:off x="645103" y="5672000"/>
            <a:ext cx="3036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</a:t>
            </a:r>
            <a:r>
              <a:rPr lang="sk-SK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onnen CO₂ kompensiert.</a:t>
            </a:r>
            <a:endParaRPr lang="sk-SK" baseline="-250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5" name="Obrázok 4" descr="Obrázok, na ktorom je grafika, písmo, logo, symbol&#10;&#10;Obsah vygenerovaný umelou inteligenciou môže byť nesprávny.">
            <a:extLst>
              <a:ext uri="{FF2B5EF4-FFF2-40B4-BE49-F238E27FC236}">
                <a16:creationId xmlns:a16="http://schemas.microsoft.com/office/drawing/2014/main" id="{261B798A-35A7-A3C8-A7C4-BE78FA92E1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1589" y="3796834"/>
            <a:ext cx="983307" cy="984885"/>
          </a:xfrm>
          <a:prstGeom prst="rect">
            <a:avLst/>
          </a:prstGeom>
        </p:spPr>
      </p:pic>
      <p:sp>
        <p:nvSpPr>
          <p:cNvPr id="6" name="TextBox 12">
            <a:extLst>
              <a:ext uri="{FF2B5EF4-FFF2-40B4-BE49-F238E27FC236}">
                <a16:creationId xmlns:a16="http://schemas.microsoft.com/office/drawing/2014/main" id="{C3219720-2B46-8E60-5D1C-F930FF5DDBF6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2025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76190F18-46DD-06D7-801B-7DB8DE311B50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416954F9-E2CA-D4CA-11DD-773C0F74EB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695" b="-1"/>
          <a:stretch/>
        </p:blipFill>
        <p:spPr>
          <a:xfrm rot="16200000">
            <a:off x="11311508" y="5774312"/>
            <a:ext cx="1077080" cy="33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4564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A27B13-E032-8F5C-D0ED-57BC5FA89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Obrázok 35">
            <a:extLst>
              <a:ext uri="{FF2B5EF4-FFF2-40B4-BE49-F238E27FC236}">
                <a16:creationId xmlns:a16="http://schemas.microsoft.com/office/drawing/2014/main" id="{282EC939-C60F-7F08-3AF9-F5D30A6B61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84" t="-19463" r="16504" b="1282"/>
          <a:stretch/>
        </p:blipFill>
        <p:spPr>
          <a:xfrm>
            <a:off x="650168" y="3347875"/>
            <a:ext cx="2968342" cy="2929377"/>
          </a:xfrm>
          <a:prstGeom prst="rect">
            <a:avLst/>
          </a:prstGeom>
        </p:spPr>
      </p:pic>
      <p:pic>
        <p:nvPicPr>
          <p:cNvPr id="39" name="Obrázok 38">
            <a:extLst>
              <a:ext uri="{FF2B5EF4-FFF2-40B4-BE49-F238E27FC236}">
                <a16:creationId xmlns:a16="http://schemas.microsoft.com/office/drawing/2014/main" id="{B53A2334-D9DF-8D51-018A-28EBF2FDFB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20" b="10650"/>
          <a:stretch/>
        </p:blipFill>
        <p:spPr>
          <a:xfrm>
            <a:off x="7020462" y="3926049"/>
            <a:ext cx="3898998" cy="235120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01BBFB1-A991-2952-209C-4ED8DDD8D42D}"/>
              </a:ext>
            </a:extLst>
          </p:cNvPr>
          <p:cNvSpPr txBox="1"/>
          <p:nvPr/>
        </p:nvSpPr>
        <p:spPr>
          <a:xfrm>
            <a:off x="734043" y="1687321"/>
            <a:ext cx="28861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With HHLA Pure, METRANS provides CO₂-free handling and transport, making a real impact on climate protection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.</a:t>
            </a:r>
            <a:endParaRPr lang="cs-CZ" sz="14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4" name="Obdĺžnik 23">
            <a:extLst>
              <a:ext uri="{FF2B5EF4-FFF2-40B4-BE49-F238E27FC236}">
                <a16:creationId xmlns:a16="http://schemas.microsoft.com/office/drawing/2014/main" id="{5904F62B-82BD-5546-C5B4-20EF5CCAFFB0}"/>
              </a:ext>
            </a:extLst>
          </p:cNvPr>
          <p:cNvSpPr/>
          <p:nvPr/>
        </p:nvSpPr>
        <p:spPr>
          <a:xfrm>
            <a:off x="3618510" y="1504951"/>
            <a:ext cx="7300950" cy="2726064"/>
          </a:xfrm>
          <a:prstGeom prst="rect">
            <a:avLst/>
          </a:prstGeom>
          <a:solidFill>
            <a:srgbClr val="122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5" name="TextBox 12">
            <a:extLst>
              <a:ext uri="{FF2B5EF4-FFF2-40B4-BE49-F238E27FC236}">
                <a16:creationId xmlns:a16="http://schemas.microsoft.com/office/drawing/2014/main" id="{0C894490-29CE-96F5-BDA5-4001C3F3B989}"/>
              </a:ext>
            </a:extLst>
          </p:cNvPr>
          <p:cNvSpPr txBox="1"/>
          <p:nvPr/>
        </p:nvSpPr>
        <p:spPr>
          <a:xfrm>
            <a:off x="3830605" y="1735307"/>
            <a:ext cx="27676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Unser Produkt</a:t>
            </a:r>
          </a:p>
        </p:txBody>
      </p:sp>
      <p:sp>
        <p:nvSpPr>
          <p:cNvPr id="2" name="Rechteck 22">
            <a:extLst>
              <a:ext uri="{FF2B5EF4-FFF2-40B4-BE49-F238E27FC236}">
                <a16:creationId xmlns:a16="http://schemas.microsoft.com/office/drawing/2014/main" id="{D50EAA4C-A494-996C-5A88-89E259C924EE}"/>
              </a:ext>
            </a:extLst>
          </p:cNvPr>
          <p:cNvSpPr/>
          <p:nvPr/>
        </p:nvSpPr>
        <p:spPr>
          <a:xfrm>
            <a:off x="650167" y="1504949"/>
            <a:ext cx="2970015" cy="2421099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69B87FDA-5EAB-F8D0-388D-703ECABFE514}"/>
              </a:ext>
            </a:extLst>
          </p:cNvPr>
          <p:cNvSpPr txBox="1"/>
          <p:nvPr/>
        </p:nvSpPr>
        <p:spPr>
          <a:xfrm>
            <a:off x="940168" y="1735307"/>
            <a:ext cx="238506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Entwickelt, um den transportbedingten CO₂-Fußabdruck von Hafen­betrieben bis ins europäische Hinterland zu verringern.</a:t>
            </a:r>
            <a:endParaRPr lang="cs-CZ" sz="14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9" name="Obdĺžnik 18">
            <a:extLst>
              <a:ext uri="{FF2B5EF4-FFF2-40B4-BE49-F238E27FC236}">
                <a16:creationId xmlns:a16="http://schemas.microsoft.com/office/drawing/2014/main" id="{B3DEB80A-29A3-8FFE-8440-1FA46CD9B7A8}"/>
              </a:ext>
            </a:extLst>
          </p:cNvPr>
          <p:cNvSpPr/>
          <p:nvPr/>
        </p:nvSpPr>
        <p:spPr>
          <a:xfrm>
            <a:off x="3620182" y="4231014"/>
            <a:ext cx="3827098" cy="2046237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90F673AC-E05C-552C-446A-4C0E68A17CE9}"/>
              </a:ext>
            </a:extLst>
          </p:cNvPr>
          <p:cNvSpPr txBox="1"/>
          <p:nvPr/>
        </p:nvSpPr>
        <p:spPr>
          <a:xfrm>
            <a:off x="3836859" y="4339366"/>
            <a:ext cx="14955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2000" b="1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Prozess</a:t>
            </a:r>
          </a:p>
        </p:txBody>
      </p:sp>
      <p:sp>
        <p:nvSpPr>
          <p:cNvPr id="21" name="TextBox 12">
            <a:extLst>
              <a:ext uri="{FF2B5EF4-FFF2-40B4-BE49-F238E27FC236}">
                <a16:creationId xmlns:a16="http://schemas.microsoft.com/office/drawing/2014/main" id="{824EF9B2-948F-0C3A-8826-418EF33E9B5C}"/>
              </a:ext>
            </a:extLst>
          </p:cNvPr>
          <p:cNvSpPr txBox="1"/>
          <p:nvPr/>
        </p:nvSpPr>
        <p:spPr>
          <a:xfrm>
            <a:off x="3836858" y="4755118"/>
            <a:ext cx="35128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lvl="0" indent="-182563"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Zertifizierung von HHLA Pure durch TÜV Nord</a:t>
            </a:r>
            <a:endParaRPr lang="sk-SK" sz="1400" dirty="0">
              <a:solidFill>
                <a:srgbClr val="12286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2563" lvl="0" indent="-182563"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Annahme von kundenspezifischen Transporten (Volumen/Route)</a:t>
            </a:r>
            <a:endParaRPr lang="sk-SK" sz="1400" dirty="0">
              <a:solidFill>
                <a:srgbClr val="12286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2563" lvl="0" indent="-182563"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Verrechnung und Überwachung durch TÜV Nord</a:t>
            </a:r>
            <a:endParaRPr lang="en-AU" sz="1400" dirty="0">
              <a:solidFill>
                <a:srgbClr val="12286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EF7E8704-FDA7-6986-1A8D-34C9DCFB9E51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2025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F16994C6-070E-BA65-B49E-52FB6B01B362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A15826BC-A208-0046-C9BC-1C4CC84565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695" b="-1"/>
          <a:stretch/>
        </p:blipFill>
        <p:spPr>
          <a:xfrm rot="16200000">
            <a:off x="11311508" y="5774312"/>
            <a:ext cx="1077080" cy="333632"/>
          </a:xfrm>
          <a:prstGeom prst="rect">
            <a:avLst/>
          </a:prstGeom>
        </p:spPr>
      </p:pic>
      <p:sp>
        <p:nvSpPr>
          <p:cNvPr id="7" name="TextBox 12">
            <a:extLst>
              <a:ext uri="{FF2B5EF4-FFF2-40B4-BE49-F238E27FC236}">
                <a16:creationId xmlns:a16="http://schemas.microsoft.com/office/drawing/2014/main" id="{526EDDA8-8FDF-D1CC-BF7A-EF00C07E2FF5}"/>
              </a:ext>
            </a:extLst>
          </p:cNvPr>
          <p:cNvSpPr txBox="1"/>
          <p:nvPr/>
        </p:nvSpPr>
        <p:spPr>
          <a:xfrm>
            <a:off x="552206" y="552946"/>
            <a:ext cx="5828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HHLA 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</a:t>
            </a:r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ure</a:t>
            </a:r>
            <a:endParaRPr lang="sk-SK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</a:t>
            </a:r>
            <a:r>
              <a:rPr lang="de-DE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eprüfter CO</a:t>
            </a:r>
            <a:r>
              <a:rPr lang="de-DE" sz="1600" baseline="-250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</a:t>
            </a:r>
            <a:r>
              <a:rPr lang="de-DE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-Fußabdruck und finanzieller Klimabeitrag</a:t>
            </a:r>
            <a:endParaRPr lang="sk-SK" sz="1600" dirty="0">
              <a:solidFill>
                <a:srgbClr val="A0A0A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2CFAB799-344D-E075-1564-D15EEFBB3AC3}"/>
              </a:ext>
            </a:extLst>
          </p:cNvPr>
          <p:cNvSpPr txBox="1"/>
          <p:nvPr/>
        </p:nvSpPr>
        <p:spPr>
          <a:xfrm>
            <a:off x="3824635" y="2217104"/>
            <a:ext cx="6643405" cy="1856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lvl="0" indent="-182563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Ressourcenschonender Umschlag und Transport</a:t>
            </a:r>
            <a:endParaRPr lang="sk-SK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2563" lvl="0" indent="-182563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Elektrifizierter Betrieb an allen HHLA-Terminals</a:t>
            </a:r>
            <a:endParaRPr lang="sk-SK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2563" lvl="0" indent="-182563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CO₂-optimierte METRANS-Lokomotiven und Waggons</a:t>
            </a:r>
            <a:endParaRPr lang="sk-SK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2563" lvl="0" indent="-182563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Unvermeidbare Emissionen werden über Gold-Standard-Projekte kompensiert</a:t>
            </a:r>
            <a:endParaRPr lang="sk-SK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2563" lvl="0" indent="-182563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Kunden erhalten eine Bestätigung für CO₂-ausgeglichenen Transport</a:t>
            </a:r>
            <a:endParaRPr lang="sk-SK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2563" lvl="0" indent="-182563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Österreich und Deutschland fahren METRANS-E-Züge mit Strom aus erneuerbaren Quellen</a:t>
            </a:r>
            <a:endParaRPr lang="en-AU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8542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Obrázok 325" descr="Obrázok, na ktorom je nákladný kontajner, prepravný kontajner, kontajner, nákladná preprava&#10;&#10;Obsah vygenerovaný umelou inteligenciou môže byť nesprávny.">
            <a:extLst>
              <a:ext uri="{FF2B5EF4-FFF2-40B4-BE49-F238E27FC236}">
                <a16:creationId xmlns:a16="http://schemas.microsoft.com/office/drawing/2014/main" id="{008FD4A4-0304-C9F6-FBA7-33D0A7C495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556" r="44312"/>
          <a:stretch/>
        </p:blipFill>
        <p:spPr>
          <a:xfrm>
            <a:off x="728139" y="1415132"/>
            <a:ext cx="1977794" cy="4861646"/>
          </a:xfrm>
          <a:prstGeom prst="rect">
            <a:avLst/>
          </a:prstGeom>
        </p:spPr>
      </p:pic>
      <p:sp>
        <p:nvSpPr>
          <p:cNvPr id="300" name="Obdĺžnik 299">
            <a:extLst>
              <a:ext uri="{FF2B5EF4-FFF2-40B4-BE49-F238E27FC236}">
                <a16:creationId xmlns:a16="http://schemas.microsoft.com/office/drawing/2014/main" id="{DFA835DD-2CA2-236C-7D5F-69C4D06034AD}"/>
              </a:ext>
            </a:extLst>
          </p:cNvPr>
          <p:cNvSpPr/>
          <p:nvPr/>
        </p:nvSpPr>
        <p:spPr>
          <a:xfrm>
            <a:off x="2508536" y="3705839"/>
            <a:ext cx="2590811" cy="2570938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307" name="Obdĺžnik 306">
            <a:extLst>
              <a:ext uri="{FF2B5EF4-FFF2-40B4-BE49-F238E27FC236}">
                <a16:creationId xmlns:a16="http://schemas.microsoft.com/office/drawing/2014/main" id="{F1698AC3-A552-D3C7-D27F-1C04DAA08293}"/>
              </a:ext>
            </a:extLst>
          </p:cNvPr>
          <p:cNvSpPr/>
          <p:nvPr/>
        </p:nvSpPr>
        <p:spPr>
          <a:xfrm>
            <a:off x="5054245" y="3705839"/>
            <a:ext cx="3724041" cy="2570938"/>
          </a:xfrm>
          <a:prstGeom prst="rect">
            <a:avLst/>
          </a:prstGeom>
          <a:solidFill>
            <a:srgbClr val="9FC5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308" name="Obdĺžnik 307">
            <a:extLst>
              <a:ext uri="{FF2B5EF4-FFF2-40B4-BE49-F238E27FC236}">
                <a16:creationId xmlns:a16="http://schemas.microsoft.com/office/drawing/2014/main" id="{35467B1F-9861-1EC5-1AD9-8EFFC38FBCB2}"/>
              </a:ext>
            </a:extLst>
          </p:cNvPr>
          <p:cNvSpPr/>
          <p:nvPr/>
        </p:nvSpPr>
        <p:spPr>
          <a:xfrm>
            <a:off x="8778286" y="3705839"/>
            <a:ext cx="2141175" cy="2570938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302" name="Obdĺžnik 301">
            <a:extLst>
              <a:ext uri="{FF2B5EF4-FFF2-40B4-BE49-F238E27FC236}">
                <a16:creationId xmlns:a16="http://schemas.microsoft.com/office/drawing/2014/main" id="{CB9522A9-DC37-1F6B-187F-DAA2B25FB80C}"/>
              </a:ext>
            </a:extLst>
          </p:cNvPr>
          <p:cNvSpPr/>
          <p:nvPr/>
        </p:nvSpPr>
        <p:spPr>
          <a:xfrm>
            <a:off x="6713999" y="1415132"/>
            <a:ext cx="4205462" cy="2290707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99" name="Obdĺžnik 298">
            <a:extLst>
              <a:ext uri="{FF2B5EF4-FFF2-40B4-BE49-F238E27FC236}">
                <a16:creationId xmlns:a16="http://schemas.microsoft.com/office/drawing/2014/main" id="{E0229A26-CEAA-161A-202A-5382FC84C690}"/>
              </a:ext>
            </a:extLst>
          </p:cNvPr>
          <p:cNvSpPr/>
          <p:nvPr/>
        </p:nvSpPr>
        <p:spPr>
          <a:xfrm>
            <a:off x="2508536" y="1415132"/>
            <a:ext cx="4313193" cy="2290707"/>
          </a:xfrm>
          <a:prstGeom prst="rect">
            <a:avLst/>
          </a:prstGeom>
          <a:solidFill>
            <a:srgbClr val="122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63" name="TextBox 12">
            <a:extLst>
              <a:ext uri="{FF2B5EF4-FFF2-40B4-BE49-F238E27FC236}">
                <a16:creationId xmlns:a16="http://schemas.microsoft.com/office/drawing/2014/main" id="{0430CC83-120C-D015-F2A1-E2FF1B302255}"/>
              </a:ext>
            </a:extLst>
          </p:cNvPr>
          <p:cNvSpPr txBox="1"/>
          <p:nvPr/>
        </p:nvSpPr>
        <p:spPr>
          <a:xfrm>
            <a:off x="648725" y="581223"/>
            <a:ext cx="5432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Bausteine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des Erfolgs</a:t>
            </a:r>
            <a:endParaRPr lang="en-AU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69" name="BlokTextu 68">
            <a:extLst>
              <a:ext uri="{FF2B5EF4-FFF2-40B4-BE49-F238E27FC236}">
                <a16:creationId xmlns:a16="http://schemas.microsoft.com/office/drawing/2014/main" id="{737BAF91-D746-7338-3E3F-F33FCC75C46D}"/>
              </a:ext>
            </a:extLst>
          </p:cNvPr>
          <p:cNvSpPr txBox="1"/>
          <p:nvPr/>
        </p:nvSpPr>
        <p:spPr>
          <a:xfrm>
            <a:off x="9164683" y="4991308"/>
            <a:ext cx="14066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Eigene Hard- und Software</a:t>
            </a:r>
          </a:p>
        </p:txBody>
      </p:sp>
      <p:sp>
        <p:nvSpPr>
          <p:cNvPr id="65" name="BlokTextu 64">
            <a:extLst>
              <a:ext uri="{FF2B5EF4-FFF2-40B4-BE49-F238E27FC236}">
                <a16:creationId xmlns:a16="http://schemas.microsoft.com/office/drawing/2014/main" id="{549F46BF-A3F3-4D19-E86C-D0AE9B398E55}"/>
              </a:ext>
            </a:extLst>
          </p:cNvPr>
          <p:cNvSpPr txBox="1"/>
          <p:nvPr/>
        </p:nvSpPr>
        <p:spPr>
          <a:xfrm>
            <a:off x="3778803" y="2289550"/>
            <a:ext cx="290082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 sind der größte mitteleuropäische Betreiber intermodaler Transporte mit einer mehr als 30-jährigen Tradition in der Containerschifffahrt.</a:t>
            </a:r>
            <a:endParaRPr lang="sk-SK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12">
            <a:extLst>
              <a:ext uri="{FF2B5EF4-FFF2-40B4-BE49-F238E27FC236}">
                <a16:creationId xmlns:a16="http://schemas.microsoft.com/office/drawing/2014/main" id="{7CD104B1-21DB-F506-712D-34295F87B0CC}"/>
              </a:ext>
            </a:extLst>
          </p:cNvPr>
          <p:cNvSpPr txBox="1"/>
          <p:nvPr/>
        </p:nvSpPr>
        <p:spPr>
          <a:xfrm>
            <a:off x="3778804" y="1704775"/>
            <a:ext cx="2550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Einer der Marktführer im intermodalen Verkehr</a:t>
            </a:r>
            <a:endParaRPr lang="en-GB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2" name="Skupina 291">
            <a:extLst>
              <a:ext uri="{FF2B5EF4-FFF2-40B4-BE49-F238E27FC236}">
                <a16:creationId xmlns:a16="http://schemas.microsoft.com/office/drawing/2014/main" id="{B830ADE3-ECF0-F3CE-8523-48205937C3EF}"/>
              </a:ext>
            </a:extLst>
          </p:cNvPr>
          <p:cNvGrpSpPr/>
          <p:nvPr/>
        </p:nvGrpSpPr>
        <p:grpSpPr>
          <a:xfrm>
            <a:off x="2587926" y="4793126"/>
            <a:ext cx="2411762" cy="1283113"/>
            <a:chOff x="3827638" y="4526699"/>
            <a:chExt cx="7513394" cy="1283113"/>
          </a:xfrm>
        </p:grpSpPr>
        <p:sp>
          <p:nvSpPr>
            <p:cNvPr id="71" name="BlokTextu 70">
              <a:extLst>
                <a:ext uri="{FF2B5EF4-FFF2-40B4-BE49-F238E27FC236}">
                  <a16:creationId xmlns:a16="http://schemas.microsoft.com/office/drawing/2014/main" id="{43A58F06-52F4-0623-2503-67A29BC2D7C8}"/>
                </a:ext>
              </a:extLst>
            </p:cNvPr>
            <p:cNvSpPr txBox="1"/>
            <p:nvPr/>
          </p:nvSpPr>
          <p:spPr>
            <a:xfrm>
              <a:off x="4262274" y="4855705"/>
              <a:ext cx="6363893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Wir verfügen über ein hochqualifiziertes Mitarbeiterteam mit langjähriger Erfahrung.</a:t>
              </a:r>
              <a:endParaRPr lang="sk-SK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TextBox 12">
              <a:extLst>
                <a:ext uri="{FF2B5EF4-FFF2-40B4-BE49-F238E27FC236}">
                  <a16:creationId xmlns:a16="http://schemas.microsoft.com/office/drawing/2014/main" id="{9D31E6B0-15CA-6890-64E8-83EE18906871}"/>
                </a:ext>
              </a:extLst>
            </p:cNvPr>
            <p:cNvSpPr txBox="1"/>
            <p:nvPr/>
          </p:nvSpPr>
          <p:spPr>
            <a:xfrm>
              <a:off x="3827638" y="4526699"/>
              <a:ext cx="751339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Stabiler Arbeitgeber</a:t>
              </a:r>
            </a:p>
          </p:txBody>
        </p:sp>
      </p:grpSp>
      <p:sp>
        <p:nvSpPr>
          <p:cNvPr id="67" name="BlokTextu 66">
            <a:extLst>
              <a:ext uri="{FF2B5EF4-FFF2-40B4-BE49-F238E27FC236}">
                <a16:creationId xmlns:a16="http://schemas.microsoft.com/office/drawing/2014/main" id="{F3E59CBE-63EA-99C3-704F-5C48B23400F8}"/>
              </a:ext>
            </a:extLst>
          </p:cNvPr>
          <p:cNvSpPr txBox="1"/>
          <p:nvPr/>
        </p:nvSpPr>
        <p:spPr>
          <a:xfrm>
            <a:off x="8124767" y="1619023"/>
            <a:ext cx="2371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Eigenes Netzwerk von 20 Terminals</a:t>
            </a:r>
            <a:endParaRPr lang="sk-SK" sz="1600" b="1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BlokTextu 76">
            <a:extLst>
              <a:ext uri="{FF2B5EF4-FFF2-40B4-BE49-F238E27FC236}">
                <a16:creationId xmlns:a16="http://schemas.microsoft.com/office/drawing/2014/main" id="{DDA8E927-1559-2229-7E8A-1915E732F338}"/>
              </a:ext>
            </a:extLst>
          </p:cNvPr>
          <p:cNvSpPr txBox="1"/>
          <p:nvPr/>
        </p:nvSpPr>
        <p:spPr>
          <a:xfrm>
            <a:off x="8109930" y="2199087"/>
            <a:ext cx="274799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 betreiben 20 intermodale Terminals in Deutschland, Österreich, Polen, Ungarn, Rumänien, Serbien, Slowakei, Tschechien und haben derzeit 2 weitere im Bau.</a:t>
            </a:r>
            <a:endParaRPr lang="en-US" sz="14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3" name="Skupina 292">
            <a:extLst>
              <a:ext uri="{FF2B5EF4-FFF2-40B4-BE49-F238E27FC236}">
                <a16:creationId xmlns:a16="http://schemas.microsoft.com/office/drawing/2014/main" id="{77BE5659-C753-2BBD-64A0-0A96725C0F2F}"/>
              </a:ext>
            </a:extLst>
          </p:cNvPr>
          <p:cNvGrpSpPr/>
          <p:nvPr/>
        </p:nvGrpSpPr>
        <p:grpSpPr>
          <a:xfrm>
            <a:off x="5192516" y="4784548"/>
            <a:ext cx="3411681" cy="1302296"/>
            <a:chOff x="3130233" y="5305360"/>
            <a:chExt cx="6363165" cy="1302296"/>
          </a:xfrm>
        </p:grpSpPr>
        <p:sp>
          <p:nvSpPr>
            <p:cNvPr id="73" name="BlokTextu 72">
              <a:extLst>
                <a:ext uri="{FF2B5EF4-FFF2-40B4-BE49-F238E27FC236}">
                  <a16:creationId xmlns:a16="http://schemas.microsoft.com/office/drawing/2014/main" id="{3D5FB3DD-DB26-C975-AAE5-A8543EE8E9E4}"/>
                </a:ext>
              </a:extLst>
            </p:cNvPr>
            <p:cNvSpPr txBox="1"/>
            <p:nvPr/>
          </p:nvSpPr>
          <p:spPr>
            <a:xfrm>
              <a:off x="3130233" y="5653549"/>
              <a:ext cx="6363165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sz="1400" dirty="0">
                  <a:solidFill>
                    <a:srgbClr val="0022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Mit modernen Hybrid- und Elektro­lokomotiven und unserem Service HHLA Pure bieten wir Umschlag und Transport mit reduziertem CO₂-Fußabdruck an.</a:t>
              </a:r>
              <a:endParaRPr lang="sk-SK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BlokTextu 77">
              <a:extLst>
                <a:ext uri="{FF2B5EF4-FFF2-40B4-BE49-F238E27FC236}">
                  <a16:creationId xmlns:a16="http://schemas.microsoft.com/office/drawing/2014/main" id="{D58B9E87-849B-AD1C-8001-57F0D03AC14B}"/>
                </a:ext>
              </a:extLst>
            </p:cNvPr>
            <p:cNvSpPr txBox="1"/>
            <p:nvPr/>
          </p:nvSpPr>
          <p:spPr>
            <a:xfrm>
              <a:off x="3520862" y="5305360"/>
              <a:ext cx="550700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22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Klimaschutz</a:t>
              </a:r>
            </a:p>
          </p:txBody>
        </p:sp>
      </p:grpSp>
      <p:pic>
        <p:nvPicPr>
          <p:cNvPr id="313" name="Obrázok 312" descr="Obrázok, na ktorom je kruh, symbol, grafika, dizajn&#10;&#10;Obsah vygenerovaný umelou inteligenciou môže byť nesprávny.">
            <a:extLst>
              <a:ext uri="{FF2B5EF4-FFF2-40B4-BE49-F238E27FC236}">
                <a16:creationId xmlns:a16="http://schemas.microsoft.com/office/drawing/2014/main" id="{9AA284E6-73F6-73A5-750E-FC6526C47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1993" y="3735592"/>
            <a:ext cx="1078838" cy="1078838"/>
          </a:xfrm>
          <a:prstGeom prst="rect">
            <a:avLst/>
          </a:prstGeom>
        </p:spPr>
      </p:pic>
      <p:pic>
        <p:nvPicPr>
          <p:cNvPr id="317" name="Obrázok 316" descr="Obrázok, na ktorom je symbol, písmo, grafika, kruh&#10;&#10;Obsah vygenerovaný umelou inteligenciou môže byť nesprávny.">
            <a:extLst>
              <a:ext uri="{FF2B5EF4-FFF2-40B4-BE49-F238E27FC236}">
                <a16:creationId xmlns:a16="http://schemas.microsoft.com/office/drawing/2014/main" id="{FEC8A69D-770B-EFCD-E29A-1E2A0D6C3F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6607" y="3946728"/>
            <a:ext cx="922823" cy="922823"/>
          </a:xfrm>
          <a:prstGeom prst="rect">
            <a:avLst/>
          </a:prstGeom>
        </p:spPr>
      </p:pic>
      <p:pic>
        <p:nvPicPr>
          <p:cNvPr id="322" name="Obrázok 321" descr="Obrázok, na ktorom je písmo, grafika, logo, grafický dizajn&#10;&#10;Obsah vygenerovaný umelou inteligenciou môže byť nesprávny.">
            <a:extLst>
              <a:ext uri="{FF2B5EF4-FFF2-40B4-BE49-F238E27FC236}">
                <a16:creationId xmlns:a16="http://schemas.microsoft.com/office/drawing/2014/main" id="{0DED55A0-8E9C-B7A4-04E1-138E46C953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8939" y="3735592"/>
            <a:ext cx="1098329" cy="1100092"/>
          </a:xfrm>
          <a:prstGeom prst="rect">
            <a:avLst/>
          </a:prstGeom>
        </p:spPr>
      </p:pic>
      <p:pic>
        <p:nvPicPr>
          <p:cNvPr id="324" name="Obrázok 323">
            <a:extLst>
              <a:ext uri="{FF2B5EF4-FFF2-40B4-BE49-F238E27FC236}">
                <a16:creationId xmlns:a16="http://schemas.microsoft.com/office/drawing/2014/main" id="{403A3252-FDEC-8ADF-F1D7-FA04E2C488F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678508" y="2070838"/>
            <a:ext cx="1066083" cy="1066083"/>
          </a:xfrm>
          <a:prstGeom prst="rect">
            <a:avLst/>
          </a:prstGeom>
        </p:spPr>
      </p:pic>
      <p:pic>
        <p:nvPicPr>
          <p:cNvPr id="328" name="Google Shape;79;p8">
            <a:extLst>
              <a:ext uri="{FF2B5EF4-FFF2-40B4-BE49-F238E27FC236}">
                <a16:creationId xmlns:a16="http://schemas.microsoft.com/office/drawing/2014/main" id="{5812FF36-A90C-AE0C-E7E9-143E0582F8E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93538" y="2173085"/>
            <a:ext cx="808007" cy="82870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2">
            <a:extLst>
              <a:ext uri="{FF2B5EF4-FFF2-40B4-BE49-F238E27FC236}">
                <a16:creationId xmlns:a16="http://schemas.microsoft.com/office/drawing/2014/main" id="{D468F6B3-CD2F-04D4-A823-58AE7741465A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2025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" name="Obdĺžnik 2">
            <a:extLst>
              <a:ext uri="{FF2B5EF4-FFF2-40B4-BE49-F238E27FC236}">
                <a16:creationId xmlns:a16="http://schemas.microsoft.com/office/drawing/2014/main" id="{5465B267-ADA2-83E2-9F2A-BC08F11893E2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411DF0D2-1C79-9932-2EFA-797FE802EC8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695" b="-1"/>
          <a:stretch/>
        </p:blipFill>
        <p:spPr>
          <a:xfrm rot="16200000">
            <a:off x="11311508" y="5774312"/>
            <a:ext cx="1077080" cy="33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3451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377;p41">
            <a:extLst>
              <a:ext uri="{FF2B5EF4-FFF2-40B4-BE49-F238E27FC236}">
                <a16:creationId xmlns:a16="http://schemas.microsoft.com/office/drawing/2014/main" id="{A4D63652-AD65-4776-5BC4-370BF498F256}"/>
              </a:ext>
            </a:extLst>
          </p:cNvPr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683" b="6877"/>
          <a:stretch/>
        </p:blipFill>
        <p:spPr>
          <a:xfrm>
            <a:off x="0" y="0"/>
            <a:ext cx="12192000" cy="687586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551622" y="445984"/>
            <a:ext cx="63299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269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Vielen Dank</a:t>
            </a:r>
            <a:r>
              <a:rPr lang="sk-SK" sz="6600" b="1" dirty="0">
                <a:solidFill>
                  <a:srgbClr val="002269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.</a:t>
            </a:r>
            <a:endParaRPr lang="de-DE" sz="6600" b="1" dirty="0">
              <a:solidFill>
                <a:srgbClr val="002269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C1409A56-8753-8E8E-88B0-C7691B689C64}"/>
              </a:ext>
            </a:extLst>
          </p:cNvPr>
          <p:cNvSpPr txBox="1"/>
          <p:nvPr/>
        </p:nvSpPr>
        <p:spPr>
          <a:xfrm>
            <a:off x="561782" y="1488459"/>
            <a:ext cx="2303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>
                <a:solidFill>
                  <a:srgbClr val="002269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www.</a:t>
            </a:r>
            <a:r>
              <a:rPr lang="en-GB" sz="2000" b="1" dirty="0">
                <a:solidFill>
                  <a:srgbClr val="002269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metrans.eu</a:t>
            </a:r>
          </a:p>
        </p:txBody>
      </p:sp>
      <p:pic>
        <p:nvPicPr>
          <p:cNvPr id="27" name="Obrázok 26">
            <a:extLst>
              <a:ext uri="{FF2B5EF4-FFF2-40B4-BE49-F238E27FC236}">
                <a16:creationId xmlns:a16="http://schemas.microsoft.com/office/drawing/2014/main" id="{4EA96C50-73D0-C534-778C-6F309DB67A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9300" y="507697"/>
            <a:ext cx="880918" cy="880918"/>
          </a:xfrm>
          <a:prstGeom prst="rect">
            <a:avLst/>
          </a:prstGeom>
        </p:spPr>
      </p:pic>
      <p:sp>
        <p:nvSpPr>
          <p:cNvPr id="8" name="Obdĺžnik 7">
            <a:extLst>
              <a:ext uri="{FF2B5EF4-FFF2-40B4-BE49-F238E27FC236}">
                <a16:creationId xmlns:a16="http://schemas.microsoft.com/office/drawing/2014/main" id="{E3871B36-1F53-6B84-8D4D-9A317B0C9F81}"/>
              </a:ext>
            </a:extLst>
          </p:cNvPr>
          <p:cNvSpPr/>
          <p:nvPr/>
        </p:nvSpPr>
        <p:spPr>
          <a:xfrm>
            <a:off x="410817" y="6248487"/>
            <a:ext cx="11339580" cy="106593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</a:endParaRPr>
          </a:p>
        </p:txBody>
      </p:sp>
      <p:pic>
        <p:nvPicPr>
          <p:cNvPr id="9" name="Obrázok 8" descr="Obrázok, na ktorom je text, písmo, grafika, logo&#10;&#10;Automaticky generovaný popis">
            <a:extLst>
              <a:ext uri="{FF2B5EF4-FFF2-40B4-BE49-F238E27FC236}">
                <a16:creationId xmlns:a16="http://schemas.microsoft.com/office/drawing/2014/main" id="{F894647F-0777-7C44-BDDF-C08DD38346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102" y="5429996"/>
            <a:ext cx="1733929" cy="549423"/>
          </a:xfrm>
          <a:prstGeom prst="rect">
            <a:avLst/>
          </a:prstGeom>
        </p:spPr>
      </p:pic>
      <p:pic>
        <p:nvPicPr>
          <p:cNvPr id="2" name="Obrázok 1">
            <a:extLst>
              <a:ext uri="{FF2B5EF4-FFF2-40B4-BE49-F238E27FC236}">
                <a16:creationId xmlns:a16="http://schemas.microsoft.com/office/drawing/2014/main" id="{C8BD4DA8-0A6D-6311-6DC3-1C8AE3F04BF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161552" y="5741356"/>
            <a:ext cx="2421833" cy="33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2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1423;p113">
            <a:extLst>
              <a:ext uri="{FF2B5EF4-FFF2-40B4-BE49-F238E27FC236}">
                <a16:creationId xmlns:a16="http://schemas.microsoft.com/office/drawing/2014/main" id="{459FA142-8319-16F1-C30C-67CE47A03F29}"/>
              </a:ext>
            </a:extLst>
          </p:cNvPr>
          <p:cNvSpPr txBox="1">
            <a:spLocks/>
          </p:cNvSpPr>
          <p:nvPr/>
        </p:nvSpPr>
        <p:spPr>
          <a:xfrm>
            <a:off x="5393261" y="4975495"/>
            <a:ext cx="1555637" cy="40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sk-SK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2.750</a:t>
            </a:r>
            <a:endParaRPr lang="de-DE" sz="2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Google Shape;1423;p113">
            <a:extLst>
              <a:ext uri="{FF2B5EF4-FFF2-40B4-BE49-F238E27FC236}">
                <a16:creationId xmlns:a16="http://schemas.microsoft.com/office/drawing/2014/main" id="{D1274076-30B9-6297-8E24-FD5017A5A0E8}"/>
              </a:ext>
            </a:extLst>
          </p:cNvPr>
          <p:cNvSpPr txBox="1">
            <a:spLocks/>
          </p:cNvSpPr>
          <p:nvPr/>
        </p:nvSpPr>
        <p:spPr>
          <a:xfrm>
            <a:off x="2504872" y="2309348"/>
            <a:ext cx="2174815" cy="40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3200"/>
              <a:buFont typeface="Arial"/>
              <a:buNone/>
            </a:pPr>
            <a:endParaRPr lang="de-DE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Google Shape;1423;p113">
            <a:extLst>
              <a:ext uri="{FF2B5EF4-FFF2-40B4-BE49-F238E27FC236}">
                <a16:creationId xmlns:a16="http://schemas.microsoft.com/office/drawing/2014/main" id="{660249F0-CB71-0E38-C285-4D7A0AD1BAE9}"/>
              </a:ext>
            </a:extLst>
          </p:cNvPr>
          <p:cNvSpPr txBox="1">
            <a:spLocks/>
          </p:cNvSpPr>
          <p:nvPr/>
        </p:nvSpPr>
        <p:spPr>
          <a:xfrm>
            <a:off x="9836680" y="2275473"/>
            <a:ext cx="2078877" cy="40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endParaRPr lang="de-DE" sz="2800" dirty="0">
              <a:solidFill>
                <a:srgbClr val="122862"/>
              </a:solidFill>
              <a:latin typeface="HelveticaNeueLT Pro 55 Roman" panose="020B0604020202020204" pitchFamily="34" charset="-18"/>
            </a:endParaRPr>
          </a:p>
        </p:txBody>
      </p:sp>
      <p:sp>
        <p:nvSpPr>
          <p:cNvPr id="46" name="Google Shape;1644;p137">
            <a:extLst>
              <a:ext uri="{FF2B5EF4-FFF2-40B4-BE49-F238E27FC236}">
                <a16:creationId xmlns:a16="http://schemas.microsoft.com/office/drawing/2014/main" id="{0B7765E5-57A2-44BD-78BE-182AA20706CE}"/>
              </a:ext>
            </a:extLst>
          </p:cNvPr>
          <p:cNvSpPr txBox="1">
            <a:spLocks/>
          </p:cNvSpPr>
          <p:nvPr/>
        </p:nvSpPr>
        <p:spPr>
          <a:xfrm>
            <a:off x="9347936" y="2616534"/>
            <a:ext cx="1971232" cy="402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400" dirty="0">
                <a:solidFill>
                  <a:srgbClr val="122862"/>
                </a:solidFill>
                <a:latin typeface="HelveticaNeueLT Pro 55 Roman" panose="020B0604020202020204" pitchFamily="34" charset="-18"/>
                <a:ea typeface="Helvetica Neue"/>
                <a:cs typeface="Helvetica Neue"/>
                <a:sym typeface="Helvetica Neue"/>
              </a:rPr>
              <a:t>Hybrid- und Elektrolokomotiven</a:t>
            </a:r>
            <a:endParaRPr lang="de-DE" sz="1400" dirty="0">
              <a:solidFill>
                <a:srgbClr val="122862"/>
              </a:solidFill>
              <a:latin typeface="HelveticaNeueLT Pro 55 Roman" panose="020B0604020202020204" pitchFamily="34" charset="-18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" name="Google Shape;1644;p137">
            <a:extLst>
              <a:ext uri="{FF2B5EF4-FFF2-40B4-BE49-F238E27FC236}">
                <a16:creationId xmlns:a16="http://schemas.microsoft.com/office/drawing/2014/main" id="{9EB0DA1D-06C7-E359-33D5-DF853C6BAF18}"/>
              </a:ext>
            </a:extLst>
          </p:cNvPr>
          <p:cNvSpPr txBox="1">
            <a:spLocks/>
          </p:cNvSpPr>
          <p:nvPr/>
        </p:nvSpPr>
        <p:spPr>
          <a:xfrm>
            <a:off x="5393261" y="2588276"/>
            <a:ext cx="1703518" cy="329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2269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Bahnterminals im Hinterland</a:t>
            </a:r>
          </a:p>
        </p:txBody>
      </p:sp>
      <p:sp>
        <p:nvSpPr>
          <p:cNvPr id="50" name="Google Shape;1423;p113">
            <a:extLst>
              <a:ext uri="{FF2B5EF4-FFF2-40B4-BE49-F238E27FC236}">
                <a16:creationId xmlns:a16="http://schemas.microsoft.com/office/drawing/2014/main" id="{0EBE50CF-580D-7A67-CACD-5FA781260C23}"/>
              </a:ext>
            </a:extLst>
          </p:cNvPr>
          <p:cNvSpPr txBox="1">
            <a:spLocks/>
          </p:cNvSpPr>
          <p:nvPr/>
        </p:nvSpPr>
        <p:spPr>
          <a:xfrm>
            <a:off x="5393261" y="2220350"/>
            <a:ext cx="2186593" cy="543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sk-SK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de-DE" sz="2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Google Shape;1644;p137">
            <a:extLst>
              <a:ext uri="{FF2B5EF4-FFF2-40B4-BE49-F238E27FC236}">
                <a16:creationId xmlns:a16="http://schemas.microsoft.com/office/drawing/2014/main" id="{E7894B46-58C4-11B4-4F49-CCB5F030DD53}"/>
              </a:ext>
            </a:extLst>
          </p:cNvPr>
          <p:cNvSpPr txBox="1">
            <a:spLocks/>
          </p:cNvSpPr>
          <p:nvPr/>
        </p:nvSpPr>
        <p:spPr>
          <a:xfrm>
            <a:off x="1731934" y="4063016"/>
            <a:ext cx="2119667" cy="251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EUR Jahresumsatz</a:t>
            </a:r>
            <a:endParaRPr lang="de-DE" sz="1400" dirty="0">
              <a:solidFill>
                <a:srgbClr val="122862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57" name="Google Shape;1644;p137">
            <a:extLst>
              <a:ext uri="{FF2B5EF4-FFF2-40B4-BE49-F238E27FC236}">
                <a16:creationId xmlns:a16="http://schemas.microsoft.com/office/drawing/2014/main" id="{BE9F64CE-5AC0-7198-9AEC-BB4F7F67B12A}"/>
              </a:ext>
            </a:extLst>
          </p:cNvPr>
          <p:cNvSpPr txBox="1">
            <a:spLocks/>
          </p:cNvSpPr>
          <p:nvPr/>
        </p:nvSpPr>
        <p:spPr>
          <a:xfrm>
            <a:off x="5393261" y="5355469"/>
            <a:ext cx="1760565" cy="357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Mitarbeiter in 10 Ländern</a:t>
            </a:r>
          </a:p>
        </p:txBody>
      </p:sp>
      <p:pic>
        <p:nvPicPr>
          <p:cNvPr id="65" name="Grafik 183">
            <a:extLst>
              <a:ext uri="{FF2B5EF4-FFF2-40B4-BE49-F238E27FC236}">
                <a16:creationId xmlns:a16="http://schemas.microsoft.com/office/drawing/2014/main" id="{64AF3F2E-8E79-B62A-AC28-ED1258D208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213736" y="2451788"/>
            <a:ext cx="817466" cy="535146"/>
          </a:xfrm>
          <a:prstGeom prst="rect">
            <a:avLst/>
          </a:prstGeom>
        </p:spPr>
      </p:pic>
      <p:pic>
        <p:nvPicPr>
          <p:cNvPr id="66" name="Grafik 184">
            <a:extLst>
              <a:ext uri="{FF2B5EF4-FFF2-40B4-BE49-F238E27FC236}">
                <a16:creationId xmlns:a16="http://schemas.microsoft.com/office/drawing/2014/main" id="{DCD25483-47B3-8E36-365F-0A659309B6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362766" y="3480501"/>
            <a:ext cx="607830" cy="932006"/>
          </a:xfrm>
          <a:prstGeom prst="rect">
            <a:avLst/>
          </a:prstGeom>
        </p:spPr>
      </p:pic>
      <p:pic>
        <p:nvPicPr>
          <p:cNvPr id="71" name="Google Shape;79;p8">
            <a:extLst>
              <a:ext uri="{FF2B5EF4-FFF2-40B4-BE49-F238E27FC236}">
                <a16:creationId xmlns:a16="http://schemas.microsoft.com/office/drawing/2014/main" id="{F76282C8-7755-EC2B-F02F-D6F56E13B33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6593" y="2317604"/>
            <a:ext cx="692965" cy="710717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BlokTextu 72">
            <a:extLst>
              <a:ext uri="{FF2B5EF4-FFF2-40B4-BE49-F238E27FC236}">
                <a16:creationId xmlns:a16="http://schemas.microsoft.com/office/drawing/2014/main" id="{C39213E4-5E40-CE26-62F2-866474F676D2}"/>
              </a:ext>
            </a:extLst>
          </p:cNvPr>
          <p:cNvSpPr txBox="1"/>
          <p:nvPr/>
        </p:nvSpPr>
        <p:spPr>
          <a:xfrm>
            <a:off x="572922" y="2415724"/>
            <a:ext cx="318431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b="1" spc="-1" dirty="0">
                <a:solidFill>
                  <a:srgbClr val="FF0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Gegründet in</a:t>
            </a:r>
            <a:r>
              <a:rPr lang="sk-SK" sz="2000" b="1" spc="-1" dirty="0">
                <a:solidFill>
                  <a:srgbClr val="FF0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1991 </a:t>
            </a:r>
          </a:p>
          <a:p>
            <a:pPr lvl="0">
              <a:buClr>
                <a:srgbClr val="000000"/>
              </a:buClr>
              <a:defRPr/>
            </a:pPr>
            <a:r>
              <a:rPr lang="sk-SK" sz="1400" b="1" spc="-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HHLA</a:t>
            </a:r>
          </a:p>
        </p:txBody>
      </p:sp>
      <p:grpSp>
        <p:nvGrpSpPr>
          <p:cNvPr id="128" name="Skupina 127">
            <a:extLst>
              <a:ext uri="{FF2B5EF4-FFF2-40B4-BE49-F238E27FC236}">
                <a16:creationId xmlns:a16="http://schemas.microsoft.com/office/drawing/2014/main" id="{39417E24-E49B-73CF-FDD3-D4281AA90D67}"/>
              </a:ext>
            </a:extLst>
          </p:cNvPr>
          <p:cNvGrpSpPr/>
          <p:nvPr/>
        </p:nvGrpSpPr>
        <p:grpSpPr>
          <a:xfrm>
            <a:off x="702352" y="3675635"/>
            <a:ext cx="634421" cy="634168"/>
            <a:chOff x="769832" y="2215894"/>
            <a:chExt cx="700996" cy="700716"/>
          </a:xfrm>
        </p:grpSpPr>
        <p:pic>
          <p:nvPicPr>
            <p:cNvPr id="78" name="Grafik 187" descr="Ein Bild, das Kreis, Grafiken, Symbol, Logo enthält.&#10;&#10;Automatisch generierte Beschreibung">
              <a:extLst>
                <a:ext uri="{FF2B5EF4-FFF2-40B4-BE49-F238E27FC236}">
                  <a16:creationId xmlns:a16="http://schemas.microsoft.com/office/drawing/2014/main" id="{EEAF4B61-92E4-31B0-5CD2-87B4CC384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9832" y="2217572"/>
              <a:ext cx="697768" cy="697768"/>
            </a:xfrm>
            <a:prstGeom prst="rect">
              <a:avLst/>
            </a:prstGeom>
          </p:spPr>
        </p:pic>
        <p:sp>
          <p:nvSpPr>
            <p:cNvPr id="79" name="Ovál 78">
              <a:extLst>
                <a:ext uri="{FF2B5EF4-FFF2-40B4-BE49-F238E27FC236}">
                  <a16:creationId xmlns:a16="http://schemas.microsoft.com/office/drawing/2014/main" id="{A9EEB5AD-01E0-53FB-72AC-E7E626A2EDAE}"/>
                </a:ext>
              </a:extLst>
            </p:cNvPr>
            <p:cNvSpPr/>
            <p:nvPr/>
          </p:nvSpPr>
          <p:spPr>
            <a:xfrm>
              <a:off x="770112" y="2215894"/>
              <a:ext cx="700716" cy="700716"/>
            </a:xfrm>
            <a:prstGeom prst="ellipse">
              <a:avLst/>
            </a:prstGeom>
            <a:noFill/>
            <a:ln w="57150">
              <a:solidFill>
                <a:srgbClr val="12286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7" name="Google Shape;1423;p113">
            <a:extLst>
              <a:ext uri="{FF2B5EF4-FFF2-40B4-BE49-F238E27FC236}">
                <a16:creationId xmlns:a16="http://schemas.microsoft.com/office/drawing/2014/main" id="{F4CD3767-0ADD-C567-997A-888CC4598E35}"/>
              </a:ext>
            </a:extLst>
          </p:cNvPr>
          <p:cNvSpPr txBox="1">
            <a:spLocks/>
          </p:cNvSpPr>
          <p:nvPr/>
        </p:nvSpPr>
        <p:spPr>
          <a:xfrm>
            <a:off x="1731934" y="3676840"/>
            <a:ext cx="2181829" cy="203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sk-SK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640</a:t>
            </a:r>
            <a:r>
              <a:rPr lang="de-DE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20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Millionen</a:t>
            </a:r>
            <a:endParaRPr lang="de-DE" sz="2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Google Shape;1644;p137">
            <a:extLst>
              <a:ext uri="{FF2B5EF4-FFF2-40B4-BE49-F238E27FC236}">
                <a16:creationId xmlns:a16="http://schemas.microsoft.com/office/drawing/2014/main" id="{3C7B5DE8-587A-D209-A6ED-E4E0B44A4E60}"/>
              </a:ext>
            </a:extLst>
          </p:cNvPr>
          <p:cNvSpPr txBox="1">
            <a:spLocks/>
          </p:cNvSpPr>
          <p:nvPr/>
        </p:nvSpPr>
        <p:spPr>
          <a:xfrm>
            <a:off x="5393261" y="4063016"/>
            <a:ext cx="2389101" cy="251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TEU Intermodal</a:t>
            </a:r>
            <a:endParaRPr lang="de-DE" sz="1400" dirty="0">
              <a:solidFill>
                <a:srgbClr val="122862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91" name="Google Shape;1423;p113">
            <a:extLst>
              <a:ext uri="{FF2B5EF4-FFF2-40B4-BE49-F238E27FC236}">
                <a16:creationId xmlns:a16="http://schemas.microsoft.com/office/drawing/2014/main" id="{DD3E0F7C-6A81-3383-2435-1C9CF2F3ADB7}"/>
              </a:ext>
            </a:extLst>
          </p:cNvPr>
          <p:cNvSpPr txBox="1">
            <a:spLocks/>
          </p:cNvSpPr>
          <p:nvPr/>
        </p:nvSpPr>
        <p:spPr>
          <a:xfrm>
            <a:off x="5393261" y="3676840"/>
            <a:ext cx="2181829" cy="203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sk-SK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1.45</a:t>
            </a:r>
            <a:r>
              <a:rPr lang="de-DE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20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Millionen</a:t>
            </a:r>
            <a:endParaRPr lang="de-DE" sz="2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Google Shape;1644;p137">
            <a:extLst>
              <a:ext uri="{FF2B5EF4-FFF2-40B4-BE49-F238E27FC236}">
                <a16:creationId xmlns:a16="http://schemas.microsoft.com/office/drawing/2014/main" id="{5F9FD890-4F2E-BDFE-F9AD-AB459E350F3C}"/>
              </a:ext>
            </a:extLst>
          </p:cNvPr>
          <p:cNvSpPr txBox="1">
            <a:spLocks/>
          </p:cNvSpPr>
          <p:nvPr/>
        </p:nvSpPr>
        <p:spPr>
          <a:xfrm>
            <a:off x="9347936" y="4063016"/>
            <a:ext cx="2389101" cy="251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TEU Depots</a:t>
            </a:r>
            <a:endParaRPr lang="de-DE" sz="1400" dirty="0">
              <a:solidFill>
                <a:srgbClr val="122862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97" name="Google Shape;1423;p113">
            <a:extLst>
              <a:ext uri="{FF2B5EF4-FFF2-40B4-BE49-F238E27FC236}">
                <a16:creationId xmlns:a16="http://schemas.microsoft.com/office/drawing/2014/main" id="{7399FCF9-9593-C3C1-F6AE-987E77081B07}"/>
              </a:ext>
            </a:extLst>
          </p:cNvPr>
          <p:cNvSpPr txBox="1">
            <a:spLocks/>
          </p:cNvSpPr>
          <p:nvPr/>
        </p:nvSpPr>
        <p:spPr>
          <a:xfrm>
            <a:off x="9347936" y="3676840"/>
            <a:ext cx="2181829" cy="203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sk-SK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</a:t>
            </a:r>
            <a:r>
              <a:rPr lang="de-DE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20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Millionen</a:t>
            </a:r>
            <a:endParaRPr lang="de-DE" sz="2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8" name="Grafik 36">
            <a:extLst>
              <a:ext uri="{FF2B5EF4-FFF2-40B4-BE49-F238E27FC236}">
                <a16:creationId xmlns:a16="http://schemas.microsoft.com/office/drawing/2014/main" id="{D05B298C-0251-071D-DB1C-02F7A0CB5B6B}"/>
              </a:ext>
            </a:extLst>
          </p:cNvPr>
          <p:cNvPicPr/>
          <p:nvPr/>
        </p:nvPicPr>
        <p:blipFill>
          <a:blip r:embed="rId6"/>
          <a:srcRect/>
          <a:stretch/>
        </p:blipFill>
        <p:spPr>
          <a:xfrm>
            <a:off x="630199" y="5045807"/>
            <a:ext cx="766233" cy="572025"/>
          </a:xfrm>
          <a:prstGeom prst="rect">
            <a:avLst/>
          </a:prstGeom>
        </p:spPr>
      </p:pic>
      <p:grpSp>
        <p:nvGrpSpPr>
          <p:cNvPr id="117" name="Skupina 116">
            <a:extLst>
              <a:ext uri="{FF2B5EF4-FFF2-40B4-BE49-F238E27FC236}">
                <a16:creationId xmlns:a16="http://schemas.microsoft.com/office/drawing/2014/main" id="{65EEFBDF-C26D-896B-5472-2A3B4AC1953D}"/>
              </a:ext>
            </a:extLst>
          </p:cNvPr>
          <p:cNvGrpSpPr/>
          <p:nvPr/>
        </p:nvGrpSpPr>
        <p:grpSpPr>
          <a:xfrm>
            <a:off x="8098229" y="3434303"/>
            <a:ext cx="1048874" cy="1048874"/>
            <a:chOff x="8032331" y="2450519"/>
            <a:chExt cx="1316408" cy="1316408"/>
          </a:xfrm>
        </p:grpSpPr>
        <p:pic>
          <p:nvPicPr>
            <p:cNvPr id="109" name="Obrázok 108" descr="Obrázok, na ktorom je snímka obrazovky, štvorec, grafika, dizajn&#10;&#10;Automaticky generovaný popis">
              <a:extLst>
                <a:ext uri="{FF2B5EF4-FFF2-40B4-BE49-F238E27FC236}">
                  <a16:creationId xmlns:a16="http://schemas.microsoft.com/office/drawing/2014/main" id="{C7AF0157-5DC6-F9B1-AD50-F17569A7B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32331" y="2450519"/>
              <a:ext cx="1316408" cy="1316408"/>
            </a:xfrm>
            <a:prstGeom prst="rect">
              <a:avLst/>
            </a:prstGeom>
          </p:spPr>
        </p:pic>
        <p:sp>
          <p:nvSpPr>
            <p:cNvPr id="110" name="Obdĺžnik 109">
              <a:extLst>
                <a:ext uri="{FF2B5EF4-FFF2-40B4-BE49-F238E27FC236}">
                  <a16:creationId xmlns:a16="http://schemas.microsoft.com/office/drawing/2014/main" id="{27E55C21-0367-12CC-73B7-183E305EAA70}"/>
                </a:ext>
              </a:extLst>
            </p:cNvPr>
            <p:cNvSpPr/>
            <p:nvPr/>
          </p:nvSpPr>
          <p:spPr>
            <a:xfrm>
              <a:off x="8486775" y="2560320"/>
              <a:ext cx="200025" cy="10839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Obdĺžnik 111">
              <a:extLst>
                <a:ext uri="{FF2B5EF4-FFF2-40B4-BE49-F238E27FC236}">
                  <a16:creationId xmlns:a16="http://schemas.microsoft.com/office/drawing/2014/main" id="{11F47904-590A-EF8C-6169-D2F13351A5C1}"/>
                </a:ext>
              </a:extLst>
            </p:cNvPr>
            <p:cNvSpPr/>
            <p:nvPr/>
          </p:nvSpPr>
          <p:spPr>
            <a:xfrm>
              <a:off x="8528241" y="2838252"/>
              <a:ext cx="129753" cy="12592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Obdĺžnik 112">
              <a:extLst>
                <a:ext uri="{FF2B5EF4-FFF2-40B4-BE49-F238E27FC236}">
                  <a16:creationId xmlns:a16="http://schemas.microsoft.com/office/drawing/2014/main" id="{879F903E-7F0D-817E-5207-5434BC56D8CB}"/>
                </a:ext>
              </a:extLst>
            </p:cNvPr>
            <p:cNvSpPr/>
            <p:nvPr/>
          </p:nvSpPr>
          <p:spPr>
            <a:xfrm>
              <a:off x="8528241" y="2626797"/>
              <a:ext cx="129753" cy="12592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" name="Obdĺžnik 113">
              <a:extLst>
                <a:ext uri="{FF2B5EF4-FFF2-40B4-BE49-F238E27FC236}">
                  <a16:creationId xmlns:a16="http://schemas.microsoft.com/office/drawing/2014/main" id="{D5A60A76-4DCF-FD53-C3C5-8339C1D4D2BB}"/>
                </a:ext>
              </a:extLst>
            </p:cNvPr>
            <p:cNvSpPr/>
            <p:nvPr/>
          </p:nvSpPr>
          <p:spPr>
            <a:xfrm>
              <a:off x="8528241" y="3252418"/>
              <a:ext cx="129753" cy="12592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Obdĺžnik 114">
              <a:extLst>
                <a:ext uri="{FF2B5EF4-FFF2-40B4-BE49-F238E27FC236}">
                  <a16:creationId xmlns:a16="http://schemas.microsoft.com/office/drawing/2014/main" id="{DCE152D0-22C3-A27E-B14F-57C13CDDFD17}"/>
                </a:ext>
              </a:extLst>
            </p:cNvPr>
            <p:cNvSpPr/>
            <p:nvPr/>
          </p:nvSpPr>
          <p:spPr>
            <a:xfrm>
              <a:off x="8528241" y="3044773"/>
              <a:ext cx="129753" cy="12592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Obdĺžnik 115">
              <a:extLst>
                <a:ext uri="{FF2B5EF4-FFF2-40B4-BE49-F238E27FC236}">
                  <a16:creationId xmlns:a16="http://schemas.microsoft.com/office/drawing/2014/main" id="{2D6BC352-5639-AFDC-438B-DEC13E590CC3}"/>
                </a:ext>
              </a:extLst>
            </p:cNvPr>
            <p:cNvSpPr/>
            <p:nvPr/>
          </p:nvSpPr>
          <p:spPr>
            <a:xfrm>
              <a:off x="8528241" y="3457033"/>
              <a:ext cx="129753" cy="12592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3" name="Skupina 122">
            <a:extLst>
              <a:ext uri="{FF2B5EF4-FFF2-40B4-BE49-F238E27FC236}">
                <a16:creationId xmlns:a16="http://schemas.microsoft.com/office/drawing/2014/main" id="{A721D2E0-4E0A-222E-E89E-1D881DB1AFEB}"/>
              </a:ext>
            </a:extLst>
          </p:cNvPr>
          <p:cNvGrpSpPr/>
          <p:nvPr/>
        </p:nvGrpSpPr>
        <p:grpSpPr>
          <a:xfrm>
            <a:off x="4350949" y="4982060"/>
            <a:ext cx="706810" cy="710781"/>
            <a:chOff x="2794468" y="4520146"/>
            <a:chExt cx="790936" cy="795380"/>
          </a:xfrm>
        </p:grpSpPr>
        <p:pic>
          <p:nvPicPr>
            <p:cNvPr id="61" name="Grafik 179" descr="Ein Bild, das Grafiken, Symbol, Logo, Schrift enthält.&#10;&#10;Automatisch generierte Beschreibung">
              <a:extLst>
                <a:ext uri="{FF2B5EF4-FFF2-40B4-BE49-F238E27FC236}">
                  <a16:creationId xmlns:a16="http://schemas.microsoft.com/office/drawing/2014/main" id="{939DA5B9-6822-8AF0-294F-90A65C001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15445" y="4555800"/>
              <a:ext cx="748983" cy="754490"/>
            </a:xfrm>
            <a:prstGeom prst="rect">
              <a:avLst/>
            </a:prstGeom>
          </p:spPr>
        </p:pic>
        <p:pic>
          <p:nvPicPr>
            <p:cNvPr id="122" name="Obrázok 121" descr="Obrázok, na ktorom je symbol, grafika, logo, písmo&#10;&#10;Automaticky generovaný popis">
              <a:extLst>
                <a:ext uri="{FF2B5EF4-FFF2-40B4-BE49-F238E27FC236}">
                  <a16:creationId xmlns:a16="http://schemas.microsoft.com/office/drawing/2014/main" id="{7E093DD0-25F6-821F-C2F5-8E393C720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94468" y="4520146"/>
              <a:ext cx="790936" cy="795380"/>
            </a:xfrm>
            <a:prstGeom prst="rect">
              <a:avLst/>
            </a:prstGeom>
          </p:spPr>
        </p:pic>
      </p:grpSp>
      <p:cxnSp>
        <p:nvCxnSpPr>
          <p:cNvPr id="134" name="Gerade Verbindung 161">
            <a:extLst>
              <a:ext uri="{FF2B5EF4-FFF2-40B4-BE49-F238E27FC236}">
                <a16:creationId xmlns:a16="http://schemas.microsoft.com/office/drawing/2014/main" id="{F15D6F2C-08F9-5AE0-C5EA-9D65B16E5098}"/>
              </a:ext>
            </a:extLst>
          </p:cNvPr>
          <p:cNvCxnSpPr>
            <a:cxnSpLocks/>
          </p:cNvCxnSpPr>
          <p:nvPr/>
        </p:nvCxnSpPr>
        <p:spPr>
          <a:xfrm>
            <a:off x="3926170" y="2263471"/>
            <a:ext cx="0" cy="3704588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Google Shape;1423;p113">
            <a:extLst>
              <a:ext uri="{FF2B5EF4-FFF2-40B4-BE49-F238E27FC236}">
                <a16:creationId xmlns:a16="http://schemas.microsoft.com/office/drawing/2014/main" id="{3B05D9DB-0107-5DC9-9DFD-EB7D1610E4AB}"/>
              </a:ext>
            </a:extLst>
          </p:cNvPr>
          <p:cNvSpPr txBox="1">
            <a:spLocks/>
          </p:cNvSpPr>
          <p:nvPr/>
        </p:nvSpPr>
        <p:spPr>
          <a:xfrm>
            <a:off x="1731934" y="4975495"/>
            <a:ext cx="1776618" cy="40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de-DE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de-DE" sz="1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4000</a:t>
            </a:r>
            <a:endParaRPr lang="de-DE" sz="2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Google Shape;1644;p137">
            <a:extLst>
              <a:ext uri="{FF2B5EF4-FFF2-40B4-BE49-F238E27FC236}">
                <a16:creationId xmlns:a16="http://schemas.microsoft.com/office/drawing/2014/main" id="{534FBB0C-A7B5-62A6-40D2-A7BD0692A071}"/>
              </a:ext>
            </a:extLst>
          </p:cNvPr>
          <p:cNvSpPr txBox="1">
            <a:spLocks/>
          </p:cNvSpPr>
          <p:nvPr/>
        </p:nvSpPr>
        <p:spPr>
          <a:xfrm>
            <a:off x="1731934" y="5355469"/>
            <a:ext cx="1840276" cy="357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226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unternehmenseigene Wagen</a:t>
            </a:r>
            <a:endParaRPr lang="de-DE" sz="1400" dirty="0">
              <a:solidFill>
                <a:srgbClr val="122862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51" name="Google Shape;1423;p113">
            <a:extLst>
              <a:ext uri="{FF2B5EF4-FFF2-40B4-BE49-F238E27FC236}">
                <a16:creationId xmlns:a16="http://schemas.microsoft.com/office/drawing/2014/main" id="{C49C7DFF-CBEE-1E78-253E-8B8DDC08FB81}"/>
              </a:ext>
            </a:extLst>
          </p:cNvPr>
          <p:cNvSpPr txBox="1">
            <a:spLocks/>
          </p:cNvSpPr>
          <p:nvPr/>
        </p:nvSpPr>
        <p:spPr>
          <a:xfrm>
            <a:off x="9347936" y="2248608"/>
            <a:ext cx="1286418" cy="40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de-DE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de-DE" sz="1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</a:t>
            </a:r>
            <a:endParaRPr lang="de-DE" sz="2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5" name="Google Shape;61;p7">
            <a:extLst>
              <a:ext uri="{FF2B5EF4-FFF2-40B4-BE49-F238E27FC236}">
                <a16:creationId xmlns:a16="http://schemas.microsoft.com/office/drawing/2014/main" id="{5534980D-C838-D93D-5C08-AD04257E21D4}"/>
              </a:ext>
            </a:extLst>
          </p:cNvPr>
          <p:cNvSpPr txBox="1"/>
          <p:nvPr/>
        </p:nvSpPr>
        <p:spPr>
          <a:xfrm>
            <a:off x="9347936" y="4975495"/>
            <a:ext cx="1502400" cy="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269"/>
              </a:buClr>
              <a:buSzPts val="3200"/>
              <a:buFont typeface="Arial"/>
              <a:buNone/>
              <a:tabLst/>
              <a:defRPr/>
            </a:pPr>
            <a:r>
              <a:rPr lang="de-DE" sz="2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de-DE" sz="1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de-DE" sz="2800" b="1" i="0" u="none" strike="noStrike" kern="0" cap="none" spc="0" normalizeH="0" baseline="0" noProof="0" dirty="0">
                <a:ln>
                  <a:noFill/>
                </a:ln>
                <a:solidFill>
                  <a:srgbClr val="00226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650</a:t>
            </a:r>
            <a:endParaRPr kumimoji="0" lang="de-DE" sz="2800" b="0" i="0" u="none" strike="noStrike" kern="0" cap="none" spc="0" normalizeH="0" baseline="0" noProof="0" dirty="0">
              <a:ln>
                <a:noFill/>
              </a:ln>
              <a:solidFill>
                <a:srgbClr val="00226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56" name="Google Shape;62;p7">
            <a:extLst>
              <a:ext uri="{FF2B5EF4-FFF2-40B4-BE49-F238E27FC236}">
                <a16:creationId xmlns:a16="http://schemas.microsoft.com/office/drawing/2014/main" id="{89EA5C0B-D5B4-93F5-242E-73D598886B22}"/>
              </a:ext>
            </a:extLst>
          </p:cNvPr>
          <p:cNvSpPr txBox="1"/>
          <p:nvPr/>
        </p:nvSpPr>
        <p:spPr>
          <a:xfrm>
            <a:off x="9347937" y="5355469"/>
            <a:ext cx="1316634" cy="612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2269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reguläre Züge pro Woche</a:t>
            </a:r>
          </a:p>
        </p:txBody>
      </p:sp>
      <p:pic>
        <p:nvPicPr>
          <p:cNvPr id="157" name="Grafik 24" descr="Ein Bild, das Kreis, Grafiken, Screenshot, Farbigkeit enthält.&#10;&#10;Automatisch generierte Beschreibung">
            <a:extLst>
              <a:ext uri="{FF2B5EF4-FFF2-40B4-BE49-F238E27FC236}">
                <a16:creationId xmlns:a16="http://schemas.microsoft.com/office/drawing/2014/main" id="{4FE13EB5-0F13-F2A2-8808-6AC0E80D64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94280" y="4963470"/>
            <a:ext cx="742901" cy="748208"/>
          </a:xfrm>
          <a:prstGeom prst="rect">
            <a:avLst/>
          </a:prstGeom>
        </p:spPr>
      </p:pic>
      <p:sp>
        <p:nvSpPr>
          <p:cNvPr id="158" name="TextBox 12">
            <a:extLst>
              <a:ext uri="{FF2B5EF4-FFF2-40B4-BE49-F238E27FC236}">
                <a16:creationId xmlns:a16="http://schemas.microsoft.com/office/drawing/2014/main" id="{617C6C90-33AA-2B4A-B3AF-A2532AD7700F}"/>
              </a:ext>
            </a:extLst>
          </p:cNvPr>
          <p:cNvSpPr txBox="1"/>
          <p:nvPr/>
        </p:nvSpPr>
        <p:spPr>
          <a:xfrm>
            <a:off x="572922" y="536583"/>
            <a:ext cx="33316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</a:t>
            </a:r>
            <a:r>
              <a:rPr lang="en-US" sz="32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 </a:t>
            </a:r>
            <a:endParaRPr lang="sk-SK" sz="3200" dirty="0">
              <a:solidFill>
                <a:srgbClr val="122862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  <a:p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Fakten und Kennzahlen (2024)</a:t>
            </a:r>
            <a:endParaRPr lang="en-GB" sz="1600" dirty="0">
              <a:solidFill>
                <a:srgbClr val="7F7F7F"/>
              </a:solidFill>
              <a:latin typeface="HelveticaNeueLT Pro 55 Roman" panose="020B0604020202020204" pitchFamily="34" charset="-18"/>
              <a:ea typeface="Arial" charset="0"/>
              <a:cs typeface="Arial" charset="0"/>
            </a:endParaRPr>
          </a:p>
        </p:txBody>
      </p:sp>
      <p:cxnSp>
        <p:nvCxnSpPr>
          <p:cNvPr id="167" name="Gerade Verbindung 161">
            <a:extLst>
              <a:ext uri="{FF2B5EF4-FFF2-40B4-BE49-F238E27FC236}">
                <a16:creationId xmlns:a16="http://schemas.microsoft.com/office/drawing/2014/main" id="{3B26B55F-0999-37E8-4108-EA5EF2F89C54}"/>
              </a:ext>
            </a:extLst>
          </p:cNvPr>
          <p:cNvCxnSpPr>
            <a:cxnSpLocks/>
          </p:cNvCxnSpPr>
          <p:nvPr/>
        </p:nvCxnSpPr>
        <p:spPr>
          <a:xfrm>
            <a:off x="7717644" y="2263471"/>
            <a:ext cx="0" cy="3704588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Obdĺžnik: zaoblené rohy 170">
            <a:extLst>
              <a:ext uri="{FF2B5EF4-FFF2-40B4-BE49-F238E27FC236}">
                <a16:creationId xmlns:a16="http://schemas.microsoft.com/office/drawing/2014/main" id="{E9EAB6A0-9611-A16D-B035-19E56D5032E6}"/>
              </a:ext>
            </a:extLst>
          </p:cNvPr>
          <p:cNvSpPr/>
          <p:nvPr/>
        </p:nvSpPr>
        <p:spPr>
          <a:xfrm>
            <a:off x="6894951" y="627425"/>
            <a:ext cx="3955385" cy="819124"/>
          </a:xfrm>
          <a:prstGeom prst="roundRect">
            <a:avLst>
              <a:gd name="adj" fmla="val 0"/>
            </a:avLst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72" name="TextBox 12">
            <a:extLst>
              <a:ext uri="{FF2B5EF4-FFF2-40B4-BE49-F238E27FC236}">
                <a16:creationId xmlns:a16="http://schemas.microsoft.com/office/drawing/2014/main" id="{47FA53C1-57F2-B1D6-497D-E45F1C86CC07}"/>
              </a:ext>
            </a:extLst>
          </p:cNvPr>
          <p:cNvSpPr txBox="1"/>
          <p:nvPr/>
        </p:nvSpPr>
        <p:spPr>
          <a:xfrm>
            <a:off x="7046594" y="769825"/>
            <a:ext cx="3722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 weitere Terminals im Bau für Ungarn</a:t>
            </a:r>
            <a:endParaRPr lang="sk-SK" sz="1400" b="1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Ausbau des derzeitigen Netzes</a:t>
            </a:r>
            <a:endParaRPr lang="sk-SK" sz="1400" b="1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cxnSp>
        <p:nvCxnSpPr>
          <p:cNvPr id="196" name="Gerade Verbindung 163">
            <a:extLst>
              <a:ext uri="{FF2B5EF4-FFF2-40B4-BE49-F238E27FC236}">
                <a16:creationId xmlns:a16="http://schemas.microsoft.com/office/drawing/2014/main" id="{93A8EFBA-DCDB-28CD-7F10-6E29367A5899}"/>
              </a:ext>
            </a:extLst>
          </p:cNvPr>
          <p:cNvCxnSpPr>
            <a:cxnSpLocks/>
          </p:cNvCxnSpPr>
          <p:nvPr/>
        </p:nvCxnSpPr>
        <p:spPr>
          <a:xfrm flipH="1">
            <a:off x="630199" y="4711251"/>
            <a:ext cx="10420239" cy="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Gerade Verbindung 163">
            <a:extLst>
              <a:ext uri="{FF2B5EF4-FFF2-40B4-BE49-F238E27FC236}">
                <a16:creationId xmlns:a16="http://schemas.microsoft.com/office/drawing/2014/main" id="{573E7EFC-F4A9-D505-EF25-C67B1BB5AE42}"/>
              </a:ext>
            </a:extLst>
          </p:cNvPr>
          <p:cNvCxnSpPr>
            <a:cxnSpLocks/>
          </p:cNvCxnSpPr>
          <p:nvPr/>
        </p:nvCxnSpPr>
        <p:spPr>
          <a:xfrm flipH="1">
            <a:off x="630199" y="3268531"/>
            <a:ext cx="10420239" cy="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2">
            <a:extLst>
              <a:ext uri="{FF2B5EF4-FFF2-40B4-BE49-F238E27FC236}">
                <a16:creationId xmlns:a16="http://schemas.microsoft.com/office/drawing/2014/main" id="{2D94AC92-3A3D-7972-F3C7-E9E0638AD124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2025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" name="Obdĺžnik 2">
            <a:extLst>
              <a:ext uri="{FF2B5EF4-FFF2-40B4-BE49-F238E27FC236}">
                <a16:creationId xmlns:a16="http://schemas.microsoft.com/office/drawing/2014/main" id="{994503C9-7BD6-A5A1-D07B-C8BC90C390F8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F0F8C3AD-0C4C-C347-5009-DB1E2C904D1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695" b="-1"/>
          <a:stretch/>
        </p:blipFill>
        <p:spPr>
          <a:xfrm rot="16200000">
            <a:off x="11311508" y="5774312"/>
            <a:ext cx="1077080" cy="33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75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TextBox 12">
            <a:extLst>
              <a:ext uri="{FF2B5EF4-FFF2-40B4-BE49-F238E27FC236}">
                <a16:creationId xmlns:a16="http://schemas.microsoft.com/office/drawing/2014/main" id="{C9B1A626-BCF8-63EF-F17B-51A9FBCB9E57}"/>
              </a:ext>
            </a:extLst>
          </p:cNvPr>
          <p:cNvSpPr txBox="1"/>
          <p:nvPr/>
        </p:nvSpPr>
        <p:spPr>
          <a:xfrm>
            <a:off x="606626" y="999621"/>
            <a:ext cx="24184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Gruppe</a:t>
            </a:r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endParaRPr lang="sk-SK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Unternehmensstruktur</a:t>
            </a:r>
          </a:p>
        </p:txBody>
      </p:sp>
      <p:sp>
        <p:nvSpPr>
          <p:cNvPr id="2" name="TextBox 12">
            <a:extLst>
              <a:ext uri="{FF2B5EF4-FFF2-40B4-BE49-F238E27FC236}">
                <a16:creationId xmlns:a16="http://schemas.microsoft.com/office/drawing/2014/main" id="{F41E7148-F5F2-7D5E-88EB-7B91EE3A9E01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2025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6" name="Obdĺžnik 25">
            <a:extLst>
              <a:ext uri="{FF2B5EF4-FFF2-40B4-BE49-F238E27FC236}">
                <a16:creationId xmlns:a16="http://schemas.microsoft.com/office/drawing/2014/main" id="{2CE9F8F7-BAFC-F0D5-93FF-0558E51FA2EB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Obrázok 27">
            <a:extLst>
              <a:ext uri="{FF2B5EF4-FFF2-40B4-BE49-F238E27FC236}">
                <a16:creationId xmlns:a16="http://schemas.microsoft.com/office/drawing/2014/main" id="{86FF040A-3888-31B6-99F9-B770EF6EAE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695" b="-1"/>
          <a:stretch/>
        </p:blipFill>
        <p:spPr>
          <a:xfrm rot="16200000">
            <a:off x="11311508" y="5774312"/>
            <a:ext cx="1077080" cy="333632"/>
          </a:xfrm>
          <a:prstGeom prst="rect">
            <a:avLst/>
          </a:prstGeom>
        </p:spPr>
      </p:pic>
      <p:cxnSp>
        <p:nvCxnSpPr>
          <p:cNvPr id="11" name="Straight Arrow Connector 118">
            <a:extLst>
              <a:ext uri="{FF2B5EF4-FFF2-40B4-BE49-F238E27FC236}">
                <a16:creationId xmlns:a16="http://schemas.microsoft.com/office/drawing/2014/main" id="{B11478FD-BB1E-22D3-4A43-DF63B3FB44F6}"/>
              </a:ext>
            </a:extLst>
          </p:cNvPr>
          <p:cNvCxnSpPr>
            <a:cxnSpLocks/>
          </p:cNvCxnSpPr>
          <p:nvPr/>
        </p:nvCxnSpPr>
        <p:spPr>
          <a:xfrm>
            <a:off x="8067271" y="343833"/>
            <a:ext cx="454131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05">
            <a:extLst>
              <a:ext uri="{FF2B5EF4-FFF2-40B4-BE49-F238E27FC236}">
                <a16:creationId xmlns:a16="http://schemas.microsoft.com/office/drawing/2014/main" id="{C0DBD95E-B153-829F-6239-A3DACF7CF98E}"/>
              </a:ext>
            </a:extLst>
          </p:cNvPr>
          <p:cNvCxnSpPr>
            <a:cxnSpLocks/>
          </p:cNvCxnSpPr>
          <p:nvPr/>
        </p:nvCxnSpPr>
        <p:spPr>
          <a:xfrm>
            <a:off x="8290520" y="1376530"/>
            <a:ext cx="256825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05">
            <a:extLst>
              <a:ext uri="{FF2B5EF4-FFF2-40B4-BE49-F238E27FC236}">
                <a16:creationId xmlns:a16="http://schemas.microsoft.com/office/drawing/2014/main" id="{98924159-07BA-65A3-31E7-774CEDA24415}"/>
              </a:ext>
            </a:extLst>
          </p:cNvPr>
          <p:cNvCxnSpPr>
            <a:cxnSpLocks/>
          </p:cNvCxnSpPr>
          <p:nvPr/>
        </p:nvCxnSpPr>
        <p:spPr>
          <a:xfrm>
            <a:off x="8288509" y="1032133"/>
            <a:ext cx="256825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105">
            <a:extLst>
              <a:ext uri="{FF2B5EF4-FFF2-40B4-BE49-F238E27FC236}">
                <a16:creationId xmlns:a16="http://schemas.microsoft.com/office/drawing/2014/main" id="{E12E045E-D941-5D73-F09D-70223ABF1FFF}"/>
              </a:ext>
            </a:extLst>
          </p:cNvPr>
          <p:cNvCxnSpPr>
            <a:cxnSpLocks/>
          </p:cNvCxnSpPr>
          <p:nvPr/>
        </p:nvCxnSpPr>
        <p:spPr>
          <a:xfrm>
            <a:off x="8288509" y="694663"/>
            <a:ext cx="256825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Arrow Connector 105">
            <a:extLst>
              <a:ext uri="{FF2B5EF4-FFF2-40B4-BE49-F238E27FC236}">
                <a16:creationId xmlns:a16="http://schemas.microsoft.com/office/drawing/2014/main" id="{5B9B49B7-66F5-F39B-907B-05F0AACA8F2D}"/>
              </a:ext>
            </a:extLst>
          </p:cNvPr>
          <p:cNvCxnSpPr>
            <a:cxnSpLocks/>
          </p:cNvCxnSpPr>
          <p:nvPr/>
        </p:nvCxnSpPr>
        <p:spPr>
          <a:xfrm>
            <a:off x="8290892" y="1709147"/>
            <a:ext cx="256825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Arrow Connector 108">
            <a:extLst>
              <a:ext uri="{FF2B5EF4-FFF2-40B4-BE49-F238E27FC236}">
                <a16:creationId xmlns:a16="http://schemas.microsoft.com/office/drawing/2014/main" id="{18578407-1533-3186-64DE-BE0F1490B7D7}"/>
              </a:ext>
            </a:extLst>
          </p:cNvPr>
          <p:cNvCxnSpPr>
            <a:cxnSpLocks/>
          </p:cNvCxnSpPr>
          <p:nvPr/>
        </p:nvCxnSpPr>
        <p:spPr>
          <a:xfrm>
            <a:off x="8288509" y="343833"/>
            <a:ext cx="0" cy="1701127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Arrow Connector 105">
            <a:extLst>
              <a:ext uri="{FF2B5EF4-FFF2-40B4-BE49-F238E27FC236}">
                <a16:creationId xmlns:a16="http://schemas.microsoft.com/office/drawing/2014/main" id="{C4B9E22C-E05E-74F5-7060-6309A51C296A}"/>
              </a:ext>
            </a:extLst>
          </p:cNvPr>
          <p:cNvCxnSpPr>
            <a:cxnSpLocks/>
          </p:cNvCxnSpPr>
          <p:nvPr/>
        </p:nvCxnSpPr>
        <p:spPr>
          <a:xfrm>
            <a:off x="8290381" y="2035555"/>
            <a:ext cx="256825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Arrow Connector 96">
            <a:extLst>
              <a:ext uri="{FF2B5EF4-FFF2-40B4-BE49-F238E27FC236}">
                <a16:creationId xmlns:a16="http://schemas.microsoft.com/office/drawing/2014/main" id="{4600F84D-627D-CECC-8D9D-42BB4A674935}"/>
              </a:ext>
            </a:extLst>
          </p:cNvPr>
          <p:cNvCxnSpPr>
            <a:cxnSpLocks/>
          </p:cNvCxnSpPr>
          <p:nvPr/>
        </p:nvCxnSpPr>
        <p:spPr>
          <a:xfrm>
            <a:off x="4140249" y="353795"/>
            <a:ext cx="257385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Rovná spojnica 236">
            <a:extLst>
              <a:ext uri="{FF2B5EF4-FFF2-40B4-BE49-F238E27FC236}">
                <a16:creationId xmlns:a16="http://schemas.microsoft.com/office/drawing/2014/main" id="{7CEC19AE-1105-FFDE-7906-B1AD45D5E80C}"/>
              </a:ext>
            </a:extLst>
          </p:cNvPr>
          <p:cNvCxnSpPr>
            <a:cxnSpLocks/>
          </p:cNvCxnSpPr>
          <p:nvPr/>
        </p:nvCxnSpPr>
        <p:spPr>
          <a:xfrm>
            <a:off x="4141238" y="353795"/>
            <a:ext cx="0" cy="6168400"/>
          </a:xfrm>
          <a:prstGeom prst="line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96">
            <a:extLst>
              <a:ext uri="{FF2B5EF4-FFF2-40B4-BE49-F238E27FC236}">
                <a16:creationId xmlns:a16="http://schemas.microsoft.com/office/drawing/2014/main" id="{E011828E-ED6B-76A4-D0FA-028E69FF53BC}"/>
              </a:ext>
            </a:extLst>
          </p:cNvPr>
          <p:cNvCxnSpPr>
            <a:cxnSpLocks/>
          </p:cNvCxnSpPr>
          <p:nvPr/>
        </p:nvCxnSpPr>
        <p:spPr>
          <a:xfrm flipV="1">
            <a:off x="4146770" y="652844"/>
            <a:ext cx="250864" cy="1529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Arrow Connector 96">
            <a:extLst>
              <a:ext uri="{FF2B5EF4-FFF2-40B4-BE49-F238E27FC236}">
                <a16:creationId xmlns:a16="http://schemas.microsoft.com/office/drawing/2014/main" id="{9A18DFD8-66EF-3ED0-20D2-5AFFA892FBE8}"/>
              </a:ext>
            </a:extLst>
          </p:cNvPr>
          <p:cNvCxnSpPr>
            <a:cxnSpLocks/>
          </p:cNvCxnSpPr>
          <p:nvPr/>
        </p:nvCxnSpPr>
        <p:spPr>
          <a:xfrm flipV="1">
            <a:off x="4146770" y="945801"/>
            <a:ext cx="250864" cy="1529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Arrow Connector 96">
            <a:extLst>
              <a:ext uri="{FF2B5EF4-FFF2-40B4-BE49-F238E27FC236}">
                <a16:creationId xmlns:a16="http://schemas.microsoft.com/office/drawing/2014/main" id="{8AA2597D-B13E-6971-FD14-556FEE9FD026}"/>
              </a:ext>
            </a:extLst>
          </p:cNvPr>
          <p:cNvCxnSpPr>
            <a:cxnSpLocks/>
          </p:cNvCxnSpPr>
          <p:nvPr/>
        </p:nvCxnSpPr>
        <p:spPr>
          <a:xfrm flipV="1">
            <a:off x="4146770" y="1245386"/>
            <a:ext cx="250864" cy="1529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Arrow Connector 96">
            <a:extLst>
              <a:ext uri="{FF2B5EF4-FFF2-40B4-BE49-F238E27FC236}">
                <a16:creationId xmlns:a16="http://schemas.microsoft.com/office/drawing/2014/main" id="{C9746B9F-4819-6F18-3BF4-D1AE304ACC44}"/>
              </a:ext>
            </a:extLst>
          </p:cNvPr>
          <p:cNvCxnSpPr>
            <a:cxnSpLocks/>
          </p:cNvCxnSpPr>
          <p:nvPr/>
        </p:nvCxnSpPr>
        <p:spPr>
          <a:xfrm flipV="1">
            <a:off x="4146770" y="1532712"/>
            <a:ext cx="250864" cy="1529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96">
            <a:extLst>
              <a:ext uri="{FF2B5EF4-FFF2-40B4-BE49-F238E27FC236}">
                <a16:creationId xmlns:a16="http://schemas.microsoft.com/office/drawing/2014/main" id="{AF8E948B-CA16-F77F-F5B6-CD2643306E77}"/>
              </a:ext>
            </a:extLst>
          </p:cNvPr>
          <p:cNvCxnSpPr>
            <a:cxnSpLocks/>
          </p:cNvCxnSpPr>
          <p:nvPr/>
        </p:nvCxnSpPr>
        <p:spPr>
          <a:xfrm flipV="1">
            <a:off x="4146770" y="1826664"/>
            <a:ext cx="250864" cy="1529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Arrow Connector 96">
            <a:extLst>
              <a:ext uri="{FF2B5EF4-FFF2-40B4-BE49-F238E27FC236}">
                <a16:creationId xmlns:a16="http://schemas.microsoft.com/office/drawing/2014/main" id="{F2BFF7FC-CB54-BB47-4FEA-19251DFF1340}"/>
              </a:ext>
            </a:extLst>
          </p:cNvPr>
          <p:cNvCxnSpPr>
            <a:cxnSpLocks/>
          </p:cNvCxnSpPr>
          <p:nvPr/>
        </p:nvCxnSpPr>
        <p:spPr>
          <a:xfrm flipV="1">
            <a:off x="4146770" y="2120616"/>
            <a:ext cx="250864" cy="1529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Arrow Connector 96">
            <a:extLst>
              <a:ext uri="{FF2B5EF4-FFF2-40B4-BE49-F238E27FC236}">
                <a16:creationId xmlns:a16="http://schemas.microsoft.com/office/drawing/2014/main" id="{3E375C60-2A1A-2552-9877-ECCD9E66C334}"/>
              </a:ext>
            </a:extLst>
          </p:cNvPr>
          <p:cNvCxnSpPr>
            <a:cxnSpLocks/>
          </p:cNvCxnSpPr>
          <p:nvPr/>
        </p:nvCxnSpPr>
        <p:spPr>
          <a:xfrm flipV="1">
            <a:off x="4146770" y="2407942"/>
            <a:ext cx="250864" cy="1529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Arrow Connector 96">
            <a:extLst>
              <a:ext uri="{FF2B5EF4-FFF2-40B4-BE49-F238E27FC236}">
                <a16:creationId xmlns:a16="http://schemas.microsoft.com/office/drawing/2014/main" id="{38AE7D34-FBE1-688A-46E1-E389B631B17C}"/>
              </a:ext>
            </a:extLst>
          </p:cNvPr>
          <p:cNvCxnSpPr>
            <a:cxnSpLocks/>
          </p:cNvCxnSpPr>
          <p:nvPr/>
        </p:nvCxnSpPr>
        <p:spPr>
          <a:xfrm flipV="1">
            <a:off x="4146770" y="3002472"/>
            <a:ext cx="250864" cy="1529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Arrow Connector 96">
            <a:extLst>
              <a:ext uri="{FF2B5EF4-FFF2-40B4-BE49-F238E27FC236}">
                <a16:creationId xmlns:a16="http://schemas.microsoft.com/office/drawing/2014/main" id="{E4CDE300-F664-2C0A-62B9-3C6E0F4ACCDB}"/>
              </a:ext>
            </a:extLst>
          </p:cNvPr>
          <p:cNvCxnSpPr>
            <a:cxnSpLocks/>
          </p:cNvCxnSpPr>
          <p:nvPr/>
        </p:nvCxnSpPr>
        <p:spPr>
          <a:xfrm>
            <a:off x="4138430" y="3604622"/>
            <a:ext cx="259204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Arrow Connector 96">
            <a:extLst>
              <a:ext uri="{FF2B5EF4-FFF2-40B4-BE49-F238E27FC236}">
                <a16:creationId xmlns:a16="http://schemas.microsoft.com/office/drawing/2014/main" id="{53D94D04-D7A8-DEE4-8B3E-858959313467}"/>
              </a:ext>
            </a:extLst>
          </p:cNvPr>
          <p:cNvCxnSpPr>
            <a:cxnSpLocks/>
          </p:cNvCxnSpPr>
          <p:nvPr/>
        </p:nvCxnSpPr>
        <p:spPr>
          <a:xfrm flipV="1">
            <a:off x="4146770" y="3875179"/>
            <a:ext cx="250864" cy="1529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Arrow Connector 96">
            <a:extLst>
              <a:ext uri="{FF2B5EF4-FFF2-40B4-BE49-F238E27FC236}">
                <a16:creationId xmlns:a16="http://schemas.microsoft.com/office/drawing/2014/main" id="{A8E67732-CFF5-BF90-96F4-F2FD72C0A8EE}"/>
              </a:ext>
            </a:extLst>
          </p:cNvPr>
          <p:cNvCxnSpPr>
            <a:cxnSpLocks/>
          </p:cNvCxnSpPr>
          <p:nvPr/>
        </p:nvCxnSpPr>
        <p:spPr>
          <a:xfrm flipV="1">
            <a:off x="4146770" y="4742789"/>
            <a:ext cx="250864" cy="1529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Arrow Connector 96">
            <a:extLst>
              <a:ext uri="{FF2B5EF4-FFF2-40B4-BE49-F238E27FC236}">
                <a16:creationId xmlns:a16="http://schemas.microsoft.com/office/drawing/2014/main" id="{6E275719-BDDF-2A65-1776-6E2FD55F3FD3}"/>
              </a:ext>
            </a:extLst>
          </p:cNvPr>
          <p:cNvCxnSpPr>
            <a:cxnSpLocks/>
          </p:cNvCxnSpPr>
          <p:nvPr/>
        </p:nvCxnSpPr>
        <p:spPr>
          <a:xfrm flipV="1">
            <a:off x="4146770" y="5036991"/>
            <a:ext cx="250864" cy="1529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Arrow Connector 96">
            <a:extLst>
              <a:ext uri="{FF2B5EF4-FFF2-40B4-BE49-F238E27FC236}">
                <a16:creationId xmlns:a16="http://schemas.microsoft.com/office/drawing/2014/main" id="{515EA419-E57B-2047-5AA7-02F8C545DEC0}"/>
              </a:ext>
            </a:extLst>
          </p:cNvPr>
          <p:cNvCxnSpPr>
            <a:cxnSpLocks/>
          </p:cNvCxnSpPr>
          <p:nvPr/>
        </p:nvCxnSpPr>
        <p:spPr>
          <a:xfrm flipV="1">
            <a:off x="4146770" y="5338313"/>
            <a:ext cx="250864" cy="1529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Arrow Connector 96">
            <a:extLst>
              <a:ext uri="{FF2B5EF4-FFF2-40B4-BE49-F238E27FC236}">
                <a16:creationId xmlns:a16="http://schemas.microsoft.com/office/drawing/2014/main" id="{5408AF19-E8E7-AED9-D7DD-0ED025F29236}"/>
              </a:ext>
            </a:extLst>
          </p:cNvPr>
          <p:cNvCxnSpPr>
            <a:cxnSpLocks/>
          </p:cNvCxnSpPr>
          <p:nvPr/>
        </p:nvCxnSpPr>
        <p:spPr>
          <a:xfrm>
            <a:off x="4134559" y="6522195"/>
            <a:ext cx="266355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Arrow Connector 96">
            <a:extLst>
              <a:ext uri="{FF2B5EF4-FFF2-40B4-BE49-F238E27FC236}">
                <a16:creationId xmlns:a16="http://schemas.microsoft.com/office/drawing/2014/main" id="{1C489C26-FBAD-5772-445A-5D1DB7F4C3F0}"/>
              </a:ext>
            </a:extLst>
          </p:cNvPr>
          <p:cNvCxnSpPr>
            <a:cxnSpLocks/>
          </p:cNvCxnSpPr>
          <p:nvPr/>
        </p:nvCxnSpPr>
        <p:spPr>
          <a:xfrm flipV="1">
            <a:off x="4146770" y="4176751"/>
            <a:ext cx="250864" cy="1529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Arrow Connector 96">
            <a:extLst>
              <a:ext uri="{FF2B5EF4-FFF2-40B4-BE49-F238E27FC236}">
                <a16:creationId xmlns:a16="http://schemas.microsoft.com/office/drawing/2014/main" id="{D23CA9C9-CF35-8001-4B78-4E3D6565C66C}"/>
              </a:ext>
            </a:extLst>
          </p:cNvPr>
          <p:cNvCxnSpPr>
            <a:cxnSpLocks/>
          </p:cNvCxnSpPr>
          <p:nvPr/>
        </p:nvCxnSpPr>
        <p:spPr>
          <a:xfrm flipV="1">
            <a:off x="4142430" y="5923575"/>
            <a:ext cx="250864" cy="1529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Arrow Connector 96">
            <a:extLst>
              <a:ext uri="{FF2B5EF4-FFF2-40B4-BE49-F238E27FC236}">
                <a16:creationId xmlns:a16="http://schemas.microsoft.com/office/drawing/2014/main" id="{DBBEB6B9-70F9-2A39-F61D-B7A292A71DCA}"/>
              </a:ext>
            </a:extLst>
          </p:cNvPr>
          <p:cNvCxnSpPr>
            <a:cxnSpLocks/>
          </p:cNvCxnSpPr>
          <p:nvPr/>
        </p:nvCxnSpPr>
        <p:spPr>
          <a:xfrm flipV="1">
            <a:off x="4146770" y="3295430"/>
            <a:ext cx="250864" cy="1529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Arrow Connector 96">
            <a:extLst>
              <a:ext uri="{FF2B5EF4-FFF2-40B4-BE49-F238E27FC236}">
                <a16:creationId xmlns:a16="http://schemas.microsoft.com/office/drawing/2014/main" id="{251BF7A5-212F-8934-FC96-87875FA22F04}"/>
              </a:ext>
            </a:extLst>
          </p:cNvPr>
          <p:cNvCxnSpPr>
            <a:cxnSpLocks/>
          </p:cNvCxnSpPr>
          <p:nvPr/>
        </p:nvCxnSpPr>
        <p:spPr>
          <a:xfrm>
            <a:off x="4134559" y="6208905"/>
            <a:ext cx="266355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Arrow Connector 96">
            <a:extLst>
              <a:ext uri="{FF2B5EF4-FFF2-40B4-BE49-F238E27FC236}">
                <a16:creationId xmlns:a16="http://schemas.microsoft.com/office/drawing/2014/main" id="{FEAD9653-F522-576B-9C3D-F505BF2B9FBB}"/>
              </a:ext>
            </a:extLst>
          </p:cNvPr>
          <p:cNvCxnSpPr>
            <a:cxnSpLocks/>
          </p:cNvCxnSpPr>
          <p:nvPr/>
        </p:nvCxnSpPr>
        <p:spPr>
          <a:xfrm flipV="1">
            <a:off x="4150050" y="5632265"/>
            <a:ext cx="250864" cy="1529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Arrow Connector 96">
            <a:extLst>
              <a:ext uri="{FF2B5EF4-FFF2-40B4-BE49-F238E27FC236}">
                <a16:creationId xmlns:a16="http://schemas.microsoft.com/office/drawing/2014/main" id="{008CCCC1-8DDD-6766-EE47-6E08EB23164A}"/>
              </a:ext>
            </a:extLst>
          </p:cNvPr>
          <p:cNvCxnSpPr>
            <a:cxnSpLocks/>
          </p:cNvCxnSpPr>
          <p:nvPr/>
        </p:nvCxnSpPr>
        <p:spPr>
          <a:xfrm flipV="1">
            <a:off x="4146770" y="2701894"/>
            <a:ext cx="250864" cy="1529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Arrow Connector 107">
            <a:extLst>
              <a:ext uri="{FF2B5EF4-FFF2-40B4-BE49-F238E27FC236}">
                <a16:creationId xmlns:a16="http://schemas.microsoft.com/office/drawing/2014/main" id="{F21017B1-D8E4-6BDB-E360-6BFF11319C33}"/>
              </a:ext>
            </a:extLst>
          </p:cNvPr>
          <p:cNvCxnSpPr>
            <a:cxnSpLocks/>
          </p:cNvCxnSpPr>
          <p:nvPr/>
        </p:nvCxnSpPr>
        <p:spPr>
          <a:xfrm>
            <a:off x="8061567" y="4464802"/>
            <a:ext cx="497191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Arrow Connector 96">
            <a:extLst>
              <a:ext uri="{FF2B5EF4-FFF2-40B4-BE49-F238E27FC236}">
                <a16:creationId xmlns:a16="http://schemas.microsoft.com/office/drawing/2014/main" id="{ADEDBAC4-55D8-1C21-2126-C3A1DFF79D61}"/>
              </a:ext>
            </a:extLst>
          </p:cNvPr>
          <p:cNvCxnSpPr>
            <a:cxnSpLocks/>
            <a:endCxn id="345" idx="1"/>
          </p:cNvCxnSpPr>
          <p:nvPr/>
        </p:nvCxnSpPr>
        <p:spPr>
          <a:xfrm flipV="1">
            <a:off x="3102306" y="4466499"/>
            <a:ext cx="1289616" cy="3091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54">
            <a:extLst>
              <a:ext uri="{FF2B5EF4-FFF2-40B4-BE49-F238E27FC236}">
                <a16:creationId xmlns:a16="http://schemas.microsoft.com/office/drawing/2014/main" id="{C5025AD2-C0E3-F352-5AEC-DB83C2D08FD7}"/>
              </a:ext>
            </a:extLst>
          </p:cNvPr>
          <p:cNvSpPr/>
          <p:nvPr/>
        </p:nvSpPr>
        <p:spPr>
          <a:xfrm>
            <a:off x="8487782" y="4343808"/>
            <a:ext cx="2674200" cy="227111"/>
          </a:xfrm>
          <a:prstGeom prst="rect">
            <a:avLst/>
          </a:prstGeom>
          <a:solidFill>
            <a:schemeClr val="bg1"/>
          </a:solidFill>
          <a:ln w="15240"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87">
            <a:extLst>
              <a:ext uri="{FF2B5EF4-FFF2-40B4-BE49-F238E27FC236}">
                <a16:creationId xmlns:a16="http://schemas.microsoft.com/office/drawing/2014/main" id="{7E67CE8E-D14F-DC72-1250-E046CAA661B2}"/>
              </a:ext>
            </a:extLst>
          </p:cNvPr>
          <p:cNvSpPr txBox="1"/>
          <p:nvPr/>
        </p:nvSpPr>
        <p:spPr>
          <a:xfrm>
            <a:off x="9017803" y="4349799"/>
            <a:ext cx="1791477" cy="2231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Panonija d.o.o., </a:t>
            </a:r>
            <a:r>
              <a:rPr lang="sk-SK" sz="8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RS</a:t>
            </a:r>
            <a:endParaRPr lang="en-US" sz="8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7" name="Rounded Rectangle 1">
            <a:extLst>
              <a:ext uri="{FF2B5EF4-FFF2-40B4-BE49-F238E27FC236}">
                <a16:creationId xmlns:a16="http://schemas.microsoft.com/office/drawing/2014/main" id="{9CED42E1-0D13-A526-B060-85B006E383C1}"/>
              </a:ext>
            </a:extLst>
          </p:cNvPr>
          <p:cNvSpPr/>
          <p:nvPr/>
        </p:nvSpPr>
        <p:spPr>
          <a:xfrm>
            <a:off x="8495428" y="1268181"/>
            <a:ext cx="2674820" cy="209942"/>
          </a:xfrm>
          <a:prstGeom prst="rect">
            <a:avLst/>
          </a:prstGeom>
          <a:solidFill>
            <a:schemeClr val="bg1"/>
          </a:solidFill>
          <a:ln w="15240"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5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ounded Rectangle 1">
            <a:extLst>
              <a:ext uri="{FF2B5EF4-FFF2-40B4-BE49-F238E27FC236}">
                <a16:creationId xmlns:a16="http://schemas.microsoft.com/office/drawing/2014/main" id="{71AD6896-7EAD-E30E-CA85-EBE7447AD9AD}"/>
              </a:ext>
            </a:extLst>
          </p:cNvPr>
          <p:cNvSpPr/>
          <p:nvPr/>
        </p:nvSpPr>
        <p:spPr>
          <a:xfrm>
            <a:off x="8496083" y="926471"/>
            <a:ext cx="2674200" cy="209942"/>
          </a:xfrm>
          <a:prstGeom prst="rect">
            <a:avLst/>
          </a:prstGeom>
          <a:solidFill>
            <a:schemeClr val="bg1"/>
          </a:solidFill>
          <a:ln w="15240"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5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ounded Rectangle 1">
            <a:extLst>
              <a:ext uri="{FF2B5EF4-FFF2-40B4-BE49-F238E27FC236}">
                <a16:creationId xmlns:a16="http://schemas.microsoft.com/office/drawing/2014/main" id="{8B6C1BBE-A55D-4856-58AB-055F1D4DA0F0}"/>
              </a:ext>
            </a:extLst>
          </p:cNvPr>
          <p:cNvSpPr/>
          <p:nvPr/>
        </p:nvSpPr>
        <p:spPr>
          <a:xfrm>
            <a:off x="8496083" y="258739"/>
            <a:ext cx="2674200" cy="209942"/>
          </a:xfrm>
          <a:prstGeom prst="rect">
            <a:avLst/>
          </a:prstGeom>
          <a:solidFill>
            <a:schemeClr val="bg1"/>
          </a:solidFill>
          <a:ln w="15240"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5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ounded Rectangle 1">
            <a:extLst>
              <a:ext uri="{FF2B5EF4-FFF2-40B4-BE49-F238E27FC236}">
                <a16:creationId xmlns:a16="http://schemas.microsoft.com/office/drawing/2014/main" id="{744AA1CD-C820-AEAB-B0A6-BBD7D76D0428}"/>
              </a:ext>
            </a:extLst>
          </p:cNvPr>
          <p:cNvSpPr/>
          <p:nvPr/>
        </p:nvSpPr>
        <p:spPr>
          <a:xfrm>
            <a:off x="8495428" y="583097"/>
            <a:ext cx="2674820" cy="223596"/>
          </a:xfrm>
          <a:prstGeom prst="rect">
            <a:avLst/>
          </a:prstGeom>
          <a:solidFill>
            <a:schemeClr val="bg1"/>
          </a:solidFill>
          <a:ln w="15240"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5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ounded Rectangle 1">
            <a:extLst>
              <a:ext uri="{FF2B5EF4-FFF2-40B4-BE49-F238E27FC236}">
                <a16:creationId xmlns:a16="http://schemas.microsoft.com/office/drawing/2014/main" id="{563809BB-86B7-D63B-D464-EF59B459C0F6}"/>
              </a:ext>
            </a:extLst>
          </p:cNvPr>
          <p:cNvSpPr/>
          <p:nvPr/>
        </p:nvSpPr>
        <p:spPr>
          <a:xfrm>
            <a:off x="8496082" y="1604963"/>
            <a:ext cx="2674200" cy="209942"/>
          </a:xfrm>
          <a:prstGeom prst="rect">
            <a:avLst/>
          </a:prstGeom>
          <a:solidFill>
            <a:schemeClr val="bg1"/>
          </a:solidFill>
          <a:ln w="15240"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5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Rounded Rectangle 1">
            <a:extLst>
              <a:ext uri="{FF2B5EF4-FFF2-40B4-BE49-F238E27FC236}">
                <a16:creationId xmlns:a16="http://schemas.microsoft.com/office/drawing/2014/main" id="{D3A1D509-6B06-8B89-A285-0793108B8609}"/>
              </a:ext>
            </a:extLst>
          </p:cNvPr>
          <p:cNvSpPr/>
          <p:nvPr/>
        </p:nvSpPr>
        <p:spPr>
          <a:xfrm>
            <a:off x="8496082" y="1933684"/>
            <a:ext cx="2674200" cy="209942"/>
          </a:xfrm>
          <a:prstGeom prst="rect">
            <a:avLst/>
          </a:prstGeom>
          <a:solidFill>
            <a:schemeClr val="bg1"/>
          </a:solidFill>
          <a:ln w="15240"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5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82">
            <a:extLst>
              <a:ext uri="{FF2B5EF4-FFF2-40B4-BE49-F238E27FC236}">
                <a16:creationId xmlns:a16="http://schemas.microsoft.com/office/drawing/2014/main" id="{709823A3-ACF0-29C2-6287-774AF5BA290A}"/>
              </a:ext>
            </a:extLst>
          </p:cNvPr>
          <p:cNvSpPr txBox="1"/>
          <p:nvPr/>
        </p:nvSpPr>
        <p:spPr>
          <a:xfrm>
            <a:off x="9041979" y="261737"/>
            <a:ext cx="1715466" cy="22313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Danubia Kft.</a:t>
            </a:r>
            <a:r>
              <a:rPr lang="sk-SK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en-US" sz="8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</a:t>
            </a:r>
            <a:r>
              <a:rPr lang="sk-SK" sz="8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</a:t>
            </a:r>
            <a:endParaRPr lang="en-US" sz="8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7" name="TextBox 83">
            <a:extLst>
              <a:ext uri="{FF2B5EF4-FFF2-40B4-BE49-F238E27FC236}">
                <a16:creationId xmlns:a16="http://schemas.microsoft.com/office/drawing/2014/main" id="{46DA180D-0915-9E2C-2E46-B3ECD0D4A5E6}"/>
              </a:ext>
            </a:extLst>
          </p:cNvPr>
          <p:cNvSpPr txBox="1"/>
          <p:nvPr/>
        </p:nvSpPr>
        <p:spPr>
          <a:xfrm>
            <a:off x="9048616" y="581045"/>
            <a:ext cx="1703806" cy="22313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Konténer Kft.</a:t>
            </a:r>
            <a:r>
              <a:rPr lang="sk-SK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sk-SK" sz="8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HU</a:t>
            </a:r>
            <a:endParaRPr lang="en-US" sz="8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8" name="TextBox 84">
            <a:extLst>
              <a:ext uri="{FF2B5EF4-FFF2-40B4-BE49-F238E27FC236}">
                <a16:creationId xmlns:a16="http://schemas.microsoft.com/office/drawing/2014/main" id="{312FCC59-3843-1D1C-4017-251900A9F422}"/>
              </a:ext>
            </a:extLst>
          </p:cNvPr>
          <p:cNvSpPr txBox="1"/>
          <p:nvPr/>
        </p:nvSpPr>
        <p:spPr>
          <a:xfrm>
            <a:off x="9155480" y="933566"/>
            <a:ext cx="1516125" cy="22313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d.o.o.</a:t>
            </a:r>
            <a:r>
              <a:rPr lang="sk-SK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sk-SK" sz="8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HR</a:t>
            </a:r>
            <a:endParaRPr lang="en-US" sz="8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9" name="TextBox 85">
            <a:extLst>
              <a:ext uri="{FF2B5EF4-FFF2-40B4-BE49-F238E27FC236}">
                <a16:creationId xmlns:a16="http://schemas.microsoft.com/office/drawing/2014/main" id="{75C3EC37-F2AD-D25B-28D2-0EEF1332C8E9}"/>
              </a:ext>
            </a:extLst>
          </p:cNvPr>
          <p:cNvSpPr txBox="1"/>
          <p:nvPr/>
        </p:nvSpPr>
        <p:spPr>
          <a:xfrm>
            <a:off x="9107674" y="1274276"/>
            <a:ext cx="1683223" cy="22313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ADRIA d.o.o.</a:t>
            </a:r>
            <a:r>
              <a:rPr lang="sk-SK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sk-SK" sz="8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</a:t>
            </a:r>
            <a:endParaRPr lang="en-US" sz="8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60" name="TextBox 86">
            <a:extLst>
              <a:ext uri="{FF2B5EF4-FFF2-40B4-BE49-F238E27FC236}">
                <a16:creationId xmlns:a16="http://schemas.microsoft.com/office/drawing/2014/main" id="{CC87F5E7-C71A-33BB-1AB7-C5EC610205BC}"/>
              </a:ext>
            </a:extLst>
          </p:cNvPr>
          <p:cNvSpPr txBox="1"/>
          <p:nvPr/>
        </p:nvSpPr>
        <p:spPr>
          <a:xfrm>
            <a:off x="9073624" y="1608489"/>
            <a:ext cx="1659886" cy="22313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UniverTrans Kft.</a:t>
            </a:r>
            <a:r>
              <a:rPr lang="sk-SK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sk-SK" sz="8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HU</a:t>
            </a:r>
            <a:endParaRPr lang="en-US" sz="8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61" name="TextBox 87">
            <a:extLst>
              <a:ext uri="{FF2B5EF4-FFF2-40B4-BE49-F238E27FC236}">
                <a16:creationId xmlns:a16="http://schemas.microsoft.com/office/drawing/2014/main" id="{221EDF10-212D-C951-42E5-FAF5B65F483B}"/>
              </a:ext>
            </a:extLst>
          </p:cNvPr>
          <p:cNvSpPr txBox="1"/>
          <p:nvPr/>
        </p:nvSpPr>
        <p:spPr>
          <a:xfrm>
            <a:off x="9183230" y="1940255"/>
            <a:ext cx="1467391" cy="22313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TIP Žilina, s.r.o.</a:t>
            </a:r>
            <a:r>
              <a:rPr lang="sk-SK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sk-SK" sz="8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SK</a:t>
            </a:r>
            <a:endParaRPr lang="en-US" sz="8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grpSp>
        <p:nvGrpSpPr>
          <p:cNvPr id="62" name="Skupina 61">
            <a:extLst>
              <a:ext uri="{FF2B5EF4-FFF2-40B4-BE49-F238E27FC236}">
                <a16:creationId xmlns:a16="http://schemas.microsoft.com/office/drawing/2014/main" id="{DB10FD68-4CF0-90E1-A091-773E10EB42C2}"/>
              </a:ext>
            </a:extLst>
          </p:cNvPr>
          <p:cNvGrpSpPr/>
          <p:nvPr/>
        </p:nvGrpSpPr>
        <p:grpSpPr>
          <a:xfrm>
            <a:off x="4391922" y="244493"/>
            <a:ext cx="3689634" cy="223138"/>
            <a:chOff x="4112329" y="298360"/>
            <a:chExt cx="3689634" cy="223138"/>
          </a:xfrm>
        </p:grpSpPr>
        <p:sp>
          <p:nvSpPr>
            <p:cNvPr id="63" name="Rounded Rectangle 1">
              <a:extLst>
                <a:ext uri="{FF2B5EF4-FFF2-40B4-BE49-F238E27FC236}">
                  <a16:creationId xmlns:a16="http://schemas.microsoft.com/office/drawing/2014/main" id="{087859BA-32EF-9D14-7320-DF362D365FE3}"/>
                </a:ext>
              </a:extLst>
            </p:cNvPr>
            <p:cNvSpPr/>
            <p:nvPr/>
          </p:nvSpPr>
          <p:spPr>
            <a:xfrm>
              <a:off x="4112329" y="309868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TextBox 57">
              <a:extLst>
                <a:ext uri="{FF2B5EF4-FFF2-40B4-BE49-F238E27FC236}">
                  <a16:creationId xmlns:a16="http://schemas.microsoft.com/office/drawing/2014/main" id="{1217DA9C-3538-711B-A7A7-A4146BAC06D0}"/>
                </a:ext>
              </a:extLst>
            </p:cNvPr>
            <p:cNvSpPr txBox="1"/>
            <p:nvPr/>
          </p:nvSpPr>
          <p:spPr>
            <a:xfrm>
              <a:off x="4369241" y="298360"/>
              <a:ext cx="3200062" cy="22313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/Danubia/, a.s.</a:t>
              </a:r>
              <a:r>
                <a:rPr lang="sk-SK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85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SK</a:t>
              </a:r>
              <a:endParaRPr lang="en-US" sz="8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9" name="Skupina 288">
            <a:extLst>
              <a:ext uri="{FF2B5EF4-FFF2-40B4-BE49-F238E27FC236}">
                <a16:creationId xmlns:a16="http://schemas.microsoft.com/office/drawing/2014/main" id="{F997AB91-D50A-4F1E-912D-F996BAFF5984}"/>
              </a:ext>
            </a:extLst>
          </p:cNvPr>
          <p:cNvGrpSpPr/>
          <p:nvPr/>
        </p:nvGrpSpPr>
        <p:grpSpPr>
          <a:xfrm>
            <a:off x="4391922" y="846306"/>
            <a:ext cx="3689634" cy="223138"/>
            <a:chOff x="4112329" y="911676"/>
            <a:chExt cx="3689634" cy="223138"/>
          </a:xfrm>
        </p:grpSpPr>
        <p:sp>
          <p:nvSpPr>
            <p:cNvPr id="290" name="Rounded Rectangle 1">
              <a:extLst>
                <a:ext uri="{FF2B5EF4-FFF2-40B4-BE49-F238E27FC236}">
                  <a16:creationId xmlns:a16="http://schemas.microsoft.com/office/drawing/2014/main" id="{717B7A17-9F54-80C3-F092-B66345057119}"/>
                </a:ext>
              </a:extLst>
            </p:cNvPr>
            <p:cNvSpPr/>
            <p:nvPr/>
          </p:nvSpPr>
          <p:spPr>
            <a:xfrm>
              <a:off x="4112329" y="916552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TextBox 75">
              <a:extLst>
                <a:ext uri="{FF2B5EF4-FFF2-40B4-BE49-F238E27FC236}">
                  <a16:creationId xmlns:a16="http://schemas.microsoft.com/office/drawing/2014/main" id="{4AC7B4AE-9F4E-E7E4-B9BA-8EDF1BBC22EC}"/>
                </a:ext>
              </a:extLst>
            </p:cNvPr>
            <p:cNvSpPr txBox="1"/>
            <p:nvPr/>
          </p:nvSpPr>
          <p:spPr>
            <a:xfrm>
              <a:off x="4231904" y="911676"/>
              <a:ext cx="3471920" cy="22313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/Danubia/ Krems GmbH</a:t>
              </a:r>
              <a:r>
                <a:rPr lang="sk-SK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85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AT</a:t>
              </a:r>
              <a:endParaRPr lang="en-US" sz="8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2" name="Skupina 291">
            <a:extLst>
              <a:ext uri="{FF2B5EF4-FFF2-40B4-BE49-F238E27FC236}">
                <a16:creationId xmlns:a16="http://schemas.microsoft.com/office/drawing/2014/main" id="{9DC78743-375C-D15F-E9E0-DB743708FA6B}"/>
              </a:ext>
            </a:extLst>
          </p:cNvPr>
          <p:cNvGrpSpPr/>
          <p:nvPr/>
        </p:nvGrpSpPr>
        <p:grpSpPr>
          <a:xfrm>
            <a:off x="4384247" y="1138931"/>
            <a:ext cx="3689634" cy="223138"/>
            <a:chOff x="4112329" y="1210528"/>
            <a:chExt cx="3689634" cy="223138"/>
          </a:xfrm>
        </p:grpSpPr>
        <p:sp>
          <p:nvSpPr>
            <p:cNvPr id="293" name="Rounded Rectangle 1">
              <a:extLst>
                <a:ext uri="{FF2B5EF4-FFF2-40B4-BE49-F238E27FC236}">
                  <a16:creationId xmlns:a16="http://schemas.microsoft.com/office/drawing/2014/main" id="{AE7C5DE4-BD85-9B99-7CC9-2B7E806EF3DD}"/>
                </a:ext>
              </a:extLst>
            </p:cNvPr>
            <p:cNvSpPr/>
            <p:nvPr/>
          </p:nvSpPr>
          <p:spPr>
            <a:xfrm>
              <a:off x="4112329" y="1219894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TextBox 76">
              <a:extLst>
                <a:ext uri="{FF2B5EF4-FFF2-40B4-BE49-F238E27FC236}">
                  <a16:creationId xmlns:a16="http://schemas.microsoft.com/office/drawing/2014/main" id="{CD77D14D-3050-42C6-E3A4-A0ADB8F7CD08}"/>
                </a:ext>
              </a:extLst>
            </p:cNvPr>
            <p:cNvSpPr txBox="1"/>
            <p:nvPr/>
          </p:nvSpPr>
          <p:spPr>
            <a:xfrm>
              <a:off x="4231904" y="1210528"/>
              <a:ext cx="3471920" cy="22313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Railprofi Austria GmbH</a:t>
              </a:r>
              <a:r>
                <a:rPr lang="sk-SK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85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AT</a:t>
              </a:r>
              <a:endParaRPr lang="en-US" sz="8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5" name="Skupina 294">
            <a:extLst>
              <a:ext uri="{FF2B5EF4-FFF2-40B4-BE49-F238E27FC236}">
                <a16:creationId xmlns:a16="http://schemas.microsoft.com/office/drawing/2014/main" id="{50CFEAD1-1E2B-16BC-F6EF-36E0032060F6}"/>
              </a:ext>
            </a:extLst>
          </p:cNvPr>
          <p:cNvGrpSpPr/>
          <p:nvPr/>
        </p:nvGrpSpPr>
        <p:grpSpPr>
          <a:xfrm>
            <a:off x="4391922" y="1431556"/>
            <a:ext cx="3689634" cy="223889"/>
            <a:chOff x="4112329" y="1523236"/>
            <a:chExt cx="3689634" cy="223889"/>
          </a:xfrm>
        </p:grpSpPr>
        <p:sp>
          <p:nvSpPr>
            <p:cNvPr id="296" name="Rounded Rectangle 1">
              <a:extLst>
                <a:ext uri="{FF2B5EF4-FFF2-40B4-BE49-F238E27FC236}">
                  <a16:creationId xmlns:a16="http://schemas.microsoft.com/office/drawing/2014/main" id="{DEA01630-7789-C36C-CB05-089BF678DCB7}"/>
                </a:ext>
              </a:extLst>
            </p:cNvPr>
            <p:cNvSpPr/>
            <p:nvPr/>
          </p:nvSpPr>
          <p:spPr>
            <a:xfrm>
              <a:off x="4112329" y="1523236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TextBox 77">
              <a:extLst>
                <a:ext uri="{FF2B5EF4-FFF2-40B4-BE49-F238E27FC236}">
                  <a16:creationId xmlns:a16="http://schemas.microsoft.com/office/drawing/2014/main" id="{35FBE651-E746-AA18-5CEF-5A180B98F4DE}"/>
                </a:ext>
              </a:extLst>
            </p:cNvPr>
            <p:cNvSpPr txBox="1"/>
            <p:nvPr/>
          </p:nvSpPr>
          <p:spPr>
            <a:xfrm>
              <a:off x="4231904" y="1523987"/>
              <a:ext cx="3471920" cy="22313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DYKO Rail Repair Shop, s.r.o.</a:t>
              </a:r>
              <a:r>
                <a:rPr lang="sk-SK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85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CZ</a:t>
              </a:r>
              <a:endParaRPr lang="en-US" sz="8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8" name="Skupina 297">
            <a:extLst>
              <a:ext uri="{FF2B5EF4-FFF2-40B4-BE49-F238E27FC236}">
                <a16:creationId xmlns:a16="http://schemas.microsoft.com/office/drawing/2014/main" id="{34918CFC-DCF0-FEEF-BC2C-7BA340127279}"/>
              </a:ext>
            </a:extLst>
          </p:cNvPr>
          <p:cNvGrpSpPr/>
          <p:nvPr/>
        </p:nvGrpSpPr>
        <p:grpSpPr>
          <a:xfrm>
            <a:off x="4391922" y="1724932"/>
            <a:ext cx="3689634" cy="223138"/>
            <a:chOff x="4112329" y="1818836"/>
            <a:chExt cx="3689634" cy="223138"/>
          </a:xfrm>
        </p:grpSpPr>
        <p:sp>
          <p:nvSpPr>
            <p:cNvPr id="299" name="Rounded Rectangle 1">
              <a:extLst>
                <a:ext uri="{FF2B5EF4-FFF2-40B4-BE49-F238E27FC236}">
                  <a16:creationId xmlns:a16="http://schemas.microsoft.com/office/drawing/2014/main" id="{B3213614-48C4-D743-8FD5-75CD78434EFB}"/>
                </a:ext>
              </a:extLst>
            </p:cNvPr>
            <p:cNvSpPr/>
            <p:nvPr/>
          </p:nvSpPr>
          <p:spPr>
            <a:xfrm>
              <a:off x="4112329" y="1826578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TextBox 78">
              <a:extLst>
                <a:ext uri="{FF2B5EF4-FFF2-40B4-BE49-F238E27FC236}">
                  <a16:creationId xmlns:a16="http://schemas.microsoft.com/office/drawing/2014/main" id="{78F2ABA8-4D4E-BDB6-768D-5325182F5B0E}"/>
                </a:ext>
              </a:extLst>
            </p:cNvPr>
            <p:cNvSpPr txBox="1"/>
            <p:nvPr/>
          </p:nvSpPr>
          <p:spPr>
            <a:xfrm>
              <a:off x="4231905" y="1818836"/>
              <a:ext cx="3471915" cy="22313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Rail, s.r.o.</a:t>
              </a:r>
              <a:r>
                <a:rPr lang="sk-SK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85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CZ</a:t>
              </a:r>
              <a:endParaRPr lang="en-US" sz="8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1" name="Skupina 300">
            <a:extLst>
              <a:ext uri="{FF2B5EF4-FFF2-40B4-BE49-F238E27FC236}">
                <a16:creationId xmlns:a16="http://schemas.microsoft.com/office/drawing/2014/main" id="{414BBE7F-F01D-D8D7-E9D7-77408E77FBFF}"/>
              </a:ext>
            </a:extLst>
          </p:cNvPr>
          <p:cNvGrpSpPr/>
          <p:nvPr/>
        </p:nvGrpSpPr>
        <p:grpSpPr>
          <a:xfrm>
            <a:off x="4391922" y="2017557"/>
            <a:ext cx="3689634" cy="223138"/>
            <a:chOff x="4112329" y="2193302"/>
            <a:chExt cx="3689634" cy="223138"/>
          </a:xfrm>
        </p:grpSpPr>
        <p:sp>
          <p:nvSpPr>
            <p:cNvPr id="302" name="Rounded Rectangle 1">
              <a:extLst>
                <a:ext uri="{FF2B5EF4-FFF2-40B4-BE49-F238E27FC236}">
                  <a16:creationId xmlns:a16="http://schemas.microsoft.com/office/drawing/2014/main" id="{0298BDDA-60D9-6359-630B-2FB51C65D27F}"/>
                </a:ext>
              </a:extLst>
            </p:cNvPr>
            <p:cNvSpPr/>
            <p:nvPr/>
          </p:nvSpPr>
          <p:spPr>
            <a:xfrm>
              <a:off x="4112329" y="2196262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TextBox 79">
              <a:extLst>
                <a:ext uri="{FF2B5EF4-FFF2-40B4-BE49-F238E27FC236}">
                  <a16:creationId xmlns:a16="http://schemas.microsoft.com/office/drawing/2014/main" id="{3371B744-302F-E489-FB97-4B255A8A8B4B}"/>
                </a:ext>
              </a:extLst>
            </p:cNvPr>
            <p:cNvSpPr txBox="1"/>
            <p:nvPr/>
          </p:nvSpPr>
          <p:spPr>
            <a:xfrm>
              <a:off x="4231904" y="2193302"/>
              <a:ext cx="3471920" cy="22313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Rail /Deutschland/ GmbH</a:t>
              </a:r>
              <a:r>
                <a:rPr lang="sk-SK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85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DE</a:t>
              </a:r>
              <a:endParaRPr lang="en-US" sz="8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9" name="Skupina 328">
            <a:extLst>
              <a:ext uri="{FF2B5EF4-FFF2-40B4-BE49-F238E27FC236}">
                <a16:creationId xmlns:a16="http://schemas.microsoft.com/office/drawing/2014/main" id="{FB9278CC-79A3-899C-9CA5-31F670FB9C89}"/>
              </a:ext>
            </a:extLst>
          </p:cNvPr>
          <p:cNvGrpSpPr/>
          <p:nvPr/>
        </p:nvGrpSpPr>
        <p:grpSpPr>
          <a:xfrm>
            <a:off x="4391922" y="2310182"/>
            <a:ext cx="3689634" cy="223138"/>
            <a:chOff x="4112329" y="2431343"/>
            <a:chExt cx="3689634" cy="223138"/>
          </a:xfrm>
        </p:grpSpPr>
        <p:sp>
          <p:nvSpPr>
            <p:cNvPr id="330" name="Rounded Rectangle 1">
              <a:extLst>
                <a:ext uri="{FF2B5EF4-FFF2-40B4-BE49-F238E27FC236}">
                  <a16:creationId xmlns:a16="http://schemas.microsoft.com/office/drawing/2014/main" id="{91DA4D1E-2058-9651-6F5D-D1DD0CA00CB7}"/>
                </a:ext>
              </a:extLst>
            </p:cNvPr>
            <p:cNvSpPr/>
            <p:nvPr/>
          </p:nvSpPr>
          <p:spPr>
            <a:xfrm>
              <a:off x="4112329" y="2433262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1" name="TextBox 87">
              <a:extLst>
                <a:ext uri="{FF2B5EF4-FFF2-40B4-BE49-F238E27FC236}">
                  <a16:creationId xmlns:a16="http://schemas.microsoft.com/office/drawing/2014/main" id="{A1F50085-8D4B-59E7-3944-504FE595CD1D}"/>
                </a:ext>
              </a:extLst>
            </p:cNvPr>
            <p:cNvSpPr txBox="1"/>
            <p:nvPr/>
          </p:nvSpPr>
          <p:spPr>
            <a:xfrm>
              <a:off x="4267871" y="2431343"/>
              <a:ext cx="3400721" cy="22313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Deutschland GmbH, </a:t>
              </a:r>
              <a:r>
                <a:rPr lang="sk-SK" sz="85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DE</a:t>
              </a:r>
              <a:endParaRPr lang="en-AU" sz="8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2" name="Skupina 331">
            <a:extLst>
              <a:ext uri="{FF2B5EF4-FFF2-40B4-BE49-F238E27FC236}">
                <a16:creationId xmlns:a16="http://schemas.microsoft.com/office/drawing/2014/main" id="{F0DD1074-2271-EA81-B429-C9C79D14A416}"/>
              </a:ext>
            </a:extLst>
          </p:cNvPr>
          <p:cNvGrpSpPr/>
          <p:nvPr/>
        </p:nvGrpSpPr>
        <p:grpSpPr>
          <a:xfrm>
            <a:off x="4391922" y="2602807"/>
            <a:ext cx="3689634" cy="223138"/>
            <a:chOff x="4112329" y="2731844"/>
            <a:chExt cx="3689634" cy="223138"/>
          </a:xfrm>
        </p:grpSpPr>
        <p:sp>
          <p:nvSpPr>
            <p:cNvPr id="333" name="Rounded Rectangle 1">
              <a:extLst>
                <a:ext uri="{FF2B5EF4-FFF2-40B4-BE49-F238E27FC236}">
                  <a16:creationId xmlns:a16="http://schemas.microsoft.com/office/drawing/2014/main" id="{4873AF4A-E5CD-3581-36AD-73E49AB19626}"/>
                </a:ext>
              </a:extLst>
            </p:cNvPr>
            <p:cNvSpPr/>
            <p:nvPr/>
          </p:nvSpPr>
          <p:spPr>
            <a:xfrm>
              <a:off x="4112329" y="2736604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4" name="TextBox 81">
              <a:extLst>
                <a:ext uri="{FF2B5EF4-FFF2-40B4-BE49-F238E27FC236}">
                  <a16:creationId xmlns:a16="http://schemas.microsoft.com/office/drawing/2014/main" id="{3E03EDC3-519B-3D46-6803-2F0C04B820E7}"/>
                </a:ext>
              </a:extLst>
            </p:cNvPr>
            <p:cNvSpPr txBox="1"/>
            <p:nvPr/>
          </p:nvSpPr>
          <p:spPr>
            <a:xfrm>
              <a:off x="4231904" y="2731844"/>
              <a:ext cx="3471920" cy="22313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/Polonia/ </a:t>
              </a:r>
              <a:r>
                <a:rPr lang="sk-SK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S</a:t>
              </a:r>
              <a:r>
                <a:rPr lang="en-US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p.</a:t>
              </a:r>
              <a:r>
                <a:rPr lang="sk-SK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z</a:t>
              </a:r>
              <a:r>
                <a:rPr lang="en-US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o.o.</a:t>
              </a:r>
              <a:r>
                <a:rPr lang="sk-SK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85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PL</a:t>
              </a:r>
              <a:endParaRPr lang="en-US" sz="8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5" name="Skupina 334">
            <a:extLst>
              <a:ext uri="{FF2B5EF4-FFF2-40B4-BE49-F238E27FC236}">
                <a16:creationId xmlns:a16="http://schemas.microsoft.com/office/drawing/2014/main" id="{73A4BF52-E36E-9833-80BB-03D510D54B06}"/>
              </a:ext>
            </a:extLst>
          </p:cNvPr>
          <p:cNvGrpSpPr/>
          <p:nvPr/>
        </p:nvGrpSpPr>
        <p:grpSpPr>
          <a:xfrm>
            <a:off x="4391922" y="4065932"/>
            <a:ext cx="3689634" cy="223138"/>
            <a:chOff x="4112329" y="4242028"/>
            <a:chExt cx="3689634" cy="223138"/>
          </a:xfrm>
        </p:grpSpPr>
        <p:sp>
          <p:nvSpPr>
            <p:cNvPr id="336" name="Rounded Rectangle 1">
              <a:extLst>
                <a:ext uri="{FF2B5EF4-FFF2-40B4-BE49-F238E27FC236}">
                  <a16:creationId xmlns:a16="http://schemas.microsoft.com/office/drawing/2014/main" id="{6179FB50-6179-7713-06DB-C80D56AF05EA}"/>
                </a:ext>
              </a:extLst>
            </p:cNvPr>
            <p:cNvSpPr/>
            <p:nvPr/>
          </p:nvSpPr>
          <p:spPr>
            <a:xfrm>
              <a:off x="4112329" y="4253314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7" name="TextBox 80">
              <a:extLst>
                <a:ext uri="{FF2B5EF4-FFF2-40B4-BE49-F238E27FC236}">
                  <a16:creationId xmlns:a16="http://schemas.microsoft.com/office/drawing/2014/main" id="{C9396DF2-DD3A-7895-B55E-FA5817415028}"/>
                </a:ext>
              </a:extLst>
            </p:cNvPr>
            <p:cNvSpPr txBox="1"/>
            <p:nvPr/>
          </p:nvSpPr>
          <p:spPr>
            <a:xfrm>
              <a:off x="4231903" y="4242028"/>
              <a:ext cx="3471919" cy="22313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Istanbul STI</a:t>
              </a:r>
              <a:r>
                <a:rPr lang="sk-SK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85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TR</a:t>
              </a:r>
              <a:endParaRPr lang="en-US" sz="8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8" name="Skupina 337">
            <a:extLst>
              <a:ext uri="{FF2B5EF4-FFF2-40B4-BE49-F238E27FC236}">
                <a16:creationId xmlns:a16="http://schemas.microsoft.com/office/drawing/2014/main" id="{B0864D1C-3F1B-9098-A83D-00407FC87CCB}"/>
              </a:ext>
            </a:extLst>
          </p:cNvPr>
          <p:cNvGrpSpPr/>
          <p:nvPr/>
        </p:nvGrpSpPr>
        <p:grpSpPr>
          <a:xfrm>
            <a:off x="4391922" y="3480682"/>
            <a:ext cx="3689634" cy="223138"/>
            <a:chOff x="4112329" y="3632356"/>
            <a:chExt cx="3689634" cy="223138"/>
          </a:xfrm>
        </p:grpSpPr>
        <p:sp>
          <p:nvSpPr>
            <p:cNvPr id="339" name="Rounded Rectangle 1">
              <a:extLst>
                <a:ext uri="{FF2B5EF4-FFF2-40B4-BE49-F238E27FC236}">
                  <a16:creationId xmlns:a16="http://schemas.microsoft.com/office/drawing/2014/main" id="{B1BD1618-51B3-3C39-B3A0-2978DD529C9E}"/>
                </a:ext>
              </a:extLst>
            </p:cNvPr>
            <p:cNvSpPr/>
            <p:nvPr/>
          </p:nvSpPr>
          <p:spPr>
            <a:xfrm>
              <a:off x="4112329" y="3646630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0" name="TextBox 87">
              <a:extLst>
                <a:ext uri="{FF2B5EF4-FFF2-40B4-BE49-F238E27FC236}">
                  <a16:creationId xmlns:a16="http://schemas.microsoft.com/office/drawing/2014/main" id="{DBF3FC71-D8B9-C4E8-BBDE-E7C2F43E5C2A}"/>
                </a:ext>
              </a:extLst>
            </p:cNvPr>
            <p:cNvSpPr txBox="1"/>
            <p:nvPr/>
          </p:nvSpPr>
          <p:spPr>
            <a:xfrm>
              <a:off x="4285540" y="3632356"/>
              <a:ext cx="3365748" cy="22313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Zalaegerszeg Kft., </a:t>
              </a:r>
              <a:r>
                <a:rPr lang="en-AU" sz="85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H</a:t>
              </a:r>
              <a:r>
                <a:rPr lang="sk-SK" sz="85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U</a:t>
              </a:r>
              <a:endParaRPr lang="en-AU" sz="8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1" name="Skupina 340">
            <a:extLst>
              <a:ext uri="{FF2B5EF4-FFF2-40B4-BE49-F238E27FC236}">
                <a16:creationId xmlns:a16="http://schemas.microsoft.com/office/drawing/2014/main" id="{31B0439E-9F93-2635-F7B3-EF6D5FB38A5B}"/>
              </a:ext>
            </a:extLst>
          </p:cNvPr>
          <p:cNvGrpSpPr/>
          <p:nvPr/>
        </p:nvGrpSpPr>
        <p:grpSpPr>
          <a:xfrm>
            <a:off x="4391922" y="3773307"/>
            <a:ext cx="3689634" cy="223138"/>
            <a:chOff x="4112329" y="3937647"/>
            <a:chExt cx="3689634" cy="223138"/>
          </a:xfrm>
        </p:grpSpPr>
        <p:sp>
          <p:nvSpPr>
            <p:cNvPr id="342" name="Rounded Rectangle 1">
              <a:extLst>
                <a:ext uri="{FF2B5EF4-FFF2-40B4-BE49-F238E27FC236}">
                  <a16:creationId xmlns:a16="http://schemas.microsoft.com/office/drawing/2014/main" id="{73B5874C-C92D-DFE7-6395-88443A16273E}"/>
                </a:ext>
              </a:extLst>
            </p:cNvPr>
            <p:cNvSpPr/>
            <p:nvPr/>
          </p:nvSpPr>
          <p:spPr>
            <a:xfrm>
              <a:off x="4112329" y="3949972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3" name="TextBox 87">
              <a:extLst>
                <a:ext uri="{FF2B5EF4-FFF2-40B4-BE49-F238E27FC236}">
                  <a16:creationId xmlns:a16="http://schemas.microsoft.com/office/drawing/2014/main" id="{72C3336A-9902-BC33-49C6-9518CD5FE9F8}"/>
                </a:ext>
              </a:extLst>
            </p:cNvPr>
            <p:cNvSpPr txBox="1"/>
            <p:nvPr/>
          </p:nvSpPr>
          <p:spPr>
            <a:xfrm>
              <a:off x="4285539" y="3937647"/>
              <a:ext cx="3365747" cy="22313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Szeged Kft., </a:t>
              </a:r>
              <a:r>
                <a:rPr lang="sk-SK" sz="85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HU</a:t>
              </a:r>
              <a:endParaRPr lang="en-AU" sz="8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4" name="Skupina 343">
            <a:extLst>
              <a:ext uri="{FF2B5EF4-FFF2-40B4-BE49-F238E27FC236}">
                <a16:creationId xmlns:a16="http://schemas.microsoft.com/office/drawing/2014/main" id="{E835296E-39B6-59AC-7D4B-7873D06104CD}"/>
              </a:ext>
            </a:extLst>
          </p:cNvPr>
          <p:cNvGrpSpPr/>
          <p:nvPr/>
        </p:nvGrpSpPr>
        <p:grpSpPr>
          <a:xfrm>
            <a:off x="4391922" y="4358557"/>
            <a:ext cx="3689634" cy="223138"/>
            <a:chOff x="4112329" y="4546509"/>
            <a:chExt cx="3689634" cy="223138"/>
          </a:xfrm>
        </p:grpSpPr>
        <p:sp>
          <p:nvSpPr>
            <p:cNvPr id="345" name="Rounded Rectangle 1">
              <a:extLst>
                <a:ext uri="{FF2B5EF4-FFF2-40B4-BE49-F238E27FC236}">
                  <a16:creationId xmlns:a16="http://schemas.microsoft.com/office/drawing/2014/main" id="{54E3DC37-DA73-3814-B095-C584A0570B38}"/>
                </a:ext>
              </a:extLst>
            </p:cNvPr>
            <p:cNvSpPr/>
            <p:nvPr/>
          </p:nvSpPr>
          <p:spPr>
            <a:xfrm>
              <a:off x="4112329" y="4556656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6" name="TextBox 87">
              <a:extLst>
                <a:ext uri="{FF2B5EF4-FFF2-40B4-BE49-F238E27FC236}">
                  <a16:creationId xmlns:a16="http://schemas.microsoft.com/office/drawing/2014/main" id="{A5422631-44E2-3044-D212-178740E03D3B}"/>
                </a:ext>
              </a:extLst>
            </p:cNvPr>
            <p:cNvSpPr txBox="1"/>
            <p:nvPr/>
          </p:nvSpPr>
          <p:spPr>
            <a:xfrm>
              <a:off x="4281200" y="4546509"/>
              <a:ext cx="3374336" cy="22313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Adria d.o.o. Rijeka</a:t>
              </a:r>
              <a:r>
                <a:rPr lang="sk-SK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85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HR</a:t>
              </a:r>
              <a:endParaRPr lang="en-AU" sz="8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7" name="Skupina 346">
            <a:extLst>
              <a:ext uri="{FF2B5EF4-FFF2-40B4-BE49-F238E27FC236}">
                <a16:creationId xmlns:a16="http://schemas.microsoft.com/office/drawing/2014/main" id="{22B218D8-38C4-4875-E9F9-64A2A7B170BB}"/>
              </a:ext>
            </a:extLst>
          </p:cNvPr>
          <p:cNvGrpSpPr/>
          <p:nvPr/>
        </p:nvGrpSpPr>
        <p:grpSpPr>
          <a:xfrm>
            <a:off x="4391922" y="5529057"/>
            <a:ext cx="3689634" cy="223138"/>
            <a:chOff x="4112329" y="5762780"/>
            <a:chExt cx="3689634" cy="223138"/>
          </a:xfrm>
        </p:grpSpPr>
        <p:sp>
          <p:nvSpPr>
            <p:cNvPr id="348" name="Rounded Rectangle 1">
              <a:extLst>
                <a:ext uri="{FF2B5EF4-FFF2-40B4-BE49-F238E27FC236}">
                  <a16:creationId xmlns:a16="http://schemas.microsoft.com/office/drawing/2014/main" id="{296011C0-4B86-F3C1-DF6B-E53C60F8D54D}"/>
                </a:ext>
              </a:extLst>
            </p:cNvPr>
            <p:cNvSpPr/>
            <p:nvPr/>
          </p:nvSpPr>
          <p:spPr>
            <a:xfrm>
              <a:off x="4112329" y="5770024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TextBox 87">
              <a:extLst>
                <a:ext uri="{FF2B5EF4-FFF2-40B4-BE49-F238E27FC236}">
                  <a16:creationId xmlns:a16="http://schemas.microsoft.com/office/drawing/2014/main" id="{03F7E28A-A442-8DEE-7A99-0221CFE72762}"/>
                </a:ext>
              </a:extLst>
            </p:cNvPr>
            <p:cNvSpPr txBox="1"/>
            <p:nvPr/>
          </p:nvSpPr>
          <p:spPr>
            <a:xfrm>
              <a:off x="4174415" y="5762780"/>
              <a:ext cx="3585716" cy="22313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Umschlagsgesellschaft Königs Wusterhausen </a:t>
              </a:r>
              <a:r>
                <a:rPr lang="sk-SK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G</a:t>
              </a:r>
              <a:r>
                <a:rPr lang="de-DE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mbH</a:t>
              </a:r>
              <a:r>
                <a:rPr lang="sk-SK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 </a:t>
              </a:r>
              <a:r>
                <a:rPr lang="sk-SK" sz="85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(50%)</a:t>
              </a:r>
              <a:r>
                <a:rPr lang="sk-SK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85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DE</a:t>
              </a:r>
              <a:endParaRPr lang="en-AU" sz="8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0" name="Skupina 349">
            <a:extLst>
              <a:ext uri="{FF2B5EF4-FFF2-40B4-BE49-F238E27FC236}">
                <a16:creationId xmlns:a16="http://schemas.microsoft.com/office/drawing/2014/main" id="{EACAC772-73A5-770B-FC0F-5ADDE26FF4AF}"/>
              </a:ext>
            </a:extLst>
          </p:cNvPr>
          <p:cNvGrpSpPr/>
          <p:nvPr/>
        </p:nvGrpSpPr>
        <p:grpSpPr>
          <a:xfrm>
            <a:off x="4391922" y="3188057"/>
            <a:ext cx="3689634" cy="223138"/>
            <a:chOff x="4112329" y="3336989"/>
            <a:chExt cx="3689634" cy="223138"/>
          </a:xfrm>
        </p:grpSpPr>
        <p:sp>
          <p:nvSpPr>
            <p:cNvPr id="351" name="Rounded Rectangle 1">
              <a:extLst>
                <a:ext uri="{FF2B5EF4-FFF2-40B4-BE49-F238E27FC236}">
                  <a16:creationId xmlns:a16="http://schemas.microsoft.com/office/drawing/2014/main" id="{0C6A9432-A4A4-2A59-DEEB-AF47318966B1}"/>
                </a:ext>
              </a:extLst>
            </p:cNvPr>
            <p:cNvSpPr/>
            <p:nvPr/>
          </p:nvSpPr>
          <p:spPr>
            <a:xfrm>
              <a:off x="4112329" y="3343288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0" name="TextBox 87">
              <a:extLst>
                <a:ext uri="{FF2B5EF4-FFF2-40B4-BE49-F238E27FC236}">
                  <a16:creationId xmlns:a16="http://schemas.microsoft.com/office/drawing/2014/main" id="{69D27C19-FF0A-F1E0-09C1-62F02A882E0A}"/>
                </a:ext>
              </a:extLst>
            </p:cNvPr>
            <p:cNvSpPr txBox="1"/>
            <p:nvPr/>
          </p:nvSpPr>
          <p:spPr>
            <a:xfrm>
              <a:off x="4277292" y="3336989"/>
              <a:ext cx="3382072" cy="22313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CL EUROPORT Sp. z o.o., </a:t>
              </a:r>
              <a:r>
                <a:rPr lang="sk-SK" sz="85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PL</a:t>
              </a:r>
              <a:endParaRPr lang="en-AU" sz="8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1" name="Skupina 160">
            <a:extLst>
              <a:ext uri="{FF2B5EF4-FFF2-40B4-BE49-F238E27FC236}">
                <a16:creationId xmlns:a16="http://schemas.microsoft.com/office/drawing/2014/main" id="{86997123-0D70-7A7A-2451-B21DBB57971B}"/>
              </a:ext>
            </a:extLst>
          </p:cNvPr>
          <p:cNvGrpSpPr/>
          <p:nvPr/>
        </p:nvGrpSpPr>
        <p:grpSpPr>
          <a:xfrm>
            <a:off x="4391922" y="6390369"/>
            <a:ext cx="3689634" cy="223138"/>
            <a:chOff x="4112329" y="6444236"/>
            <a:chExt cx="3689634" cy="223138"/>
          </a:xfrm>
        </p:grpSpPr>
        <p:sp>
          <p:nvSpPr>
            <p:cNvPr id="162" name="Rounded Rectangle 1">
              <a:extLst>
                <a:ext uri="{FF2B5EF4-FFF2-40B4-BE49-F238E27FC236}">
                  <a16:creationId xmlns:a16="http://schemas.microsoft.com/office/drawing/2014/main" id="{4267239C-7E4A-8576-DEC9-A9483D8820C7}"/>
                </a:ext>
              </a:extLst>
            </p:cNvPr>
            <p:cNvSpPr/>
            <p:nvPr/>
          </p:nvSpPr>
          <p:spPr>
            <a:xfrm>
              <a:off x="4112329" y="6461596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3" name="TextBox 87">
              <a:extLst>
                <a:ext uri="{FF2B5EF4-FFF2-40B4-BE49-F238E27FC236}">
                  <a16:creationId xmlns:a16="http://schemas.microsoft.com/office/drawing/2014/main" id="{B67D09DB-6671-0968-03DE-C647CD40CCBA}"/>
                </a:ext>
              </a:extLst>
            </p:cNvPr>
            <p:cNvSpPr txBox="1"/>
            <p:nvPr/>
          </p:nvSpPr>
          <p:spPr>
            <a:xfrm>
              <a:off x="4281200" y="6444236"/>
              <a:ext cx="3374336" cy="22313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M-RAIL doo za železnički prevoz robe Krnješevci  </a:t>
              </a:r>
              <a:r>
                <a:rPr lang="sk-SK" sz="85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(33,3%), RS</a:t>
              </a:r>
              <a:endParaRPr lang="en-AU" sz="8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4" name="Skupina 163">
            <a:extLst>
              <a:ext uri="{FF2B5EF4-FFF2-40B4-BE49-F238E27FC236}">
                <a16:creationId xmlns:a16="http://schemas.microsoft.com/office/drawing/2014/main" id="{ACF70B0A-13C5-FC5D-07C6-3FA47CA49961}"/>
              </a:ext>
            </a:extLst>
          </p:cNvPr>
          <p:cNvGrpSpPr/>
          <p:nvPr/>
        </p:nvGrpSpPr>
        <p:grpSpPr>
          <a:xfrm>
            <a:off x="4391922" y="6097744"/>
            <a:ext cx="3689634" cy="223138"/>
            <a:chOff x="4112329" y="6066239"/>
            <a:chExt cx="3689634" cy="223138"/>
          </a:xfrm>
        </p:grpSpPr>
        <p:sp>
          <p:nvSpPr>
            <p:cNvPr id="165" name="Rounded Rectangle 1">
              <a:extLst>
                <a:ext uri="{FF2B5EF4-FFF2-40B4-BE49-F238E27FC236}">
                  <a16:creationId xmlns:a16="http://schemas.microsoft.com/office/drawing/2014/main" id="{E03F0242-0D70-1A39-F6F0-0339986CADF6}"/>
                </a:ext>
              </a:extLst>
            </p:cNvPr>
            <p:cNvSpPr/>
            <p:nvPr/>
          </p:nvSpPr>
          <p:spPr>
            <a:xfrm>
              <a:off x="4112329" y="6073366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6" name="TextBox 87">
              <a:extLst>
                <a:ext uri="{FF2B5EF4-FFF2-40B4-BE49-F238E27FC236}">
                  <a16:creationId xmlns:a16="http://schemas.microsoft.com/office/drawing/2014/main" id="{3D828DFE-1EB1-0765-8BA8-FD91B88E77A0}"/>
                </a:ext>
              </a:extLst>
            </p:cNvPr>
            <p:cNvSpPr txBox="1"/>
            <p:nvPr/>
          </p:nvSpPr>
          <p:spPr>
            <a:xfrm>
              <a:off x="4281200" y="6066239"/>
              <a:ext cx="3374336" cy="22313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EMA RAIL S.R.L.  </a:t>
              </a:r>
              <a:r>
                <a:rPr lang="sk-SK" sz="85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(33,3%), RO</a:t>
              </a:r>
              <a:endParaRPr lang="en-AU" sz="8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7" name="Skupina 166">
            <a:extLst>
              <a:ext uri="{FF2B5EF4-FFF2-40B4-BE49-F238E27FC236}">
                <a16:creationId xmlns:a16="http://schemas.microsoft.com/office/drawing/2014/main" id="{DA14E09B-9402-79B2-26E5-B3DE244F4124}"/>
              </a:ext>
            </a:extLst>
          </p:cNvPr>
          <p:cNvGrpSpPr/>
          <p:nvPr/>
        </p:nvGrpSpPr>
        <p:grpSpPr>
          <a:xfrm>
            <a:off x="4391922" y="4943807"/>
            <a:ext cx="3689634" cy="223138"/>
            <a:chOff x="4112329" y="5161563"/>
            <a:chExt cx="3689634" cy="223138"/>
          </a:xfrm>
        </p:grpSpPr>
        <p:sp>
          <p:nvSpPr>
            <p:cNvPr id="168" name="Rounded Rectangle 1">
              <a:extLst>
                <a:ext uri="{FF2B5EF4-FFF2-40B4-BE49-F238E27FC236}">
                  <a16:creationId xmlns:a16="http://schemas.microsoft.com/office/drawing/2014/main" id="{9239CA98-A650-3817-7DB3-94328F90B1E3}"/>
                </a:ext>
              </a:extLst>
            </p:cNvPr>
            <p:cNvSpPr/>
            <p:nvPr/>
          </p:nvSpPr>
          <p:spPr>
            <a:xfrm>
              <a:off x="4112329" y="5163340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9" name="TextBox 87">
              <a:extLst>
                <a:ext uri="{FF2B5EF4-FFF2-40B4-BE49-F238E27FC236}">
                  <a16:creationId xmlns:a16="http://schemas.microsoft.com/office/drawing/2014/main" id="{82644918-1E95-FB79-9EFA-EABC8D909CF6}"/>
                </a:ext>
              </a:extLst>
            </p:cNvPr>
            <p:cNvSpPr txBox="1"/>
            <p:nvPr/>
          </p:nvSpPr>
          <p:spPr>
            <a:xfrm>
              <a:off x="4281200" y="5161563"/>
              <a:ext cx="3374336" cy="22313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Rail Netherlands B.V., </a:t>
              </a:r>
              <a:r>
                <a:rPr lang="sk-SK" sz="85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NL</a:t>
              </a:r>
              <a:endParaRPr lang="en-AU" sz="8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0" name="Skupina 169">
            <a:extLst>
              <a:ext uri="{FF2B5EF4-FFF2-40B4-BE49-F238E27FC236}">
                <a16:creationId xmlns:a16="http://schemas.microsoft.com/office/drawing/2014/main" id="{DC8E9F7D-F7A6-6DF0-3592-16906F545980}"/>
              </a:ext>
            </a:extLst>
          </p:cNvPr>
          <p:cNvGrpSpPr/>
          <p:nvPr/>
        </p:nvGrpSpPr>
        <p:grpSpPr>
          <a:xfrm>
            <a:off x="4391922" y="5236432"/>
            <a:ext cx="3689634" cy="223138"/>
            <a:chOff x="4112329" y="5456394"/>
            <a:chExt cx="3689634" cy="223138"/>
          </a:xfrm>
        </p:grpSpPr>
        <p:sp>
          <p:nvSpPr>
            <p:cNvPr id="171" name="Rounded Rectangle 1">
              <a:extLst>
                <a:ext uri="{FF2B5EF4-FFF2-40B4-BE49-F238E27FC236}">
                  <a16:creationId xmlns:a16="http://schemas.microsoft.com/office/drawing/2014/main" id="{84F294E1-A538-4519-84C1-09B4AAD7E44B}"/>
                </a:ext>
              </a:extLst>
            </p:cNvPr>
            <p:cNvSpPr/>
            <p:nvPr/>
          </p:nvSpPr>
          <p:spPr>
            <a:xfrm>
              <a:off x="4112329" y="5466682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2" name="TextBox 87">
              <a:extLst>
                <a:ext uri="{FF2B5EF4-FFF2-40B4-BE49-F238E27FC236}">
                  <a16:creationId xmlns:a16="http://schemas.microsoft.com/office/drawing/2014/main" id="{CAF51420-A4AF-C255-D177-A76747810812}"/>
                </a:ext>
              </a:extLst>
            </p:cNvPr>
            <p:cNvSpPr txBox="1"/>
            <p:nvPr/>
          </p:nvSpPr>
          <p:spPr>
            <a:xfrm>
              <a:off x="4281200" y="5456394"/>
              <a:ext cx="3374336" cy="22313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Rail Belgium B.V., </a:t>
              </a:r>
              <a:r>
                <a:rPr lang="sk-SK" sz="85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BE</a:t>
              </a:r>
              <a:endParaRPr lang="en-AU" sz="8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3" name="Skupina 172">
            <a:extLst>
              <a:ext uri="{FF2B5EF4-FFF2-40B4-BE49-F238E27FC236}">
                <a16:creationId xmlns:a16="http://schemas.microsoft.com/office/drawing/2014/main" id="{EE3D027F-4A84-35DA-69A3-861481CBE685}"/>
              </a:ext>
            </a:extLst>
          </p:cNvPr>
          <p:cNvGrpSpPr/>
          <p:nvPr/>
        </p:nvGrpSpPr>
        <p:grpSpPr>
          <a:xfrm>
            <a:off x="4391922" y="537118"/>
            <a:ext cx="3689634" cy="223138"/>
            <a:chOff x="4112329" y="600772"/>
            <a:chExt cx="3689634" cy="223138"/>
          </a:xfrm>
        </p:grpSpPr>
        <p:sp>
          <p:nvSpPr>
            <p:cNvPr id="175" name="Rounded Rectangle 1">
              <a:extLst>
                <a:ext uri="{FF2B5EF4-FFF2-40B4-BE49-F238E27FC236}">
                  <a16:creationId xmlns:a16="http://schemas.microsoft.com/office/drawing/2014/main" id="{ADE4B92A-D91F-AED1-A4D6-89FA30BA6F43}"/>
                </a:ext>
              </a:extLst>
            </p:cNvPr>
            <p:cNvSpPr/>
            <p:nvPr/>
          </p:nvSpPr>
          <p:spPr>
            <a:xfrm>
              <a:off x="4112329" y="613210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" name="TextBox 87">
              <a:extLst>
                <a:ext uri="{FF2B5EF4-FFF2-40B4-BE49-F238E27FC236}">
                  <a16:creationId xmlns:a16="http://schemas.microsoft.com/office/drawing/2014/main" id="{6380F66E-04ED-44C2-E3C6-01915EF8085B}"/>
                </a:ext>
              </a:extLst>
            </p:cNvPr>
            <p:cNvSpPr txBox="1"/>
            <p:nvPr/>
          </p:nvSpPr>
          <p:spPr>
            <a:xfrm>
              <a:off x="4281200" y="600772"/>
              <a:ext cx="3374336" cy="22313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Rail Slovakia, s.r.o., </a:t>
              </a:r>
              <a:r>
                <a:rPr lang="sk-SK" sz="85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SK</a:t>
              </a:r>
              <a:endParaRPr lang="en-US" sz="8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7" name="Skupina 176">
            <a:extLst>
              <a:ext uri="{FF2B5EF4-FFF2-40B4-BE49-F238E27FC236}">
                <a16:creationId xmlns:a16="http://schemas.microsoft.com/office/drawing/2014/main" id="{AEC007D3-FCFD-43C1-E4E0-A6C45F852119}"/>
              </a:ext>
            </a:extLst>
          </p:cNvPr>
          <p:cNvGrpSpPr/>
          <p:nvPr/>
        </p:nvGrpSpPr>
        <p:grpSpPr>
          <a:xfrm>
            <a:off x="4391922" y="2895432"/>
            <a:ext cx="3689634" cy="223138"/>
            <a:chOff x="4112329" y="3034363"/>
            <a:chExt cx="3689634" cy="223138"/>
          </a:xfrm>
        </p:grpSpPr>
        <p:sp>
          <p:nvSpPr>
            <p:cNvPr id="178" name="Rounded Rectangle 1">
              <a:extLst>
                <a:ext uri="{FF2B5EF4-FFF2-40B4-BE49-F238E27FC236}">
                  <a16:creationId xmlns:a16="http://schemas.microsoft.com/office/drawing/2014/main" id="{AAF0C0AC-DB19-C6B0-99FB-6F8FBE012C8C}"/>
                </a:ext>
              </a:extLst>
            </p:cNvPr>
            <p:cNvSpPr/>
            <p:nvPr/>
          </p:nvSpPr>
          <p:spPr>
            <a:xfrm>
              <a:off x="4112329" y="3039946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9" name="TextBox 81">
              <a:extLst>
                <a:ext uri="{FF2B5EF4-FFF2-40B4-BE49-F238E27FC236}">
                  <a16:creationId xmlns:a16="http://schemas.microsoft.com/office/drawing/2014/main" id="{1B2CB195-B794-3170-082A-8B0EAF2A48A9}"/>
                </a:ext>
              </a:extLst>
            </p:cNvPr>
            <p:cNvSpPr txBox="1"/>
            <p:nvPr/>
          </p:nvSpPr>
          <p:spPr>
            <a:xfrm>
              <a:off x="4231904" y="3034363"/>
              <a:ext cx="3471920" cy="22313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</a:t>
              </a:r>
              <a:r>
                <a:rPr lang="sk-SK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Rail S</a:t>
              </a:r>
              <a:r>
                <a:rPr lang="en-US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p.</a:t>
              </a:r>
              <a:r>
                <a:rPr lang="sk-SK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z</a:t>
              </a:r>
              <a:r>
                <a:rPr lang="en-US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o.o.</a:t>
              </a:r>
              <a:r>
                <a:rPr lang="sk-SK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85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PL</a:t>
              </a:r>
              <a:endParaRPr lang="en-US" sz="8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1" name="Skupina 180">
            <a:extLst>
              <a:ext uri="{FF2B5EF4-FFF2-40B4-BE49-F238E27FC236}">
                <a16:creationId xmlns:a16="http://schemas.microsoft.com/office/drawing/2014/main" id="{A898F7D7-0882-1DDC-A368-C5BABFFBE702}"/>
              </a:ext>
            </a:extLst>
          </p:cNvPr>
          <p:cNvGrpSpPr/>
          <p:nvPr/>
        </p:nvGrpSpPr>
        <p:grpSpPr>
          <a:xfrm>
            <a:off x="4391922" y="4651182"/>
            <a:ext cx="3689634" cy="223138"/>
            <a:chOff x="4112329" y="4851968"/>
            <a:chExt cx="3689634" cy="223138"/>
          </a:xfrm>
        </p:grpSpPr>
        <p:sp>
          <p:nvSpPr>
            <p:cNvPr id="182" name="Rounded Rectangle 1">
              <a:extLst>
                <a:ext uri="{FF2B5EF4-FFF2-40B4-BE49-F238E27FC236}">
                  <a16:creationId xmlns:a16="http://schemas.microsoft.com/office/drawing/2014/main" id="{5F1C6C6D-FA76-4B91-BBE4-52C347FFCC27}"/>
                </a:ext>
              </a:extLst>
            </p:cNvPr>
            <p:cNvSpPr/>
            <p:nvPr/>
          </p:nvSpPr>
          <p:spPr>
            <a:xfrm>
              <a:off x="4112329" y="4859998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3" name="TextBox 87">
              <a:extLst>
                <a:ext uri="{FF2B5EF4-FFF2-40B4-BE49-F238E27FC236}">
                  <a16:creationId xmlns:a16="http://schemas.microsoft.com/office/drawing/2014/main" id="{12AF674B-CF0D-7948-F382-1096FBE06F2B}"/>
                </a:ext>
              </a:extLst>
            </p:cNvPr>
            <p:cNvSpPr txBox="1"/>
            <p:nvPr/>
          </p:nvSpPr>
          <p:spPr>
            <a:xfrm>
              <a:off x="4281200" y="4851968"/>
              <a:ext cx="3374336" cy="22313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</a:t>
              </a:r>
              <a:r>
                <a:rPr lang="en-US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A</a:t>
              </a:r>
              <a:r>
                <a:rPr lang="sk-SK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dria</a:t>
              </a:r>
              <a:r>
                <a:rPr lang="en-US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R</a:t>
              </a:r>
              <a:r>
                <a:rPr lang="sk-SK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ail</a:t>
              </a:r>
              <a:r>
                <a:rPr lang="en-US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d.o.o.</a:t>
              </a:r>
              <a:r>
                <a:rPr lang="sk-SK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85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HR</a:t>
              </a:r>
              <a:endParaRPr lang="en-US" sz="8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sp>
        <p:nvSpPr>
          <p:cNvPr id="184" name="Obdĺžnik: zaoblené rohy 183">
            <a:extLst>
              <a:ext uri="{FF2B5EF4-FFF2-40B4-BE49-F238E27FC236}">
                <a16:creationId xmlns:a16="http://schemas.microsoft.com/office/drawing/2014/main" id="{5C8483B0-B1E4-4F06-7E15-8F6B88BA845D}"/>
              </a:ext>
            </a:extLst>
          </p:cNvPr>
          <p:cNvSpPr/>
          <p:nvPr/>
        </p:nvSpPr>
        <p:spPr>
          <a:xfrm>
            <a:off x="613283" y="4098569"/>
            <a:ext cx="2670624" cy="745271"/>
          </a:xfrm>
          <a:prstGeom prst="roundRect">
            <a:avLst>
              <a:gd name="adj" fmla="val 0"/>
            </a:avLst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" name="TextBox 88">
            <a:extLst>
              <a:ext uri="{FF2B5EF4-FFF2-40B4-BE49-F238E27FC236}">
                <a16:creationId xmlns:a16="http://schemas.microsoft.com/office/drawing/2014/main" id="{CC71D37E-5C1B-1373-5032-B358E017C217}"/>
              </a:ext>
            </a:extLst>
          </p:cNvPr>
          <p:cNvSpPr txBox="1"/>
          <p:nvPr/>
        </p:nvSpPr>
        <p:spPr>
          <a:xfrm>
            <a:off x="744631" y="4249803"/>
            <a:ext cx="2348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rgbClr val="F9F9F9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METRANS, a.s.</a:t>
            </a:r>
          </a:p>
          <a:p>
            <a:pPr algn="ctr"/>
            <a:r>
              <a:rPr lang="en-US" sz="1200" dirty="0">
                <a:solidFill>
                  <a:srgbClr val="F9F9F9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Prague, Czech Republic</a:t>
            </a:r>
          </a:p>
        </p:txBody>
      </p:sp>
      <p:grpSp>
        <p:nvGrpSpPr>
          <p:cNvPr id="186" name="Skupina 185">
            <a:extLst>
              <a:ext uri="{FF2B5EF4-FFF2-40B4-BE49-F238E27FC236}">
                <a16:creationId xmlns:a16="http://schemas.microsoft.com/office/drawing/2014/main" id="{81171A71-C469-0AF3-2BBE-40987D1659E5}"/>
              </a:ext>
            </a:extLst>
          </p:cNvPr>
          <p:cNvGrpSpPr/>
          <p:nvPr/>
        </p:nvGrpSpPr>
        <p:grpSpPr>
          <a:xfrm>
            <a:off x="4387582" y="5806522"/>
            <a:ext cx="3689634" cy="223138"/>
            <a:chOff x="4112329" y="600772"/>
            <a:chExt cx="3689634" cy="223138"/>
          </a:xfrm>
        </p:grpSpPr>
        <p:sp>
          <p:nvSpPr>
            <p:cNvPr id="187" name="Rounded Rectangle 1">
              <a:extLst>
                <a:ext uri="{FF2B5EF4-FFF2-40B4-BE49-F238E27FC236}">
                  <a16:creationId xmlns:a16="http://schemas.microsoft.com/office/drawing/2014/main" id="{4CD04622-8716-E331-4CD3-A8F5CA5431BE}"/>
                </a:ext>
              </a:extLst>
            </p:cNvPr>
            <p:cNvSpPr/>
            <p:nvPr/>
          </p:nvSpPr>
          <p:spPr>
            <a:xfrm>
              <a:off x="4112329" y="613210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8" name="TextBox 87">
              <a:extLst>
                <a:ext uri="{FF2B5EF4-FFF2-40B4-BE49-F238E27FC236}">
                  <a16:creationId xmlns:a16="http://schemas.microsoft.com/office/drawing/2014/main" id="{8B64227E-58C1-5515-24F8-77BFA7CF76CD}"/>
                </a:ext>
              </a:extLst>
            </p:cNvPr>
            <p:cNvSpPr txBox="1"/>
            <p:nvPr/>
          </p:nvSpPr>
          <p:spPr>
            <a:xfrm>
              <a:off x="4281200" y="600772"/>
              <a:ext cx="3374336" cy="22313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TIP Košice, s.r.o. </a:t>
              </a:r>
              <a:r>
                <a:rPr lang="sk-SK" sz="85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(50%),</a:t>
              </a:r>
              <a:r>
                <a:rPr lang="sk-SK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</a:t>
              </a:r>
              <a:r>
                <a:rPr lang="sk-SK" sz="85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SK</a:t>
              </a:r>
              <a:endParaRPr lang="en-US" sz="8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3335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2">
            <a:extLst>
              <a:ext uri="{FF2B5EF4-FFF2-40B4-BE49-F238E27FC236}">
                <a16:creationId xmlns:a16="http://schemas.microsoft.com/office/drawing/2014/main" id="{B0554550-40CD-EACA-18A3-9CA333DFE061}"/>
              </a:ext>
            </a:extLst>
          </p:cNvPr>
          <p:cNvSpPr txBox="1"/>
          <p:nvPr/>
        </p:nvSpPr>
        <p:spPr>
          <a:xfrm>
            <a:off x="564467" y="586410"/>
            <a:ext cx="8053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Das Hub- &amp; Shuttle-System</a:t>
            </a:r>
          </a:p>
          <a:p>
            <a:r>
              <a:rPr lang="de-DE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Die Häfen sind mit einem H</a:t>
            </a: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ub</a:t>
            </a:r>
            <a:r>
              <a:rPr lang="de-DE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- und Terminalnetzwerk im Hinterland verbunden</a:t>
            </a:r>
            <a:endParaRPr lang="en-AU" sz="1600" dirty="0">
              <a:solidFill>
                <a:srgbClr val="A0A0A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9" name="Obrázok 8" descr="Obrázok, na ktorom je diagram, text, snímka obrazovky, dizajn&#10;&#10;Obsah vygenerovaný umelou inteligenciou môže byť nesprávny.">
            <a:extLst>
              <a:ext uri="{FF2B5EF4-FFF2-40B4-BE49-F238E27FC236}">
                <a16:creationId xmlns:a16="http://schemas.microsoft.com/office/drawing/2014/main" id="{48E4579F-6A27-BFDA-C46D-AA535BF38F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337" t="13281" r="1901"/>
          <a:stretch/>
        </p:blipFill>
        <p:spPr>
          <a:xfrm>
            <a:off x="540584" y="1685244"/>
            <a:ext cx="10710008" cy="4794424"/>
          </a:xfrm>
          <a:prstGeom prst="rect">
            <a:avLst/>
          </a:prstGeom>
        </p:spPr>
      </p:pic>
      <p:sp>
        <p:nvSpPr>
          <p:cNvPr id="2" name="TextBox 12">
            <a:extLst>
              <a:ext uri="{FF2B5EF4-FFF2-40B4-BE49-F238E27FC236}">
                <a16:creationId xmlns:a16="http://schemas.microsoft.com/office/drawing/2014/main" id="{B940B66D-3AFE-C622-3D8D-E5CA9487C94E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2025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" name="Obdĺžnik 2">
            <a:extLst>
              <a:ext uri="{FF2B5EF4-FFF2-40B4-BE49-F238E27FC236}">
                <a16:creationId xmlns:a16="http://schemas.microsoft.com/office/drawing/2014/main" id="{EFBA0D9F-3305-1C3F-E090-EEBCD81E19FC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5B9558D6-E67A-33EB-5CA0-1CBBB014A8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695" b="-1"/>
          <a:stretch/>
        </p:blipFill>
        <p:spPr>
          <a:xfrm rot="16200000">
            <a:off x="11311508" y="5774312"/>
            <a:ext cx="1077080" cy="33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632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>
            <a:extLst>
              <a:ext uri="{FF2B5EF4-FFF2-40B4-BE49-F238E27FC236}">
                <a16:creationId xmlns:a16="http://schemas.microsoft.com/office/drawing/2014/main" id="{B328B050-B700-500D-C32B-336D0330D6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132" r="12152"/>
          <a:stretch>
            <a:fillRect/>
          </a:stretch>
        </p:blipFill>
        <p:spPr>
          <a:xfrm>
            <a:off x="4526585" y="-835947"/>
            <a:ext cx="6979431" cy="8215492"/>
          </a:xfrm>
          <a:prstGeom prst="rect">
            <a:avLst/>
          </a:prstGeom>
        </p:spPr>
      </p:pic>
      <p:pic>
        <p:nvPicPr>
          <p:cNvPr id="47" name="Obrázok 46" descr="Obrázok, na ktorom je nebo, železnica, exteriér, trať&#10;&#10;Automaticky generovaný popis">
            <a:extLst>
              <a:ext uri="{FF2B5EF4-FFF2-40B4-BE49-F238E27FC236}">
                <a16:creationId xmlns:a16="http://schemas.microsoft.com/office/drawing/2014/main" id="{4E983BB6-3DF7-7FE4-88B3-9F795D2A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204" t="10915" r="26718" b="229"/>
          <a:stretch/>
        </p:blipFill>
        <p:spPr>
          <a:xfrm>
            <a:off x="563146" y="426962"/>
            <a:ext cx="1844502" cy="3363728"/>
          </a:xfrm>
          <a:prstGeom prst="rect">
            <a:avLst/>
          </a:prstGeom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B0554550-40CD-EACA-18A3-9CA333DFE061}"/>
              </a:ext>
            </a:extLst>
          </p:cNvPr>
          <p:cNvSpPr txBox="1"/>
          <p:nvPr/>
        </p:nvSpPr>
        <p:spPr>
          <a:xfrm>
            <a:off x="6096000" y="561794"/>
            <a:ext cx="47789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</a:t>
            </a:r>
          </a:p>
          <a:p>
            <a:pPr algn="r"/>
            <a:r>
              <a:rPr lang="en-AU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Die europäischen intermodalen Eisenbahnverbindungen </a:t>
            </a:r>
          </a:p>
        </p:txBody>
      </p:sp>
      <p:sp>
        <p:nvSpPr>
          <p:cNvPr id="37" name="Obdĺžnik 36">
            <a:extLst>
              <a:ext uri="{FF2B5EF4-FFF2-40B4-BE49-F238E27FC236}">
                <a16:creationId xmlns:a16="http://schemas.microsoft.com/office/drawing/2014/main" id="{5381905B-B6B4-6E0A-A3B1-A41EDFED6C5D}"/>
              </a:ext>
            </a:extLst>
          </p:cNvPr>
          <p:cNvSpPr/>
          <p:nvPr/>
        </p:nvSpPr>
        <p:spPr>
          <a:xfrm>
            <a:off x="563146" y="3886063"/>
            <a:ext cx="4673547" cy="2525527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9BB79F4F-4A83-FE6D-3D96-D31CB735269A}"/>
              </a:ext>
            </a:extLst>
          </p:cNvPr>
          <p:cNvSpPr txBox="1"/>
          <p:nvPr/>
        </p:nvSpPr>
        <p:spPr>
          <a:xfrm>
            <a:off x="995925" y="4381229"/>
            <a:ext cx="10744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Nordsee</a:t>
            </a:r>
            <a:endParaRPr lang="en-GB" sz="1400" b="1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6EEC5C6E-ED9C-C9E6-6F99-B6DBC04977DC}"/>
              </a:ext>
            </a:extLst>
          </p:cNvPr>
          <p:cNvSpPr txBox="1"/>
          <p:nvPr/>
        </p:nvSpPr>
        <p:spPr>
          <a:xfrm>
            <a:off x="825640" y="4630225"/>
            <a:ext cx="3137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Hamburg, Bremerhaven, Wilhelmshaven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Rotterdam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Antwerpen </a:t>
            </a: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CAA32F73-1769-F726-35E6-FC12242B39A7}"/>
              </a:ext>
            </a:extLst>
          </p:cNvPr>
          <p:cNvSpPr txBox="1"/>
          <p:nvPr/>
        </p:nvSpPr>
        <p:spPr>
          <a:xfrm>
            <a:off x="2158080" y="5353379"/>
            <a:ext cx="1079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Ostsee</a:t>
            </a:r>
            <a:endParaRPr lang="en-GB" sz="1400" b="1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C0B56710-4A12-95FA-9B56-16C8249BC584}"/>
              </a:ext>
            </a:extLst>
          </p:cNvPr>
          <p:cNvSpPr txBox="1"/>
          <p:nvPr/>
        </p:nvSpPr>
        <p:spPr>
          <a:xfrm>
            <a:off x="1987272" y="5590872"/>
            <a:ext cx="14540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de-AT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Gdansk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Gdynia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2E1104-8D6A-2FDB-7837-2C1A37D686CF}"/>
              </a:ext>
            </a:extLst>
          </p:cNvPr>
          <p:cNvSpPr txBox="1"/>
          <p:nvPr/>
        </p:nvSpPr>
        <p:spPr>
          <a:xfrm>
            <a:off x="995925" y="5341183"/>
            <a:ext cx="122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Adria</a:t>
            </a:r>
            <a:endParaRPr lang="en-GB" sz="1400" b="1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B72027C0-B2B1-ADFD-ECE5-AAAF0AB65789}"/>
              </a:ext>
            </a:extLst>
          </p:cNvPr>
          <p:cNvSpPr txBox="1"/>
          <p:nvPr/>
        </p:nvSpPr>
        <p:spPr>
          <a:xfrm>
            <a:off x="825116" y="5583647"/>
            <a:ext cx="9679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Rijeka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Koper  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Triest</a:t>
            </a:r>
            <a:r>
              <a:rPr lang="de-AT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D6B01568-CB70-2E07-2952-0021D8630803}"/>
              </a:ext>
            </a:extLst>
          </p:cNvPr>
          <p:cNvSpPr txBox="1"/>
          <p:nvPr/>
        </p:nvSpPr>
        <p:spPr>
          <a:xfrm>
            <a:off x="3854822" y="5353379"/>
            <a:ext cx="116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Schwarzes Meer</a:t>
            </a:r>
            <a:endParaRPr lang="en-GB" sz="1400" b="1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BlokTextu 21">
            <a:extLst>
              <a:ext uri="{FF2B5EF4-FFF2-40B4-BE49-F238E27FC236}">
                <a16:creationId xmlns:a16="http://schemas.microsoft.com/office/drawing/2014/main" id="{35A692AA-7BE3-6294-5380-DC9D77FACB13}"/>
              </a:ext>
            </a:extLst>
          </p:cNvPr>
          <p:cNvSpPr txBox="1"/>
          <p:nvPr/>
        </p:nvSpPr>
        <p:spPr>
          <a:xfrm>
            <a:off x="3684012" y="5867095"/>
            <a:ext cx="10686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Constanta</a:t>
            </a:r>
          </a:p>
        </p:txBody>
      </p:sp>
      <p:sp>
        <p:nvSpPr>
          <p:cNvPr id="32" name="Ovál 31">
            <a:extLst>
              <a:ext uri="{FF2B5EF4-FFF2-40B4-BE49-F238E27FC236}">
                <a16:creationId xmlns:a16="http://schemas.microsoft.com/office/drawing/2014/main" id="{25A4CFA0-BE7F-B3E8-FA3F-9428A303056D}"/>
              </a:ext>
            </a:extLst>
          </p:cNvPr>
          <p:cNvSpPr/>
          <p:nvPr/>
        </p:nvSpPr>
        <p:spPr>
          <a:xfrm>
            <a:off x="880101" y="4468358"/>
            <a:ext cx="140208" cy="140208"/>
          </a:xfrm>
          <a:prstGeom prst="ellipse">
            <a:avLst/>
          </a:prstGeom>
          <a:solidFill>
            <a:srgbClr val="00A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00AFD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Ovál 38">
            <a:extLst>
              <a:ext uri="{FF2B5EF4-FFF2-40B4-BE49-F238E27FC236}">
                <a16:creationId xmlns:a16="http://schemas.microsoft.com/office/drawing/2014/main" id="{28151B51-B670-37F7-55AE-CACC17929317}"/>
              </a:ext>
            </a:extLst>
          </p:cNvPr>
          <p:cNvSpPr/>
          <p:nvPr/>
        </p:nvSpPr>
        <p:spPr>
          <a:xfrm>
            <a:off x="2042256" y="5427746"/>
            <a:ext cx="140208" cy="140208"/>
          </a:xfrm>
          <a:prstGeom prst="ellipse">
            <a:avLst/>
          </a:prstGeom>
          <a:solidFill>
            <a:srgbClr val="21C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Ovál 39">
            <a:extLst>
              <a:ext uri="{FF2B5EF4-FFF2-40B4-BE49-F238E27FC236}">
                <a16:creationId xmlns:a16="http://schemas.microsoft.com/office/drawing/2014/main" id="{8AC3CD4F-F921-9A25-504A-ED848E7E3F4F}"/>
              </a:ext>
            </a:extLst>
          </p:cNvPr>
          <p:cNvSpPr/>
          <p:nvPr/>
        </p:nvSpPr>
        <p:spPr>
          <a:xfrm>
            <a:off x="880100" y="5428312"/>
            <a:ext cx="140208" cy="140208"/>
          </a:xfrm>
          <a:prstGeom prst="ellipse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0073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Ovál 40">
            <a:extLst>
              <a:ext uri="{FF2B5EF4-FFF2-40B4-BE49-F238E27FC236}">
                <a16:creationId xmlns:a16="http://schemas.microsoft.com/office/drawing/2014/main" id="{0CFCE5C1-6196-1C8A-EEDE-A60D797E9231}"/>
              </a:ext>
            </a:extLst>
          </p:cNvPr>
          <p:cNvSpPr/>
          <p:nvPr/>
        </p:nvSpPr>
        <p:spPr>
          <a:xfrm>
            <a:off x="3738997" y="5437164"/>
            <a:ext cx="140208" cy="140208"/>
          </a:xfrm>
          <a:prstGeom prst="ellipse">
            <a:avLst/>
          </a:prstGeom>
          <a:solidFill>
            <a:srgbClr val="5541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12">
            <a:extLst>
              <a:ext uri="{FF2B5EF4-FFF2-40B4-BE49-F238E27FC236}">
                <a16:creationId xmlns:a16="http://schemas.microsoft.com/office/drawing/2014/main" id="{17EE701A-CEA6-E8BC-38E6-F14395813303}"/>
              </a:ext>
            </a:extLst>
          </p:cNvPr>
          <p:cNvSpPr txBox="1"/>
          <p:nvPr/>
        </p:nvSpPr>
        <p:spPr>
          <a:xfrm>
            <a:off x="782444" y="4010614"/>
            <a:ext cx="2474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Seehäfen</a:t>
            </a:r>
          </a:p>
        </p:txBody>
      </p:sp>
      <p:sp>
        <p:nvSpPr>
          <p:cNvPr id="27" name="Rechteck 22">
            <a:extLst>
              <a:ext uri="{FF2B5EF4-FFF2-40B4-BE49-F238E27FC236}">
                <a16:creationId xmlns:a16="http://schemas.microsoft.com/office/drawing/2014/main" id="{BC1003A5-32E0-B67B-9809-DDC2C1979B0F}"/>
              </a:ext>
            </a:extLst>
          </p:cNvPr>
          <p:cNvSpPr/>
          <p:nvPr/>
        </p:nvSpPr>
        <p:spPr>
          <a:xfrm>
            <a:off x="2514820" y="426962"/>
            <a:ext cx="2725613" cy="2100447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5" name="Rechteck 22">
            <a:extLst>
              <a:ext uri="{FF2B5EF4-FFF2-40B4-BE49-F238E27FC236}">
                <a16:creationId xmlns:a16="http://schemas.microsoft.com/office/drawing/2014/main" id="{1FEDD987-2FBE-57C7-6712-3292ACB00327}"/>
              </a:ext>
            </a:extLst>
          </p:cNvPr>
          <p:cNvSpPr/>
          <p:nvPr/>
        </p:nvSpPr>
        <p:spPr>
          <a:xfrm>
            <a:off x="2514818" y="2622783"/>
            <a:ext cx="2725614" cy="1167907"/>
          </a:xfrm>
          <a:prstGeom prst="rect">
            <a:avLst/>
          </a:prstGeom>
          <a:solidFill>
            <a:srgbClr val="122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3EA5C5B7-7855-467C-AD57-193A1FA9770F}"/>
              </a:ext>
            </a:extLst>
          </p:cNvPr>
          <p:cNvSpPr txBox="1"/>
          <p:nvPr/>
        </p:nvSpPr>
        <p:spPr>
          <a:xfrm>
            <a:off x="2712025" y="2724051"/>
            <a:ext cx="2295395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k-SK" sz="2000" b="1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13</a:t>
            </a:r>
            <a:r>
              <a:rPr lang="de-AT" sz="2000" b="1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Z</a:t>
            </a:r>
            <a:r>
              <a:rPr lang="sk-SK" sz="2000" b="1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iel-</a:t>
            </a:r>
            <a:r>
              <a:rPr lang="de-AT" sz="2000" b="1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</a:t>
            </a:r>
            <a:r>
              <a:rPr lang="sk-SK" sz="2000" b="1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erminals</a:t>
            </a:r>
          </a:p>
          <a:p>
            <a:pPr algn="just"/>
            <a:endParaRPr lang="sk-SK" sz="300" b="1" dirty="0">
              <a:solidFill>
                <a:srgbClr val="FFFFFF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de-DE" sz="120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 Tschechien, Deutschland, Polen, Rumänien, Serbien, Slowakei</a:t>
            </a:r>
            <a:endParaRPr lang="en-GB" sz="1200" dirty="0">
              <a:solidFill>
                <a:srgbClr val="FFFFFF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B28D96F2-7EE7-D5E5-27C5-26BB0323539D}"/>
              </a:ext>
            </a:extLst>
          </p:cNvPr>
          <p:cNvSpPr txBox="1"/>
          <p:nvPr/>
        </p:nvSpPr>
        <p:spPr>
          <a:xfrm>
            <a:off x="2679831" y="1391929"/>
            <a:ext cx="232759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Praha &amp; Ceska Trebova (CZ), Krems (AT), Dunajska Streda (SK), Poznan &amp; Malaszewicze (PL), 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Budapest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&amp; Zalaegerszeg to come (HU)</a:t>
            </a:r>
            <a:r>
              <a:rPr lang="sk-SK" sz="14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endParaRPr lang="en-GB" sz="14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54" name="Google Shape;79;p8">
            <a:extLst>
              <a:ext uri="{FF2B5EF4-FFF2-40B4-BE49-F238E27FC236}">
                <a16:creationId xmlns:a16="http://schemas.microsoft.com/office/drawing/2014/main" id="{BB94637E-0A22-415E-6C94-052E9CBA02F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86465" y="579626"/>
            <a:ext cx="692965" cy="710717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TextBox 12">
            <a:extLst>
              <a:ext uri="{FF2B5EF4-FFF2-40B4-BE49-F238E27FC236}">
                <a16:creationId xmlns:a16="http://schemas.microsoft.com/office/drawing/2014/main" id="{A3D584FA-5762-DF77-7A4D-AA548959D37E}"/>
              </a:ext>
            </a:extLst>
          </p:cNvPr>
          <p:cNvSpPr txBox="1"/>
          <p:nvPr/>
        </p:nvSpPr>
        <p:spPr>
          <a:xfrm>
            <a:off x="3612457" y="645360"/>
            <a:ext cx="1552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7 Hub- </a:t>
            </a:r>
            <a:r>
              <a:rPr lang="de-AT" sz="2000" b="1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</a:t>
            </a:r>
            <a:r>
              <a:rPr lang="sk-SK" sz="2000" b="1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erminals</a:t>
            </a:r>
          </a:p>
        </p:txBody>
      </p:sp>
      <p:sp>
        <p:nvSpPr>
          <p:cNvPr id="2" name="TextBox 12">
            <a:extLst>
              <a:ext uri="{FF2B5EF4-FFF2-40B4-BE49-F238E27FC236}">
                <a16:creationId xmlns:a16="http://schemas.microsoft.com/office/drawing/2014/main" id="{B57803BC-812E-4100-2F2A-8E809209039A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2025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38198038-0A64-CAE8-953D-143E265627E3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20BCF3AF-9435-89E2-ACD1-93BA007949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695" b="-1"/>
          <a:stretch/>
        </p:blipFill>
        <p:spPr>
          <a:xfrm rot="16200000">
            <a:off x="11311508" y="5774312"/>
            <a:ext cx="1077080" cy="33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773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Obrázok 26">
            <a:extLst>
              <a:ext uri="{FF2B5EF4-FFF2-40B4-BE49-F238E27FC236}">
                <a16:creationId xmlns:a16="http://schemas.microsoft.com/office/drawing/2014/main" id="{06CE818C-26DE-5B12-013E-90F95050D2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28" r="11358"/>
          <a:stretch>
            <a:fillRect/>
          </a:stretch>
        </p:blipFill>
        <p:spPr>
          <a:xfrm>
            <a:off x="4460783" y="-43228"/>
            <a:ext cx="7035624" cy="6827520"/>
          </a:xfrm>
          <a:prstGeom prst="rect">
            <a:avLst/>
          </a:prstGeom>
        </p:spPr>
      </p:pic>
      <p:sp>
        <p:nvSpPr>
          <p:cNvPr id="6" name="TextBox 12">
            <a:extLst>
              <a:ext uri="{FF2B5EF4-FFF2-40B4-BE49-F238E27FC236}">
                <a16:creationId xmlns:a16="http://schemas.microsoft.com/office/drawing/2014/main" id="{FAEF1539-5ED8-8254-56A2-232CC3A5BB13}"/>
              </a:ext>
            </a:extLst>
          </p:cNvPr>
          <p:cNvSpPr txBox="1"/>
          <p:nvPr/>
        </p:nvSpPr>
        <p:spPr>
          <a:xfrm>
            <a:off x="5875231" y="563550"/>
            <a:ext cx="4999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</a:t>
            </a:r>
            <a:r>
              <a:rPr lang="en-US" sz="28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endParaRPr lang="sk-SK" sz="280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algn="r"/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Über 650 reguläre Züge pro Woche</a:t>
            </a:r>
            <a:endParaRPr lang="en-AU" sz="1600" dirty="0">
              <a:solidFill>
                <a:srgbClr val="A0A0A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17" name="TextBox 4">
            <a:extLst>
              <a:ext uri="{FF2B5EF4-FFF2-40B4-BE49-F238E27FC236}">
                <a16:creationId xmlns:a16="http://schemas.microsoft.com/office/drawing/2014/main" id="{DAB88D4C-C022-3605-DF9E-1FC142291D3B}"/>
              </a:ext>
            </a:extLst>
          </p:cNvPr>
          <p:cNvSpPr txBox="1"/>
          <p:nvPr/>
        </p:nvSpPr>
        <p:spPr>
          <a:xfrm>
            <a:off x="364360" y="281939"/>
            <a:ext cx="1085185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sk-SK" sz="9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Von </a:t>
            </a:r>
            <a:r>
              <a:rPr lang="sk-SK" sz="900" b="1" u="none" strike="noStrike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</a:t>
            </a:r>
            <a:r>
              <a:rPr lang="sk-SK" sz="9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Nach</a:t>
            </a:r>
            <a:endParaRPr lang="en-US" sz="9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18" name="TextBox 33">
            <a:extLst>
              <a:ext uri="{FF2B5EF4-FFF2-40B4-BE49-F238E27FC236}">
                <a16:creationId xmlns:a16="http://schemas.microsoft.com/office/drawing/2014/main" id="{933B52B8-6673-291F-6085-35095B21A92D}"/>
              </a:ext>
            </a:extLst>
          </p:cNvPr>
          <p:cNvSpPr txBox="1"/>
          <p:nvPr/>
        </p:nvSpPr>
        <p:spPr>
          <a:xfrm>
            <a:off x="2220131" y="158828"/>
            <a:ext cx="847229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sk-SK" sz="9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Züge pro Woche</a:t>
            </a:r>
            <a:endParaRPr lang="en-US" sz="80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8A5B01F-E21C-9963-AA4F-9AA8C4CFB711}"/>
              </a:ext>
            </a:extLst>
          </p:cNvPr>
          <p:cNvSpPr txBox="1"/>
          <p:nvPr/>
        </p:nvSpPr>
        <p:spPr>
          <a:xfrm>
            <a:off x="2920267" y="277166"/>
            <a:ext cx="999843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sk-SK" sz="9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Von </a:t>
            </a:r>
            <a:r>
              <a:rPr lang="sk-SK" sz="900" b="1" u="none" strike="noStrike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</a:t>
            </a:r>
            <a:r>
              <a:rPr lang="sk-SK" sz="9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Nach</a:t>
            </a:r>
            <a:endParaRPr lang="en-US" sz="9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" name="TextBox 33">
            <a:extLst>
              <a:ext uri="{FF2B5EF4-FFF2-40B4-BE49-F238E27FC236}">
                <a16:creationId xmlns:a16="http://schemas.microsoft.com/office/drawing/2014/main" id="{BF901CF5-D364-9FC8-E302-09A946B6CED8}"/>
              </a:ext>
            </a:extLst>
          </p:cNvPr>
          <p:cNvSpPr txBox="1"/>
          <p:nvPr/>
        </p:nvSpPr>
        <p:spPr>
          <a:xfrm>
            <a:off x="4504395" y="223146"/>
            <a:ext cx="915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sk-SK" sz="9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Züge pro Woche</a:t>
            </a:r>
            <a:endParaRPr lang="en-US" sz="80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8" name="Obdĺžnik 7">
            <a:extLst>
              <a:ext uri="{FF2B5EF4-FFF2-40B4-BE49-F238E27FC236}">
                <a16:creationId xmlns:a16="http://schemas.microsoft.com/office/drawing/2014/main" id="{243323C7-D58F-52FA-D4CC-1368BE766581}"/>
              </a:ext>
            </a:extLst>
          </p:cNvPr>
          <p:cNvSpPr/>
          <p:nvPr/>
        </p:nvSpPr>
        <p:spPr>
          <a:xfrm>
            <a:off x="414062" y="771964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800" u="none" strike="noStrike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Budapest ↔ Arad</a:t>
            </a:r>
            <a:endParaRPr lang="sk-SK" sz="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dĺžnik 10">
            <a:extLst>
              <a:ext uri="{FF2B5EF4-FFF2-40B4-BE49-F238E27FC236}">
                <a16:creationId xmlns:a16="http://schemas.microsoft.com/office/drawing/2014/main" id="{76C98F65-74E0-6A8F-55FD-DAD8C190BF90}"/>
              </a:ext>
            </a:extLst>
          </p:cNvPr>
          <p:cNvSpPr/>
          <p:nvPr/>
        </p:nvSpPr>
        <p:spPr>
          <a:xfrm>
            <a:off x="414062" y="978073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800" u="none" strike="noStrike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Budapest ↔ Belgrade (</a:t>
            </a:r>
            <a:r>
              <a:rPr lang="sk-SK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Indjija)</a:t>
            </a:r>
          </a:p>
        </p:txBody>
      </p:sp>
      <p:sp>
        <p:nvSpPr>
          <p:cNvPr id="12" name="Obdĺžnik 11">
            <a:extLst>
              <a:ext uri="{FF2B5EF4-FFF2-40B4-BE49-F238E27FC236}">
                <a16:creationId xmlns:a16="http://schemas.microsoft.com/office/drawing/2014/main" id="{D7A1A9F3-16AE-E127-36A6-CF8E21C1F61E}"/>
              </a:ext>
            </a:extLst>
          </p:cNvPr>
          <p:cNvSpPr/>
          <p:nvPr/>
        </p:nvSpPr>
        <p:spPr>
          <a:xfrm>
            <a:off x="414062" y="1183763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sk-SK" sz="800" u="none" strike="noStrike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Ceska Trebova</a:t>
            </a:r>
            <a:endParaRPr lang="sk-SK" sz="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dĺžnik 12">
            <a:extLst>
              <a:ext uri="{FF2B5EF4-FFF2-40B4-BE49-F238E27FC236}">
                <a16:creationId xmlns:a16="http://schemas.microsoft.com/office/drawing/2014/main" id="{E6FA79E0-F3B4-0370-9483-40F6F172A723}"/>
              </a:ext>
            </a:extLst>
          </p:cNvPr>
          <p:cNvSpPr/>
          <p:nvPr/>
        </p:nvSpPr>
        <p:spPr>
          <a:xfrm>
            <a:off x="414062" y="1389454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sk-SK" sz="800" u="none" strike="noStrike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Dunajska Streda</a:t>
            </a:r>
            <a:endParaRPr lang="sk-SK" sz="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bdĺžnik 13">
            <a:extLst>
              <a:ext uri="{FF2B5EF4-FFF2-40B4-BE49-F238E27FC236}">
                <a16:creationId xmlns:a16="http://schemas.microsoft.com/office/drawing/2014/main" id="{435799DC-0E20-F0AF-A5CB-B178D7BEBBF7}"/>
              </a:ext>
            </a:extLst>
          </p:cNvPr>
          <p:cNvSpPr/>
          <p:nvPr/>
        </p:nvSpPr>
        <p:spPr>
          <a:xfrm>
            <a:off x="414062" y="1595145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sk-SK" sz="800" u="none" strike="noStrike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Gadki</a:t>
            </a:r>
            <a:endParaRPr lang="sk-SK" sz="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dĺžnik 14">
            <a:extLst>
              <a:ext uri="{FF2B5EF4-FFF2-40B4-BE49-F238E27FC236}">
                <a16:creationId xmlns:a16="http://schemas.microsoft.com/office/drawing/2014/main" id="{E62CED2D-AC8B-8959-2805-3F575660C4B3}"/>
              </a:ext>
            </a:extLst>
          </p:cNvPr>
          <p:cNvSpPr/>
          <p:nvPr/>
        </p:nvSpPr>
        <p:spPr>
          <a:xfrm>
            <a:off x="414062" y="1800836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sk-SK" sz="800" u="none" strike="noStrike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München</a:t>
            </a:r>
            <a:endParaRPr lang="sk-SK" sz="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dĺžnik 15">
            <a:extLst>
              <a:ext uri="{FF2B5EF4-FFF2-40B4-BE49-F238E27FC236}">
                <a16:creationId xmlns:a16="http://schemas.microsoft.com/office/drawing/2014/main" id="{F4E7BC24-E830-A62E-32D0-6708F7DF6421}"/>
              </a:ext>
            </a:extLst>
          </p:cNvPr>
          <p:cNvSpPr/>
          <p:nvPr/>
        </p:nvSpPr>
        <p:spPr>
          <a:xfrm>
            <a:off x="414062" y="2006527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sk-SK" sz="800" u="none" strike="noStrike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Nürnberg</a:t>
            </a:r>
            <a:endParaRPr lang="sk-SK" sz="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bdĺžnik 16">
            <a:extLst>
              <a:ext uri="{FF2B5EF4-FFF2-40B4-BE49-F238E27FC236}">
                <a16:creationId xmlns:a16="http://schemas.microsoft.com/office/drawing/2014/main" id="{A10A4856-74F3-784C-53B9-047E2C402314}"/>
              </a:ext>
            </a:extLst>
          </p:cNvPr>
          <p:cNvSpPr/>
          <p:nvPr/>
        </p:nvSpPr>
        <p:spPr>
          <a:xfrm>
            <a:off x="414062" y="2212217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sk-SK" sz="800" u="none" strike="noStrike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Praha</a:t>
            </a:r>
            <a:endParaRPr lang="sk-SK" sz="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dĺžnik 17">
            <a:extLst>
              <a:ext uri="{FF2B5EF4-FFF2-40B4-BE49-F238E27FC236}">
                <a16:creationId xmlns:a16="http://schemas.microsoft.com/office/drawing/2014/main" id="{3BE4B01C-B872-9DB4-B9D9-F498AA933CDD}"/>
              </a:ext>
            </a:extLst>
          </p:cNvPr>
          <p:cNvSpPr/>
          <p:nvPr/>
        </p:nvSpPr>
        <p:spPr>
          <a:xfrm>
            <a:off x="2260720" y="771964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 zu 3</a:t>
            </a:r>
          </a:p>
        </p:txBody>
      </p:sp>
      <p:sp>
        <p:nvSpPr>
          <p:cNvPr id="19" name="Obdĺžnik 18">
            <a:extLst>
              <a:ext uri="{FF2B5EF4-FFF2-40B4-BE49-F238E27FC236}">
                <a16:creationId xmlns:a16="http://schemas.microsoft.com/office/drawing/2014/main" id="{48548C79-7AD4-3813-BED5-3BE3CFB6B393}"/>
              </a:ext>
            </a:extLst>
          </p:cNvPr>
          <p:cNvSpPr/>
          <p:nvPr/>
        </p:nvSpPr>
        <p:spPr>
          <a:xfrm>
            <a:off x="2260720" y="977671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 zu 3</a:t>
            </a:r>
          </a:p>
        </p:txBody>
      </p:sp>
      <p:sp>
        <p:nvSpPr>
          <p:cNvPr id="20" name="Obdĺžnik 19">
            <a:extLst>
              <a:ext uri="{FF2B5EF4-FFF2-40B4-BE49-F238E27FC236}">
                <a16:creationId xmlns:a16="http://schemas.microsoft.com/office/drawing/2014/main" id="{8787D060-8B43-1283-163C-B704B3E22307}"/>
              </a:ext>
            </a:extLst>
          </p:cNvPr>
          <p:cNvSpPr/>
          <p:nvPr/>
        </p:nvSpPr>
        <p:spPr>
          <a:xfrm>
            <a:off x="2260720" y="1183378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1" name="Obdĺžnik 20">
            <a:extLst>
              <a:ext uri="{FF2B5EF4-FFF2-40B4-BE49-F238E27FC236}">
                <a16:creationId xmlns:a16="http://schemas.microsoft.com/office/drawing/2014/main" id="{80994A97-6938-0BEE-72FB-1636CC91627A}"/>
              </a:ext>
            </a:extLst>
          </p:cNvPr>
          <p:cNvSpPr/>
          <p:nvPr/>
        </p:nvSpPr>
        <p:spPr>
          <a:xfrm>
            <a:off x="2260720" y="1389085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2" name="Obdĺžnik 21">
            <a:extLst>
              <a:ext uri="{FF2B5EF4-FFF2-40B4-BE49-F238E27FC236}">
                <a16:creationId xmlns:a16="http://schemas.microsoft.com/office/drawing/2014/main" id="{B630D416-8701-344C-A1EF-7356CD4A0D8A}"/>
              </a:ext>
            </a:extLst>
          </p:cNvPr>
          <p:cNvSpPr/>
          <p:nvPr/>
        </p:nvSpPr>
        <p:spPr>
          <a:xfrm>
            <a:off x="2260720" y="1594792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 zu 13</a:t>
            </a:r>
          </a:p>
        </p:txBody>
      </p:sp>
      <p:sp>
        <p:nvSpPr>
          <p:cNvPr id="23" name="Obdĺžnik 22">
            <a:extLst>
              <a:ext uri="{FF2B5EF4-FFF2-40B4-BE49-F238E27FC236}">
                <a16:creationId xmlns:a16="http://schemas.microsoft.com/office/drawing/2014/main" id="{80E04BE2-5594-A72F-B75F-AA7AEF277D2B}"/>
              </a:ext>
            </a:extLst>
          </p:cNvPr>
          <p:cNvSpPr/>
          <p:nvPr/>
        </p:nvSpPr>
        <p:spPr>
          <a:xfrm>
            <a:off x="2260720" y="1800499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4" name="Obdĺžnik 23">
            <a:extLst>
              <a:ext uri="{FF2B5EF4-FFF2-40B4-BE49-F238E27FC236}">
                <a16:creationId xmlns:a16="http://schemas.microsoft.com/office/drawing/2014/main" id="{4040D414-40DD-0A9C-AD40-7C3FC797DFBA}"/>
              </a:ext>
            </a:extLst>
          </p:cNvPr>
          <p:cNvSpPr/>
          <p:nvPr/>
        </p:nvSpPr>
        <p:spPr>
          <a:xfrm>
            <a:off x="2260720" y="2006207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5" name="Obdĺžnik 24">
            <a:extLst>
              <a:ext uri="{FF2B5EF4-FFF2-40B4-BE49-F238E27FC236}">
                <a16:creationId xmlns:a16="http://schemas.microsoft.com/office/drawing/2014/main" id="{2E6AD05A-77C9-0C42-F1B5-D42B64B71B1B}"/>
              </a:ext>
            </a:extLst>
          </p:cNvPr>
          <p:cNvSpPr/>
          <p:nvPr/>
        </p:nvSpPr>
        <p:spPr>
          <a:xfrm>
            <a:off x="2260720" y="2211914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29" name="Obdĺžnik 28">
            <a:extLst>
              <a:ext uri="{FF2B5EF4-FFF2-40B4-BE49-F238E27FC236}">
                <a16:creationId xmlns:a16="http://schemas.microsoft.com/office/drawing/2014/main" id="{2552EC6E-B04F-C455-50AA-E50A92A9988E}"/>
              </a:ext>
            </a:extLst>
          </p:cNvPr>
          <p:cNvSpPr/>
          <p:nvPr/>
        </p:nvSpPr>
        <p:spPr>
          <a:xfrm>
            <a:off x="2968347" y="590685"/>
            <a:ext cx="154256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800" u="none" strike="noStrike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Berlin</a:t>
            </a:r>
            <a:endParaRPr lang="sk-SK" sz="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bdĺžnik 29">
            <a:extLst>
              <a:ext uri="{FF2B5EF4-FFF2-40B4-BE49-F238E27FC236}">
                <a16:creationId xmlns:a16="http://schemas.microsoft.com/office/drawing/2014/main" id="{23414132-28CC-C96F-5C02-9522DB2450D1}"/>
              </a:ext>
            </a:extLst>
          </p:cNvPr>
          <p:cNvSpPr/>
          <p:nvPr/>
        </p:nvSpPr>
        <p:spPr>
          <a:xfrm>
            <a:off x="2967387" y="780320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800" u="none" strike="noStrike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Ceska Trebova</a:t>
            </a:r>
            <a:endParaRPr lang="sk-SK" sz="800" i="0" u="none" strike="noStrike" dirty="0">
              <a:solidFill>
                <a:srgbClr val="12286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bdĺžnik 30">
            <a:extLst>
              <a:ext uri="{FF2B5EF4-FFF2-40B4-BE49-F238E27FC236}">
                <a16:creationId xmlns:a16="http://schemas.microsoft.com/office/drawing/2014/main" id="{DA43377A-ED7E-9FB6-3BD9-1045BD3DDC02}"/>
              </a:ext>
            </a:extLst>
          </p:cNvPr>
          <p:cNvSpPr/>
          <p:nvPr/>
        </p:nvSpPr>
        <p:spPr>
          <a:xfrm>
            <a:off x="2967387" y="986027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800" u="none" strike="noStrike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Dunajska Streda</a:t>
            </a:r>
            <a:endParaRPr lang="sk-SK" sz="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7" name="Obdĺžnik 236">
            <a:extLst>
              <a:ext uri="{FF2B5EF4-FFF2-40B4-BE49-F238E27FC236}">
                <a16:creationId xmlns:a16="http://schemas.microsoft.com/office/drawing/2014/main" id="{7CCC415C-5F19-2DB2-25E9-E9D47D4CF0C2}"/>
              </a:ext>
            </a:extLst>
          </p:cNvPr>
          <p:cNvSpPr/>
          <p:nvPr/>
        </p:nvSpPr>
        <p:spPr>
          <a:xfrm>
            <a:off x="2967387" y="1191734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800" u="none" strike="noStrike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Gadki</a:t>
            </a:r>
            <a:endParaRPr lang="sk-SK" sz="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8" name="Obdĺžnik 237">
            <a:extLst>
              <a:ext uri="{FF2B5EF4-FFF2-40B4-BE49-F238E27FC236}">
                <a16:creationId xmlns:a16="http://schemas.microsoft.com/office/drawing/2014/main" id="{AF0D9BC3-B1E3-FCE1-313D-A2451F38E5B5}"/>
              </a:ext>
            </a:extLst>
          </p:cNvPr>
          <p:cNvSpPr/>
          <p:nvPr/>
        </p:nvSpPr>
        <p:spPr>
          <a:xfrm>
            <a:off x="2967387" y="1397441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800" u="none" strike="noStrike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Gernsheim</a:t>
            </a:r>
            <a:endParaRPr lang="sk-SK" sz="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9" name="Obdĺžnik 238">
            <a:extLst>
              <a:ext uri="{FF2B5EF4-FFF2-40B4-BE49-F238E27FC236}">
                <a16:creationId xmlns:a16="http://schemas.microsoft.com/office/drawing/2014/main" id="{480A3753-7B5E-970B-E505-646B8215CDA2}"/>
              </a:ext>
            </a:extLst>
          </p:cNvPr>
          <p:cNvSpPr/>
          <p:nvPr/>
        </p:nvSpPr>
        <p:spPr>
          <a:xfrm>
            <a:off x="2967387" y="1603148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800" u="none" strike="noStrike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Kornwestheim</a:t>
            </a:r>
          </a:p>
        </p:txBody>
      </p:sp>
      <p:sp>
        <p:nvSpPr>
          <p:cNvPr id="240" name="Obdĺžnik 239">
            <a:extLst>
              <a:ext uri="{FF2B5EF4-FFF2-40B4-BE49-F238E27FC236}">
                <a16:creationId xmlns:a16="http://schemas.microsoft.com/office/drawing/2014/main" id="{C8007189-83C2-7FF1-AB40-A8D91AB7A4DD}"/>
              </a:ext>
            </a:extLst>
          </p:cNvPr>
          <p:cNvSpPr/>
          <p:nvPr/>
        </p:nvSpPr>
        <p:spPr>
          <a:xfrm>
            <a:off x="2967387" y="1808855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800" u="none" strike="noStrike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</a:t>
            </a:r>
            <a:r>
              <a:rPr lang="sk-SK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 </a:t>
            </a:r>
            <a:r>
              <a:rPr lang="sk-SK" sz="800" u="none" strike="noStrike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Krems</a:t>
            </a:r>
            <a:r>
              <a:rPr lang="sk-SK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k-SK" sz="800" u="none" strike="noStrike" dirty="0">
              <a:solidFill>
                <a:srgbClr val="12286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1" name="Obdĺžnik 240">
            <a:extLst>
              <a:ext uri="{FF2B5EF4-FFF2-40B4-BE49-F238E27FC236}">
                <a16:creationId xmlns:a16="http://schemas.microsoft.com/office/drawing/2014/main" id="{F3E2C562-F113-407D-EBB1-33F88BCDA1F9}"/>
              </a:ext>
            </a:extLst>
          </p:cNvPr>
          <p:cNvSpPr/>
          <p:nvPr/>
        </p:nvSpPr>
        <p:spPr>
          <a:xfrm>
            <a:off x="2967387" y="2014562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800" u="none" strike="noStrike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Leipzig</a:t>
            </a:r>
            <a:endParaRPr lang="sk-SK" sz="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2" name="Obdĺžnik 241">
            <a:extLst>
              <a:ext uri="{FF2B5EF4-FFF2-40B4-BE49-F238E27FC236}">
                <a16:creationId xmlns:a16="http://schemas.microsoft.com/office/drawing/2014/main" id="{FB9D59E8-D196-4F31-F603-60E122F437CA}"/>
              </a:ext>
            </a:extLst>
          </p:cNvPr>
          <p:cNvSpPr/>
          <p:nvPr/>
        </p:nvSpPr>
        <p:spPr>
          <a:xfrm>
            <a:off x="2967387" y="2220269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800" u="none" strike="noStrike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München</a:t>
            </a:r>
            <a:endParaRPr lang="sk-SK" sz="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3" name="Obdĺžnik 242">
            <a:extLst>
              <a:ext uri="{FF2B5EF4-FFF2-40B4-BE49-F238E27FC236}">
                <a16:creationId xmlns:a16="http://schemas.microsoft.com/office/drawing/2014/main" id="{066FAE40-441C-9DF8-4500-05BEFF8A40CF}"/>
              </a:ext>
            </a:extLst>
          </p:cNvPr>
          <p:cNvSpPr/>
          <p:nvPr/>
        </p:nvSpPr>
        <p:spPr>
          <a:xfrm>
            <a:off x="2967387" y="2425976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800" u="none" strike="noStrike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Nürnberg</a:t>
            </a:r>
            <a:endParaRPr lang="sk-SK" sz="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4" name="Obdĺžnik 243">
            <a:extLst>
              <a:ext uri="{FF2B5EF4-FFF2-40B4-BE49-F238E27FC236}">
                <a16:creationId xmlns:a16="http://schemas.microsoft.com/office/drawing/2014/main" id="{87E4DFA0-3079-D360-46C6-0A029FDE8205}"/>
              </a:ext>
            </a:extLst>
          </p:cNvPr>
          <p:cNvSpPr/>
          <p:nvPr/>
        </p:nvSpPr>
        <p:spPr>
          <a:xfrm>
            <a:off x="2967387" y="2631684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800" u="none" strike="noStrike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Praha</a:t>
            </a:r>
            <a:endParaRPr lang="sk-SK" sz="800" i="0" u="none" strike="noStrike" dirty="0">
              <a:solidFill>
                <a:srgbClr val="12286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" name="Obdĺžnik 244">
            <a:extLst>
              <a:ext uri="{FF2B5EF4-FFF2-40B4-BE49-F238E27FC236}">
                <a16:creationId xmlns:a16="http://schemas.microsoft.com/office/drawing/2014/main" id="{48D9FD06-CE22-2F5D-ACC1-B6F282633B15}"/>
              </a:ext>
            </a:extLst>
          </p:cNvPr>
          <p:cNvSpPr/>
          <p:nvPr/>
        </p:nvSpPr>
        <p:spPr>
          <a:xfrm>
            <a:off x="2967387" y="2837391"/>
            <a:ext cx="1543525" cy="150703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Koper</a:t>
            </a:r>
            <a:r>
              <a:rPr lang="sk-SK" sz="800" u="none" strike="noStrike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Budapest</a:t>
            </a:r>
            <a:endParaRPr lang="sk-SK" sz="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6" name="Obdĺžnik 245">
            <a:extLst>
              <a:ext uri="{FF2B5EF4-FFF2-40B4-BE49-F238E27FC236}">
                <a16:creationId xmlns:a16="http://schemas.microsoft.com/office/drawing/2014/main" id="{8446114D-AAD3-055C-7B96-82905ECA2A10}"/>
              </a:ext>
            </a:extLst>
          </p:cNvPr>
          <p:cNvSpPr/>
          <p:nvPr/>
        </p:nvSpPr>
        <p:spPr>
          <a:xfrm>
            <a:off x="2967387" y="3034733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800" u="none" strike="noStrike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Koper ↔ Dunajska Streda</a:t>
            </a:r>
            <a:endParaRPr lang="sk-SK" sz="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7" name="Obdĺžnik 246">
            <a:extLst>
              <a:ext uri="{FF2B5EF4-FFF2-40B4-BE49-F238E27FC236}">
                <a16:creationId xmlns:a16="http://schemas.microsoft.com/office/drawing/2014/main" id="{46CEABA7-8B28-4376-0D2C-BD6F1B8633CC}"/>
              </a:ext>
            </a:extLst>
          </p:cNvPr>
          <p:cNvSpPr/>
          <p:nvPr/>
        </p:nvSpPr>
        <p:spPr>
          <a:xfrm>
            <a:off x="2967387" y="3453819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Malaszewice </a:t>
            </a:r>
            <a:r>
              <a:rPr lang="sk-SK" sz="800" u="none" strike="noStrike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</a:t>
            </a:r>
            <a:r>
              <a:rPr lang="sk-SK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Budapest</a:t>
            </a:r>
          </a:p>
        </p:txBody>
      </p:sp>
      <p:sp>
        <p:nvSpPr>
          <p:cNvPr id="248" name="Obdĺžnik 247">
            <a:extLst>
              <a:ext uri="{FF2B5EF4-FFF2-40B4-BE49-F238E27FC236}">
                <a16:creationId xmlns:a16="http://schemas.microsoft.com/office/drawing/2014/main" id="{5A159726-BCA9-C37B-A937-4F1086D9351D}"/>
              </a:ext>
            </a:extLst>
          </p:cNvPr>
          <p:cNvSpPr/>
          <p:nvPr/>
        </p:nvSpPr>
        <p:spPr>
          <a:xfrm>
            <a:off x="2967387" y="3659526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Malaszewice </a:t>
            </a:r>
            <a:r>
              <a:rPr lang="sk-SK" sz="800" u="none" strike="noStrike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</a:t>
            </a:r>
            <a:r>
              <a:rPr lang="sk-SK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Hamburg</a:t>
            </a:r>
          </a:p>
        </p:txBody>
      </p:sp>
      <p:sp>
        <p:nvSpPr>
          <p:cNvPr id="249" name="Obdĺžnik 248">
            <a:extLst>
              <a:ext uri="{FF2B5EF4-FFF2-40B4-BE49-F238E27FC236}">
                <a16:creationId xmlns:a16="http://schemas.microsoft.com/office/drawing/2014/main" id="{B9470F04-D272-0D0A-3CA2-21A1D5CE3EA3}"/>
              </a:ext>
            </a:extLst>
          </p:cNvPr>
          <p:cNvSpPr/>
          <p:nvPr/>
        </p:nvSpPr>
        <p:spPr>
          <a:xfrm>
            <a:off x="2967387" y="3865233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800" u="none" strike="noStrike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Nürnberg → München</a:t>
            </a:r>
            <a:endParaRPr lang="sk-SK" sz="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0" name="Obdĺžnik 249">
            <a:extLst>
              <a:ext uri="{FF2B5EF4-FFF2-40B4-BE49-F238E27FC236}">
                <a16:creationId xmlns:a16="http://schemas.microsoft.com/office/drawing/2014/main" id="{941DD653-176F-FE50-E666-FA1148723964}"/>
              </a:ext>
            </a:extLst>
          </p:cNvPr>
          <p:cNvSpPr/>
          <p:nvPr/>
        </p:nvSpPr>
        <p:spPr>
          <a:xfrm>
            <a:off x="2967387" y="4070940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800" u="none" strike="noStrike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Ostrava ↔ Dabrowa Gornicza </a:t>
            </a:r>
            <a:endParaRPr lang="sk-SK" sz="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1" name="Obdĺžnik 250">
            <a:extLst>
              <a:ext uri="{FF2B5EF4-FFF2-40B4-BE49-F238E27FC236}">
                <a16:creationId xmlns:a16="http://schemas.microsoft.com/office/drawing/2014/main" id="{62CB9E53-6FC3-314E-9712-19A0DD3748CA}"/>
              </a:ext>
            </a:extLst>
          </p:cNvPr>
          <p:cNvSpPr/>
          <p:nvPr/>
        </p:nvSpPr>
        <p:spPr>
          <a:xfrm>
            <a:off x="2967387" y="4281137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800" u="none" strike="noStrike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Praha ↔ Ceska Trebova</a:t>
            </a:r>
            <a:endParaRPr lang="sk-SK" sz="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2" name="Obdĺžnik 251">
            <a:extLst>
              <a:ext uri="{FF2B5EF4-FFF2-40B4-BE49-F238E27FC236}">
                <a16:creationId xmlns:a16="http://schemas.microsoft.com/office/drawing/2014/main" id="{9B3B0209-CA6B-CE1E-1546-2292F78D890A}"/>
              </a:ext>
            </a:extLst>
          </p:cNvPr>
          <p:cNvSpPr/>
          <p:nvPr/>
        </p:nvSpPr>
        <p:spPr>
          <a:xfrm>
            <a:off x="2967387" y="4486836"/>
            <a:ext cx="1543525" cy="154857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Praha</a:t>
            </a:r>
            <a:r>
              <a:rPr lang="sk-SK" sz="800" u="none" strike="noStrike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→ Leipzig</a:t>
            </a:r>
            <a:endParaRPr lang="sk-SK" sz="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3" name="Obdĺžnik 252">
            <a:extLst>
              <a:ext uri="{FF2B5EF4-FFF2-40B4-BE49-F238E27FC236}">
                <a16:creationId xmlns:a16="http://schemas.microsoft.com/office/drawing/2014/main" id="{8638CDC8-3ABC-2442-5FF0-F19EBDFBEC6B}"/>
              </a:ext>
            </a:extLst>
          </p:cNvPr>
          <p:cNvSpPr/>
          <p:nvPr/>
        </p:nvSpPr>
        <p:spPr>
          <a:xfrm>
            <a:off x="2967387" y="4697047"/>
            <a:ext cx="1543525" cy="146553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800" u="none" strike="noStrike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Praha ↔ Plzeň</a:t>
            </a:r>
            <a:endParaRPr lang="sk-SK" sz="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4" name="Obdĺžnik 253">
            <a:extLst>
              <a:ext uri="{FF2B5EF4-FFF2-40B4-BE49-F238E27FC236}">
                <a16:creationId xmlns:a16="http://schemas.microsoft.com/office/drawing/2014/main" id="{1BD87212-9DB1-A8BF-3D60-7604021B8397}"/>
              </a:ext>
            </a:extLst>
          </p:cNvPr>
          <p:cNvSpPr/>
          <p:nvPr/>
        </p:nvSpPr>
        <p:spPr>
          <a:xfrm>
            <a:off x="2967387" y="4898250"/>
            <a:ext cx="1543525" cy="152798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Praha</a:t>
            </a:r>
            <a:r>
              <a:rPr lang="sk-SK" sz="800" u="none" strike="noStrike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Salzburg</a:t>
            </a:r>
            <a:endParaRPr lang="sk-SK" sz="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5" name="Obdĺžnik 254">
            <a:extLst>
              <a:ext uri="{FF2B5EF4-FFF2-40B4-BE49-F238E27FC236}">
                <a16:creationId xmlns:a16="http://schemas.microsoft.com/office/drawing/2014/main" id="{36134449-DF48-F13C-D164-EBFDD18AC83A}"/>
              </a:ext>
            </a:extLst>
          </p:cNvPr>
          <p:cNvSpPr/>
          <p:nvPr/>
        </p:nvSpPr>
        <p:spPr>
          <a:xfrm>
            <a:off x="2967387" y="5101693"/>
            <a:ext cx="1543525" cy="152798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Praha</a:t>
            </a:r>
            <a:r>
              <a:rPr lang="sk-SK" sz="800" u="none" strike="noStrike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Wilhelmshaven</a:t>
            </a:r>
            <a:endParaRPr lang="sk-SK" sz="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Obdĺžnik 95">
            <a:extLst>
              <a:ext uri="{FF2B5EF4-FFF2-40B4-BE49-F238E27FC236}">
                <a16:creationId xmlns:a16="http://schemas.microsoft.com/office/drawing/2014/main" id="{D1AF0833-02C1-3695-CF9C-6CE0BB249AA6}"/>
              </a:ext>
            </a:extLst>
          </p:cNvPr>
          <p:cNvSpPr/>
          <p:nvPr/>
        </p:nvSpPr>
        <p:spPr>
          <a:xfrm>
            <a:off x="2967387" y="5314168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800" u="none" strike="noStrike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Rijeka ↔ Belgrade (</a:t>
            </a:r>
            <a:r>
              <a:rPr lang="sk-SK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Indjija)</a:t>
            </a:r>
          </a:p>
        </p:txBody>
      </p:sp>
      <p:sp>
        <p:nvSpPr>
          <p:cNvPr id="97" name="Obdĺžnik 96">
            <a:extLst>
              <a:ext uri="{FF2B5EF4-FFF2-40B4-BE49-F238E27FC236}">
                <a16:creationId xmlns:a16="http://schemas.microsoft.com/office/drawing/2014/main" id="{808CFE75-9BD1-6B3D-DF5F-9EE55762A32D}"/>
              </a:ext>
            </a:extLst>
          </p:cNvPr>
          <p:cNvSpPr/>
          <p:nvPr/>
        </p:nvSpPr>
        <p:spPr>
          <a:xfrm>
            <a:off x="2967387" y="5519875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800" u="none" strike="noStrike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Rijeka ↔ Budapest</a:t>
            </a:r>
            <a:endParaRPr lang="sk-SK" sz="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Obdĺžnik 97">
            <a:extLst>
              <a:ext uri="{FF2B5EF4-FFF2-40B4-BE49-F238E27FC236}">
                <a16:creationId xmlns:a16="http://schemas.microsoft.com/office/drawing/2014/main" id="{CA5D2329-A6CC-49D1-3FA1-DCA9B3528186}"/>
              </a:ext>
            </a:extLst>
          </p:cNvPr>
          <p:cNvSpPr/>
          <p:nvPr/>
        </p:nvSpPr>
        <p:spPr>
          <a:xfrm>
            <a:off x="2967387" y="5725582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Rotterdam</a:t>
            </a:r>
            <a:r>
              <a:rPr lang="sk-SK" sz="800" u="none" strike="noStrike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Ceska Trebova</a:t>
            </a:r>
            <a:endParaRPr lang="sk-SK" sz="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Obdĺžnik 98">
            <a:extLst>
              <a:ext uri="{FF2B5EF4-FFF2-40B4-BE49-F238E27FC236}">
                <a16:creationId xmlns:a16="http://schemas.microsoft.com/office/drawing/2014/main" id="{A352FAAD-1F88-168A-56DF-56B0877B228B}"/>
              </a:ext>
            </a:extLst>
          </p:cNvPr>
          <p:cNvSpPr/>
          <p:nvPr/>
        </p:nvSpPr>
        <p:spPr>
          <a:xfrm>
            <a:off x="2967387" y="5931289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Rotterdam</a:t>
            </a:r>
            <a:r>
              <a:rPr lang="sk-SK" sz="800" u="none" strike="noStrike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Praha</a:t>
            </a:r>
            <a:endParaRPr lang="sk-SK" sz="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Obdĺžnik 99">
            <a:extLst>
              <a:ext uri="{FF2B5EF4-FFF2-40B4-BE49-F238E27FC236}">
                <a16:creationId xmlns:a16="http://schemas.microsoft.com/office/drawing/2014/main" id="{E115C505-CBC9-04D0-40C8-97F375F3C4F4}"/>
              </a:ext>
            </a:extLst>
          </p:cNvPr>
          <p:cNvSpPr/>
          <p:nvPr/>
        </p:nvSpPr>
        <p:spPr>
          <a:xfrm>
            <a:off x="2967387" y="6136987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800" u="none" strike="noStrike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Salzburg → Hamburg</a:t>
            </a:r>
          </a:p>
        </p:txBody>
      </p:sp>
      <p:sp>
        <p:nvSpPr>
          <p:cNvPr id="101" name="Obdĺžnik 100">
            <a:extLst>
              <a:ext uri="{FF2B5EF4-FFF2-40B4-BE49-F238E27FC236}">
                <a16:creationId xmlns:a16="http://schemas.microsoft.com/office/drawing/2014/main" id="{68F7A92B-763B-E362-C5C9-0B4BC92BE362}"/>
              </a:ext>
            </a:extLst>
          </p:cNvPr>
          <p:cNvSpPr/>
          <p:nvPr/>
        </p:nvSpPr>
        <p:spPr>
          <a:xfrm>
            <a:off x="4545039" y="591856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02" name="Obdĺžnik 101">
            <a:extLst>
              <a:ext uri="{FF2B5EF4-FFF2-40B4-BE49-F238E27FC236}">
                <a16:creationId xmlns:a16="http://schemas.microsoft.com/office/drawing/2014/main" id="{D8CD9FFF-22A4-4260-2EBB-55ED62864B46}"/>
              </a:ext>
            </a:extLst>
          </p:cNvPr>
          <p:cNvSpPr/>
          <p:nvPr/>
        </p:nvSpPr>
        <p:spPr>
          <a:xfrm>
            <a:off x="4545039" y="779942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</a:p>
        </p:txBody>
      </p:sp>
      <p:sp>
        <p:nvSpPr>
          <p:cNvPr id="103" name="Obdĺžnik 102">
            <a:extLst>
              <a:ext uri="{FF2B5EF4-FFF2-40B4-BE49-F238E27FC236}">
                <a16:creationId xmlns:a16="http://schemas.microsoft.com/office/drawing/2014/main" id="{C3085F0A-A35C-BDA9-F27C-6232118A715F}"/>
              </a:ext>
            </a:extLst>
          </p:cNvPr>
          <p:cNvSpPr/>
          <p:nvPr/>
        </p:nvSpPr>
        <p:spPr>
          <a:xfrm>
            <a:off x="4545039" y="985270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04" name="Obdĺžnik 103">
            <a:extLst>
              <a:ext uri="{FF2B5EF4-FFF2-40B4-BE49-F238E27FC236}">
                <a16:creationId xmlns:a16="http://schemas.microsoft.com/office/drawing/2014/main" id="{4EBF3D10-BABA-4519-C658-178D2093003F}"/>
              </a:ext>
            </a:extLst>
          </p:cNvPr>
          <p:cNvSpPr/>
          <p:nvPr/>
        </p:nvSpPr>
        <p:spPr>
          <a:xfrm>
            <a:off x="4545039" y="1190598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105" name="Obdĺžnik 104">
            <a:extLst>
              <a:ext uri="{FF2B5EF4-FFF2-40B4-BE49-F238E27FC236}">
                <a16:creationId xmlns:a16="http://schemas.microsoft.com/office/drawing/2014/main" id="{A791AEF3-BF29-00F3-443D-9196D6F5E51B}"/>
              </a:ext>
            </a:extLst>
          </p:cNvPr>
          <p:cNvSpPr/>
          <p:nvPr/>
        </p:nvSpPr>
        <p:spPr>
          <a:xfrm>
            <a:off x="4545039" y="1395927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06" name="Obdĺžnik 105">
            <a:extLst>
              <a:ext uri="{FF2B5EF4-FFF2-40B4-BE49-F238E27FC236}">
                <a16:creationId xmlns:a16="http://schemas.microsoft.com/office/drawing/2014/main" id="{3DF519A7-1642-780A-8F07-866A56D32361}"/>
              </a:ext>
            </a:extLst>
          </p:cNvPr>
          <p:cNvSpPr/>
          <p:nvPr/>
        </p:nvSpPr>
        <p:spPr>
          <a:xfrm>
            <a:off x="4545039" y="1601255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07" name="Obdĺžnik 106">
            <a:extLst>
              <a:ext uri="{FF2B5EF4-FFF2-40B4-BE49-F238E27FC236}">
                <a16:creationId xmlns:a16="http://schemas.microsoft.com/office/drawing/2014/main" id="{7F3E48F9-EAA6-BF88-0009-722140464516}"/>
              </a:ext>
            </a:extLst>
          </p:cNvPr>
          <p:cNvSpPr/>
          <p:nvPr/>
        </p:nvSpPr>
        <p:spPr>
          <a:xfrm>
            <a:off x="4545039" y="1806584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8" name="Obdĺžnik 107">
            <a:extLst>
              <a:ext uri="{FF2B5EF4-FFF2-40B4-BE49-F238E27FC236}">
                <a16:creationId xmlns:a16="http://schemas.microsoft.com/office/drawing/2014/main" id="{BECA3BDA-E22D-F04B-A697-7EDFB9F7D77C}"/>
              </a:ext>
            </a:extLst>
          </p:cNvPr>
          <p:cNvSpPr/>
          <p:nvPr/>
        </p:nvSpPr>
        <p:spPr>
          <a:xfrm>
            <a:off x="4545039" y="2011912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9" name="Obdĺžnik 108">
            <a:extLst>
              <a:ext uri="{FF2B5EF4-FFF2-40B4-BE49-F238E27FC236}">
                <a16:creationId xmlns:a16="http://schemas.microsoft.com/office/drawing/2014/main" id="{6A659AFA-FFD2-6592-CE97-2EA2844703C2}"/>
              </a:ext>
            </a:extLst>
          </p:cNvPr>
          <p:cNvSpPr/>
          <p:nvPr/>
        </p:nvSpPr>
        <p:spPr>
          <a:xfrm>
            <a:off x="4545039" y="2217241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110" name="Obdĺžnik 109">
            <a:extLst>
              <a:ext uri="{FF2B5EF4-FFF2-40B4-BE49-F238E27FC236}">
                <a16:creationId xmlns:a16="http://schemas.microsoft.com/office/drawing/2014/main" id="{5442E38D-CF56-343B-675E-FE78E01B4E34}"/>
              </a:ext>
            </a:extLst>
          </p:cNvPr>
          <p:cNvSpPr/>
          <p:nvPr/>
        </p:nvSpPr>
        <p:spPr>
          <a:xfrm>
            <a:off x="4545039" y="2422569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11" name="Obdĺžnik 110">
            <a:extLst>
              <a:ext uri="{FF2B5EF4-FFF2-40B4-BE49-F238E27FC236}">
                <a16:creationId xmlns:a16="http://schemas.microsoft.com/office/drawing/2014/main" id="{8783A832-6C0D-E9BC-E2E4-AEABBC7B3DA4}"/>
              </a:ext>
            </a:extLst>
          </p:cNvPr>
          <p:cNvSpPr/>
          <p:nvPr/>
        </p:nvSpPr>
        <p:spPr>
          <a:xfrm>
            <a:off x="4545039" y="2627898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</a:p>
        </p:txBody>
      </p:sp>
      <p:sp>
        <p:nvSpPr>
          <p:cNvPr id="112" name="Obdĺžnik 111">
            <a:extLst>
              <a:ext uri="{FF2B5EF4-FFF2-40B4-BE49-F238E27FC236}">
                <a16:creationId xmlns:a16="http://schemas.microsoft.com/office/drawing/2014/main" id="{B655364D-1633-95EC-623B-1A75B5E23DD5}"/>
              </a:ext>
            </a:extLst>
          </p:cNvPr>
          <p:cNvSpPr/>
          <p:nvPr/>
        </p:nvSpPr>
        <p:spPr>
          <a:xfrm>
            <a:off x="4545039" y="2833226"/>
            <a:ext cx="602571" cy="157438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113" name="Obdĺžnik 112">
            <a:extLst>
              <a:ext uri="{FF2B5EF4-FFF2-40B4-BE49-F238E27FC236}">
                <a16:creationId xmlns:a16="http://schemas.microsoft.com/office/drawing/2014/main" id="{4136DC84-BA5E-45D3-1780-F9939FE5F393}"/>
              </a:ext>
            </a:extLst>
          </p:cNvPr>
          <p:cNvSpPr/>
          <p:nvPr/>
        </p:nvSpPr>
        <p:spPr>
          <a:xfrm>
            <a:off x="4545039" y="3032190"/>
            <a:ext cx="602571" cy="153047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114" name="Obdĺžnik 113">
            <a:extLst>
              <a:ext uri="{FF2B5EF4-FFF2-40B4-BE49-F238E27FC236}">
                <a16:creationId xmlns:a16="http://schemas.microsoft.com/office/drawing/2014/main" id="{52DEC57B-F924-019F-B2BF-48EA24DD5962}"/>
              </a:ext>
            </a:extLst>
          </p:cNvPr>
          <p:cNvSpPr/>
          <p:nvPr/>
        </p:nvSpPr>
        <p:spPr>
          <a:xfrm>
            <a:off x="4545039" y="3458741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 zu 2</a:t>
            </a:r>
          </a:p>
        </p:txBody>
      </p:sp>
      <p:sp>
        <p:nvSpPr>
          <p:cNvPr id="115" name="Obdĺžnik 114">
            <a:extLst>
              <a:ext uri="{FF2B5EF4-FFF2-40B4-BE49-F238E27FC236}">
                <a16:creationId xmlns:a16="http://schemas.microsoft.com/office/drawing/2014/main" id="{878C3B05-0C45-EA3A-7347-06DBB772BEAC}"/>
              </a:ext>
            </a:extLst>
          </p:cNvPr>
          <p:cNvSpPr/>
          <p:nvPr/>
        </p:nvSpPr>
        <p:spPr>
          <a:xfrm>
            <a:off x="4545039" y="3664070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 zu 2</a:t>
            </a:r>
          </a:p>
        </p:txBody>
      </p:sp>
      <p:sp>
        <p:nvSpPr>
          <p:cNvPr id="116" name="Obdĺžnik 115">
            <a:extLst>
              <a:ext uri="{FF2B5EF4-FFF2-40B4-BE49-F238E27FC236}">
                <a16:creationId xmlns:a16="http://schemas.microsoft.com/office/drawing/2014/main" id="{0A20EC29-D126-7C62-7855-9963E4D11CB5}"/>
              </a:ext>
            </a:extLst>
          </p:cNvPr>
          <p:cNvSpPr/>
          <p:nvPr/>
        </p:nvSpPr>
        <p:spPr>
          <a:xfrm>
            <a:off x="4545039" y="3869398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19" name="Obdĺžnik 118">
            <a:extLst>
              <a:ext uri="{FF2B5EF4-FFF2-40B4-BE49-F238E27FC236}">
                <a16:creationId xmlns:a16="http://schemas.microsoft.com/office/drawing/2014/main" id="{07BA0B00-1F19-C878-27EB-506FCD4E14D5}"/>
              </a:ext>
            </a:extLst>
          </p:cNvPr>
          <p:cNvSpPr/>
          <p:nvPr/>
        </p:nvSpPr>
        <p:spPr>
          <a:xfrm>
            <a:off x="4545039" y="4074727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20" name="Obdĺžnik 119">
            <a:extLst>
              <a:ext uri="{FF2B5EF4-FFF2-40B4-BE49-F238E27FC236}">
                <a16:creationId xmlns:a16="http://schemas.microsoft.com/office/drawing/2014/main" id="{3813CEC4-45A0-B89B-0C3F-80035340968E}"/>
              </a:ext>
            </a:extLst>
          </p:cNvPr>
          <p:cNvSpPr/>
          <p:nvPr/>
        </p:nvSpPr>
        <p:spPr>
          <a:xfrm>
            <a:off x="4545039" y="4281137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121" name="Obdĺžnik 120">
            <a:extLst>
              <a:ext uri="{FF2B5EF4-FFF2-40B4-BE49-F238E27FC236}">
                <a16:creationId xmlns:a16="http://schemas.microsoft.com/office/drawing/2014/main" id="{1592BE1E-B39A-D2F6-860B-6D84244DA984}"/>
              </a:ext>
            </a:extLst>
          </p:cNvPr>
          <p:cNvSpPr/>
          <p:nvPr/>
        </p:nvSpPr>
        <p:spPr>
          <a:xfrm>
            <a:off x="4545039" y="4486836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2" name="Obdĺžnik 121">
            <a:extLst>
              <a:ext uri="{FF2B5EF4-FFF2-40B4-BE49-F238E27FC236}">
                <a16:creationId xmlns:a16="http://schemas.microsoft.com/office/drawing/2014/main" id="{13697360-89E1-8C6B-8CE2-9B76DFD2AFE1}"/>
              </a:ext>
            </a:extLst>
          </p:cNvPr>
          <p:cNvSpPr/>
          <p:nvPr/>
        </p:nvSpPr>
        <p:spPr>
          <a:xfrm>
            <a:off x="4545039" y="4699699"/>
            <a:ext cx="602571" cy="144207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23" name="Obdĺžnik 122">
            <a:extLst>
              <a:ext uri="{FF2B5EF4-FFF2-40B4-BE49-F238E27FC236}">
                <a16:creationId xmlns:a16="http://schemas.microsoft.com/office/drawing/2014/main" id="{28FCC6C4-EEDF-6C75-BB0D-6E0D4237F802}"/>
              </a:ext>
            </a:extLst>
          </p:cNvPr>
          <p:cNvSpPr/>
          <p:nvPr/>
        </p:nvSpPr>
        <p:spPr>
          <a:xfrm>
            <a:off x="4545039" y="4897978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24" name="Obdĺžnik 123">
            <a:extLst>
              <a:ext uri="{FF2B5EF4-FFF2-40B4-BE49-F238E27FC236}">
                <a16:creationId xmlns:a16="http://schemas.microsoft.com/office/drawing/2014/main" id="{17A99932-1227-01C3-BF7D-6863D9E91FA5}"/>
              </a:ext>
            </a:extLst>
          </p:cNvPr>
          <p:cNvSpPr/>
          <p:nvPr/>
        </p:nvSpPr>
        <p:spPr>
          <a:xfrm>
            <a:off x="4545039" y="5101693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25" name="Obdĺžnik 124">
            <a:extLst>
              <a:ext uri="{FF2B5EF4-FFF2-40B4-BE49-F238E27FC236}">
                <a16:creationId xmlns:a16="http://schemas.microsoft.com/office/drawing/2014/main" id="{B508B14E-3B28-FA6D-034A-F00FA0357842}"/>
              </a:ext>
            </a:extLst>
          </p:cNvPr>
          <p:cNvSpPr/>
          <p:nvPr/>
        </p:nvSpPr>
        <p:spPr>
          <a:xfrm>
            <a:off x="4545039" y="5315684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 zu 3</a:t>
            </a:r>
          </a:p>
        </p:txBody>
      </p:sp>
      <p:sp>
        <p:nvSpPr>
          <p:cNvPr id="127" name="Obdĺžnik 126">
            <a:extLst>
              <a:ext uri="{FF2B5EF4-FFF2-40B4-BE49-F238E27FC236}">
                <a16:creationId xmlns:a16="http://schemas.microsoft.com/office/drawing/2014/main" id="{1A4269EE-1F60-13CD-C147-1ABE4D3D14EA}"/>
              </a:ext>
            </a:extLst>
          </p:cNvPr>
          <p:cNvSpPr/>
          <p:nvPr/>
        </p:nvSpPr>
        <p:spPr>
          <a:xfrm>
            <a:off x="4545039" y="5521012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 zu 3</a:t>
            </a:r>
          </a:p>
        </p:txBody>
      </p:sp>
      <p:sp>
        <p:nvSpPr>
          <p:cNvPr id="128" name="Obdĺžnik 127">
            <a:extLst>
              <a:ext uri="{FF2B5EF4-FFF2-40B4-BE49-F238E27FC236}">
                <a16:creationId xmlns:a16="http://schemas.microsoft.com/office/drawing/2014/main" id="{A2793661-07E3-3D28-A575-426DB610AD08}"/>
              </a:ext>
            </a:extLst>
          </p:cNvPr>
          <p:cNvSpPr/>
          <p:nvPr/>
        </p:nvSpPr>
        <p:spPr>
          <a:xfrm>
            <a:off x="4545039" y="5726340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29" name="Obdĺžnik 128">
            <a:extLst>
              <a:ext uri="{FF2B5EF4-FFF2-40B4-BE49-F238E27FC236}">
                <a16:creationId xmlns:a16="http://schemas.microsoft.com/office/drawing/2014/main" id="{0B41FB9D-2B11-D1CB-2511-6E03DBAE8E22}"/>
              </a:ext>
            </a:extLst>
          </p:cNvPr>
          <p:cNvSpPr/>
          <p:nvPr/>
        </p:nvSpPr>
        <p:spPr>
          <a:xfrm>
            <a:off x="4545039" y="5931669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30" name="Obdĺžnik 129">
            <a:extLst>
              <a:ext uri="{FF2B5EF4-FFF2-40B4-BE49-F238E27FC236}">
                <a16:creationId xmlns:a16="http://schemas.microsoft.com/office/drawing/2014/main" id="{ECC23E32-8A7F-90DF-9F72-AD95DA8B5C29}"/>
              </a:ext>
            </a:extLst>
          </p:cNvPr>
          <p:cNvSpPr/>
          <p:nvPr/>
        </p:nvSpPr>
        <p:spPr>
          <a:xfrm>
            <a:off x="4545039" y="6136987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1" name="Obdĺžnik 130">
            <a:extLst>
              <a:ext uri="{FF2B5EF4-FFF2-40B4-BE49-F238E27FC236}">
                <a16:creationId xmlns:a16="http://schemas.microsoft.com/office/drawing/2014/main" id="{88E031BD-F217-7248-A6D9-0D7580CB9F69}"/>
              </a:ext>
            </a:extLst>
          </p:cNvPr>
          <p:cNvSpPr/>
          <p:nvPr/>
        </p:nvSpPr>
        <p:spPr>
          <a:xfrm>
            <a:off x="414062" y="2412333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sk-SK" sz="800" u="none" strike="noStrike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Leipzig</a:t>
            </a:r>
            <a:endParaRPr lang="sk-SK" sz="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" name="Obdĺžnik 255">
            <a:extLst>
              <a:ext uri="{FF2B5EF4-FFF2-40B4-BE49-F238E27FC236}">
                <a16:creationId xmlns:a16="http://schemas.microsoft.com/office/drawing/2014/main" id="{CB60E34F-646D-037A-241D-1E08DCFAFD3F}"/>
              </a:ext>
            </a:extLst>
          </p:cNvPr>
          <p:cNvSpPr/>
          <p:nvPr/>
        </p:nvSpPr>
        <p:spPr>
          <a:xfrm>
            <a:off x="2260720" y="2412029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57" name="Obdĺžnik 256">
            <a:extLst>
              <a:ext uri="{FF2B5EF4-FFF2-40B4-BE49-F238E27FC236}">
                <a16:creationId xmlns:a16="http://schemas.microsoft.com/office/drawing/2014/main" id="{A38E0CA9-12D3-E924-09A5-EE613DEA3D19}"/>
              </a:ext>
            </a:extLst>
          </p:cNvPr>
          <p:cNvSpPr/>
          <p:nvPr/>
        </p:nvSpPr>
        <p:spPr>
          <a:xfrm>
            <a:off x="414062" y="2617084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Ceska Trebova</a:t>
            </a:r>
            <a:r>
              <a:rPr lang="sk-SK" sz="800" u="none" strike="noStrike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Budapest</a:t>
            </a:r>
            <a:endParaRPr lang="sk-SK" sz="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8" name="Obdĺžnik 257">
            <a:extLst>
              <a:ext uri="{FF2B5EF4-FFF2-40B4-BE49-F238E27FC236}">
                <a16:creationId xmlns:a16="http://schemas.microsoft.com/office/drawing/2014/main" id="{DA5E3FE9-DF3F-1557-5031-6EBB171E5E40}"/>
              </a:ext>
            </a:extLst>
          </p:cNvPr>
          <p:cNvSpPr/>
          <p:nvPr/>
        </p:nvSpPr>
        <p:spPr>
          <a:xfrm>
            <a:off x="414062" y="2822775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Ceska Trebova</a:t>
            </a:r>
            <a:r>
              <a:rPr lang="sk-SK" sz="800" u="none" strike="noStrike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Dunajsk</a:t>
            </a:r>
            <a:r>
              <a:rPr lang="sk-SK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Streda</a:t>
            </a:r>
          </a:p>
        </p:txBody>
      </p:sp>
      <p:sp>
        <p:nvSpPr>
          <p:cNvPr id="259" name="Obdĺžnik 258">
            <a:extLst>
              <a:ext uri="{FF2B5EF4-FFF2-40B4-BE49-F238E27FC236}">
                <a16:creationId xmlns:a16="http://schemas.microsoft.com/office/drawing/2014/main" id="{1D5A1E49-55D6-B0B6-485E-7399BF387564}"/>
              </a:ext>
            </a:extLst>
          </p:cNvPr>
          <p:cNvSpPr/>
          <p:nvPr/>
        </p:nvSpPr>
        <p:spPr>
          <a:xfrm>
            <a:off x="414062" y="3028466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Ceska Trebova</a:t>
            </a:r>
            <a:r>
              <a:rPr lang="sk-SK" sz="800" u="none" strike="noStrike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Krems</a:t>
            </a:r>
            <a:endParaRPr lang="sk-SK" sz="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0" name="Obdĺžnik 259">
            <a:extLst>
              <a:ext uri="{FF2B5EF4-FFF2-40B4-BE49-F238E27FC236}">
                <a16:creationId xmlns:a16="http://schemas.microsoft.com/office/drawing/2014/main" id="{CFDFA04C-4CC2-BE5B-EE2A-BABB3D930494}"/>
              </a:ext>
            </a:extLst>
          </p:cNvPr>
          <p:cNvSpPr/>
          <p:nvPr/>
        </p:nvSpPr>
        <p:spPr>
          <a:xfrm>
            <a:off x="414062" y="3234156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Ceska Trebova</a:t>
            </a:r>
            <a:r>
              <a:rPr lang="sk-SK" sz="800" u="none" strike="noStrike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Linz</a:t>
            </a:r>
            <a:endParaRPr lang="sk-SK" sz="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1" name="Obdĺžnik 260">
            <a:extLst>
              <a:ext uri="{FF2B5EF4-FFF2-40B4-BE49-F238E27FC236}">
                <a16:creationId xmlns:a16="http://schemas.microsoft.com/office/drawing/2014/main" id="{E9AAD727-D87E-A33D-0500-D58E1694A9C9}"/>
              </a:ext>
            </a:extLst>
          </p:cNvPr>
          <p:cNvSpPr/>
          <p:nvPr/>
        </p:nvSpPr>
        <p:spPr>
          <a:xfrm>
            <a:off x="414062" y="3439847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Ceska Trebova</a:t>
            </a:r>
            <a:r>
              <a:rPr lang="sk-SK" sz="800" u="none" strike="noStrike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Malaszewice</a:t>
            </a:r>
            <a:endParaRPr lang="sk-SK" sz="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2" name="Obdĺžnik 261">
            <a:extLst>
              <a:ext uri="{FF2B5EF4-FFF2-40B4-BE49-F238E27FC236}">
                <a16:creationId xmlns:a16="http://schemas.microsoft.com/office/drawing/2014/main" id="{562136D7-FEFF-AA23-7CB2-FD337A6840E5}"/>
              </a:ext>
            </a:extLst>
          </p:cNvPr>
          <p:cNvSpPr/>
          <p:nvPr/>
        </p:nvSpPr>
        <p:spPr>
          <a:xfrm>
            <a:off x="414062" y="3645538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Ceska Trebova</a:t>
            </a:r>
            <a:r>
              <a:rPr lang="sk-SK" sz="800" u="none" strike="noStrike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Ostrava</a:t>
            </a:r>
            <a:endParaRPr lang="sk-SK" sz="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3" name="Obdĺžnik 262">
            <a:extLst>
              <a:ext uri="{FF2B5EF4-FFF2-40B4-BE49-F238E27FC236}">
                <a16:creationId xmlns:a16="http://schemas.microsoft.com/office/drawing/2014/main" id="{6391BAFF-87CE-A0F4-76BB-AE2F8497C493}"/>
              </a:ext>
            </a:extLst>
          </p:cNvPr>
          <p:cNvSpPr/>
          <p:nvPr/>
        </p:nvSpPr>
        <p:spPr>
          <a:xfrm>
            <a:off x="414062" y="4061291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Ceska Trebova</a:t>
            </a:r>
            <a:r>
              <a:rPr lang="sk-SK" sz="800" u="none" strike="noStrike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Zlin</a:t>
            </a:r>
            <a:endParaRPr lang="sk-SK" sz="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4" name="Obdĺžnik 263">
            <a:extLst>
              <a:ext uri="{FF2B5EF4-FFF2-40B4-BE49-F238E27FC236}">
                <a16:creationId xmlns:a16="http://schemas.microsoft.com/office/drawing/2014/main" id="{2058A0AD-4A10-BEEF-B49C-0780C6E921C3}"/>
              </a:ext>
            </a:extLst>
          </p:cNvPr>
          <p:cNvSpPr/>
          <p:nvPr/>
        </p:nvSpPr>
        <p:spPr>
          <a:xfrm>
            <a:off x="414062" y="4266982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Duisburg </a:t>
            </a:r>
            <a:r>
              <a:rPr lang="sk-SK" sz="800" u="none" strike="noStrike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Praha</a:t>
            </a:r>
            <a:endParaRPr lang="sk-SK" sz="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5" name="Obdĺžnik 264">
            <a:extLst>
              <a:ext uri="{FF2B5EF4-FFF2-40B4-BE49-F238E27FC236}">
                <a16:creationId xmlns:a16="http://schemas.microsoft.com/office/drawing/2014/main" id="{3F4F7E8C-3E33-2BF7-A5FD-8B0ED171054C}"/>
              </a:ext>
            </a:extLst>
          </p:cNvPr>
          <p:cNvSpPr/>
          <p:nvPr/>
        </p:nvSpPr>
        <p:spPr>
          <a:xfrm>
            <a:off x="414062" y="4472673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800" u="none" strike="noStrike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Dunajsk</a:t>
            </a:r>
            <a:r>
              <a:rPr lang="sk-SK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Streda </a:t>
            </a:r>
            <a:r>
              <a:rPr lang="sk-SK" sz="800" u="none" strike="noStrike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Budapest</a:t>
            </a:r>
            <a:endParaRPr lang="sk-SK" sz="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" name="Obdĺžnik 265">
            <a:extLst>
              <a:ext uri="{FF2B5EF4-FFF2-40B4-BE49-F238E27FC236}">
                <a16:creationId xmlns:a16="http://schemas.microsoft.com/office/drawing/2014/main" id="{5838A72C-B473-5B8D-6C85-9FAF5948D48C}"/>
              </a:ext>
            </a:extLst>
          </p:cNvPr>
          <p:cNvSpPr/>
          <p:nvPr/>
        </p:nvSpPr>
        <p:spPr>
          <a:xfrm>
            <a:off x="414062" y="4678364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800" u="none" strike="noStrike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Dunajska Streda ↔ Halkali </a:t>
            </a:r>
            <a:endParaRPr lang="sk-SK" sz="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7" name="Obdĺžnik 266">
            <a:extLst>
              <a:ext uri="{FF2B5EF4-FFF2-40B4-BE49-F238E27FC236}">
                <a16:creationId xmlns:a16="http://schemas.microsoft.com/office/drawing/2014/main" id="{C88C578F-35F2-3972-7DE2-3CFB292FFDEF}"/>
              </a:ext>
            </a:extLst>
          </p:cNvPr>
          <p:cNvSpPr/>
          <p:nvPr/>
        </p:nvSpPr>
        <p:spPr>
          <a:xfrm>
            <a:off x="414062" y="4884054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800" u="none" strike="noStrike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Dunajsk</a:t>
            </a:r>
            <a:r>
              <a:rPr lang="sk-SK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Streda </a:t>
            </a:r>
            <a:r>
              <a:rPr lang="sk-SK" sz="800" u="none" strike="noStrike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Kosice</a:t>
            </a:r>
            <a:endParaRPr lang="sk-SK" sz="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8" name="Obdĺžnik 267">
            <a:extLst>
              <a:ext uri="{FF2B5EF4-FFF2-40B4-BE49-F238E27FC236}">
                <a16:creationId xmlns:a16="http://schemas.microsoft.com/office/drawing/2014/main" id="{18A08F95-AE97-10C6-A16D-71A4E8BAA385}"/>
              </a:ext>
            </a:extLst>
          </p:cNvPr>
          <p:cNvSpPr/>
          <p:nvPr/>
        </p:nvSpPr>
        <p:spPr>
          <a:xfrm>
            <a:off x="414062" y="5089745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800" u="none" strike="noStrike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Dunajsk</a:t>
            </a:r>
            <a:r>
              <a:rPr lang="sk-SK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Streda </a:t>
            </a:r>
            <a:r>
              <a:rPr lang="sk-SK" sz="800" u="none" strike="noStrike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Krems</a:t>
            </a:r>
            <a:endParaRPr lang="sk-SK" sz="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9" name="Obdĺžnik 268">
            <a:extLst>
              <a:ext uri="{FF2B5EF4-FFF2-40B4-BE49-F238E27FC236}">
                <a16:creationId xmlns:a16="http://schemas.microsoft.com/office/drawing/2014/main" id="{2343B815-5F60-D0C1-FA77-860C6B14A66A}"/>
              </a:ext>
            </a:extLst>
          </p:cNvPr>
          <p:cNvSpPr/>
          <p:nvPr/>
        </p:nvSpPr>
        <p:spPr>
          <a:xfrm>
            <a:off x="414062" y="5295436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800" u="none" strike="noStrike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Dunajsk</a:t>
            </a:r>
            <a:r>
              <a:rPr lang="sk-SK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Streda </a:t>
            </a:r>
            <a:r>
              <a:rPr lang="sk-SK" sz="800" u="none" strike="noStrike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Zilina</a:t>
            </a:r>
            <a:endParaRPr lang="sk-SK" sz="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0" name="Obdĺžnik 269">
            <a:extLst>
              <a:ext uri="{FF2B5EF4-FFF2-40B4-BE49-F238E27FC236}">
                <a16:creationId xmlns:a16="http://schemas.microsoft.com/office/drawing/2014/main" id="{99F3A0D4-5592-3CD6-17E9-73351B0D9B11}"/>
              </a:ext>
            </a:extLst>
          </p:cNvPr>
          <p:cNvSpPr/>
          <p:nvPr/>
        </p:nvSpPr>
        <p:spPr>
          <a:xfrm>
            <a:off x="414062" y="5501127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Gadki </a:t>
            </a:r>
            <a:r>
              <a:rPr lang="sk-SK" sz="800" u="none" strike="noStrike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Dabrowa Gornicza</a:t>
            </a:r>
            <a:endParaRPr lang="sk-SK" sz="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1" name="Obdĺžnik 270">
            <a:extLst>
              <a:ext uri="{FF2B5EF4-FFF2-40B4-BE49-F238E27FC236}">
                <a16:creationId xmlns:a16="http://schemas.microsoft.com/office/drawing/2014/main" id="{154F37DD-8D5A-5C0A-9018-6CCA2899CD3E}"/>
              </a:ext>
            </a:extLst>
          </p:cNvPr>
          <p:cNvSpPr/>
          <p:nvPr/>
        </p:nvSpPr>
        <p:spPr>
          <a:xfrm>
            <a:off x="414062" y="5706818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Gadki </a:t>
            </a:r>
            <a:r>
              <a:rPr lang="sk-SK" sz="800" u="none" strike="noStrike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Katy Wroclawskie</a:t>
            </a:r>
            <a:endParaRPr lang="sk-SK" sz="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2" name="Obdĺžnik 271">
            <a:extLst>
              <a:ext uri="{FF2B5EF4-FFF2-40B4-BE49-F238E27FC236}">
                <a16:creationId xmlns:a16="http://schemas.microsoft.com/office/drawing/2014/main" id="{78D924F5-4CD1-5704-7120-FD96EEDC9E66}"/>
              </a:ext>
            </a:extLst>
          </p:cNvPr>
          <p:cNvSpPr/>
          <p:nvPr/>
        </p:nvSpPr>
        <p:spPr>
          <a:xfrm>
            <a:off x="414062" y="5912508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800" u="none" strike="noStrike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Gadki ↔ Pruszkow </a:t>
            </a:r>
            <a:endParaRPr lang="sk-SK" sz="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3" name="Obdĺžnik 272">
            <a:extLst>
              <a:ext uri="{FF2B5EF4-FFF2-40B4-BE49-F238E27FC236}">
                <a16:creationId xmlns:a16="http://schemas.microsoft.com/office/drawing/2014/main" id="{894CBEFC-76D1-008F-A6D6-B4D889E544B4}"/>
              </a:ext>
            </a:extLst>
          </p:cNvPr>
          <p:cNvSpPr/>
          <p:nvPr/>
        </p:nvSpPr>
        <p:spPr>
          <a:xfrm>
            <a:off x="414062" y="6118199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Gdansk </a:t>
            </a:r>
            <a:r>
              <a:rPr lang="sk-SK" sz="800" u="none" strike="noStrike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Dabrowa Gornicza</a:t>
            </a:r>
            <a:endParaRPr lang="sk-SK" sz="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4" name="Obdĺžnik 273">
            <a:extLst>
              <a:ext uri="{FF2B5EF4-FFF2-40B4-BE49-F238E27FC236}">
                <a16:creationId xmlns:a16="http://schemas.microsoft.com/office/drawing/2014/main" id="{98A12527-6DC1-ABB9-C793-7DEF31814A91}"/>
              </a:ext>
            </a:extLst>
          </p:cNvPr>
          <p:cNvSpPr/>
          <p:nvPr/>
        </p:nvSpPr>
        <p:spPr>
          <a:xfrm>
            <a:off x="414062" y="6323887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Gdansk </a:t>
            </a:r>
            <a:r>
              <a:rPr lang="sk-SK" sz="800" u="none" strike="noStrike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Ostrava</a:t>
            </a:r>
            <a:endParaRPr lang="sk-SK" sz="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5" name="Obdĺžnik 274">
            <a:extLst>
              <a:ext uri="{FF2B5EF4-FFF2-40B4-BE49-F238E27FC236}">
                <a16:creationId xmlns:a16="http://schemas.microsoft.com/office/drawing/2014/main" id="{A043685E-23D7-7B9A-6BD7-55721EDFD7AD}"/>
              </a:ext>
            </a:extLst>
          </p:cNvPr>
          <p:cNvSpPr/>
          <p:nvPr/>
        </p:nvSpPr>
        <p:spPr>
          <a:xfrm>
            <a:off x="2260720" y="2616797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6" name="Obdĺžnik 275">
            <a:extLst>
              <a:ext uri="{FF2B5EF4-FFF2-40B4-BE49-F238E27FC236}">
                <a16:creationId xmlns:a16="http://schemas.microsoft.com/office/drawing/2014/main" id="{4E3026CB-A001-41BA-0A3B-50FB6D55F2BA}"/>
              </a:ext>
            </a:extLst>
          </p:cNvPr>
          <p:cNvSpPr/>
          <p:nvPr/>
        </p:nvSpPr>
        <p:spPr>
          <a:xfrm>
            <a:off x="2260720" y="2822504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</a:p>
        </p:txBody>
      </p:sp>
      <p:sp>
        <p:nvSpPr>
          <p:cNvPr id="277" name="Obdĺžnik 276">
            <a:extLst>
              <a:ext uri="{FF2B5EF4-FFF2-40B4-BE49-F238E27FC236}">
                <a16:creationId xmlns:a16="http://schemas.microsoft.com/office/drawing/2014/main" id="{1A75EABB-4A1B-498B-398D-3747B440D538}"/>
              </a:ext>
            </a:extLst>
          </p:cNvPr>
          <p:cNvSpPr/>
          <p:nvPr/>
        </p:nvSpPr>
        <p:spPr>
          <a:xfrm>
            <a:off x="2260720" y="3028211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78" name="Obdĺžnik 277">
            <a:extLst>
              <a:ext uri="{FF2B5EF4-FFF2-40B4-BE49-F238E27FC236}">
                <a16:creationId xmlns:a16="http://schemas.microsoft.com/office/drawing/2014/main" id="{11B93524-D0FE-C68C-0D51-5862EAB9098A}"/>
              </a:ext>
            </a:extLst>
          </p:cNvPr>
          <p:cNvSpPr/>
          <p:nvPr/>
        </p:nvSpPr>
        <p:spPr>
          <a:xfrm>
            <a:off x="2260720" y="3233918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 zu 2</a:t>
            </a:r>
          </a:p>
        </p:txBody>
      </p:sp>
      <p:sp>
        <p:nvSpPr>
          <p:cNvPr id="279" name="Obdĺžnik 278">
            <a:extLst>
              <a:ext uri="{FF2B5EF4-FFF2-40B4-BE49-F238E27FC236}">
                <a16:creationId xmlns:a16="http://schemas.microsoft.com/office/drawing/2014/main" id="{5E2604ED-D4C8-C253-C16D-46D6EE982B41}"/>
              </a:ext>
            </a:extLst>
          </p:cNvPr>
          <p:cNvSpPr/>
          <p:nvPr/>
        </p:nvSpPr>
        <p:spPr>
          <a:xfrm>
            <a:off x="2260720" y="3439625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 zu 4</a:t>
            </a:r>
          </a:p>
        </p:txBody>
      </p:sp>
      <p:sp>
        <p:nvSpPr>
          <p:cNvPr id="280" name="Obdĺžnik 279">
            <a:extLst>
              <a:ext uri="{FF2B5EF4-FFF2-40B4-BE49-F238E27FC236}">
                <a16:creationId xmlns:a16="http://schemas.microsoft.com/office/drawing/2014/main" id="{E2879C0F-B7F9-3545-CFB3-5C01BA40F4E1}"/>
              </a:ext>
            </a:extLst>
          </p:cNvPr>
          <p:cNvSpPr/>
          <p:nvPr/>
        </p:nvSpPr>
        <p:spPr>
          <a:xfrm>
            <a:off x="2260720" y="3645332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81" name="Obdĺžnik 280">
            <a:extLst>
              <a:ext uri="{FF2B5EF4-FFF2-40B4-BE49-F238E27FC236}">
                <a16:creationId xmlns:a16="http://schemas.microsoft.com/office/drawing/2014/main" id="{5200736B-8D12-67B3-D53D-57838D7249A7}"/>
              </a:ext>
            </a:extLst>
          </p:cNvPr>
          <p:cNvSpPr/>
          <p:nvPr/>
        </p:nvSpPr>
        <p:spPr>
          <a:xfrm>
            <a:off x="2260720" y="4061118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82" name="Obdĺžnik 281">
            <a:extLst>
              <a:ext uri="{FF2B5EF4-FFF2-40B4-BE49-F238E27FC236}">
                <a16:creationId xmlns:a16="http://schemas.microsoft.com/office/drawing/2014/main" id="{5C19F159-7C54-0CC2-76B7-71C239E0C6AC}"/>
              </a:ext>
            </a:extLst>
          </p:cNvPr>
          <p:cNvSpPr/>
          <p:nvPr/>
        </p:nvSpPr>
        <p:spPr>
          <a:xfrm>
            <a:off x="2260720" y="4266825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83" name="Obdĺžnik 282">
            <a:extLst>
              <a:ext uri="{FF2B5EF4-FFF2-40B4-BE49-F238E27FC236}">
                <a16:creationId xmlns:a16="http://schemas.microsoft.com/office/drawing/2014/main" id="{04224C51-1011-7B20-020F-F0709535B1F8}"/>
              </a:ext>
            </a:extLst>
          </p:cNvPr>
          <p:cNvSpPr/>
          <p:nvPr/>
        </p:nvSpPr>
        <p:spPr>
          <a:xfrm>
            <a:off x="2260720" y="4472532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284" name="Obdĺžnik 283">
            <a:extLst>
              <a:ext uri="{FF2B5EF4-FFF2-40B4-BE49-F238E27FC236}">
                <a16:creationId xmlns:a16="http://schemas.microsoft.com/office/drawing/2014/main" id="{3D78CFB1-1130-E8FE-8E0C-CE020B6E5830}"/>
              </a:ext>
            </a:extLst>
          </p:cNvPr>
          <p:cNvSpPr/>
          <p:nvPr/>
        </p:nvSpPr>
        <p:spPr>
          <a:xfrm>
            <a:off x="2260720" y="4678239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 zu 3</a:t>
            </a:r>
          </a:p>
        </p:txBody>
      </p:sp>
      <p:sp>
        <p:nvSpPr>
          <p:cNvPr id="285" name="Obdĺžnik 284">
            <a:extLst>
              <a:ext uri="{FF2B5EF4-FFF2-40B4-BE49-F238E27FC236}">
                <a16:creationId xmlns:a16="http://schemas.microsoft.com/office/drawing/2014/main" id="{1D5D4F23-6115-A91B-2C3C-42F51EA92B2E}"/>
              </a:ext>
            </a:extLst>
          </p:cNvPr>
          <p:cNvSpPr/>
          <p:nvPr/>
        </p:nvSpPr>
        <p:spPr>
          <a:xfrm>
            <a:off x="2260720" y="4883946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86" name="Obdĺžnik 285">
            <a:extLst>
              <a:ext uri="{FF2B5EF4-FFF2-40B4-BE49-F238E27FC236}">
                <a16:creationId xmlns:a16="http://schemas.microsoft.com/office/drawing/2014/main" id="{6C519857-F9A7-D598-457A-58777CED7623}"/>
              </a:ext>
            </a:extLst>
          </p:cNvPr>
          <p:cNvSpPr/>
          <p:nvPr/>
        </p:nvSpPr>
        <p:spPr>
          <a:xfrm>
            <a:off x="2260720" y="5089653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87" name="Obdĺžnik 286">
            <a:extLst>
              <a:ext uri="{FF2B5EF4-FFF2-40B4-BE49-F238E27FC236}">
                <a16:creationId xmlns:a16="http://schemas.microsoft.com/office/drawing/2014/main" id="{CC7650E5-5788-83D7-AE61-41F5D3970C5E}"/>
              </a:ext>
            </a:extLst>
          </p:cNvPr>
          <p:cNvSpPr/>
          <p:nvPr/>
        </p:nvSpPr>
        <p:spPr>
          <a:xfrm>
            <a:off x="2260720" y="5295360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88" name="Obdĺžnik 287">
            <a:extLst>
              <a:ext uri="{FF2B5EF4-FFF2-40B4-BE49-F238E27FC236}">
                <a16:creationId xmlns:a16="http://schemas.microsoft.com/office/drawing/2014/main" id="{A8657471-009F-B794-EE3A-B0ED5266C8DA}"/>
              </a:ext>
            </a:extLst>
          </p:cNvPr>
          <p:cNvSpPr/>
          <p:nvPr/>
        </p:nvSpPr>
        <p:spPr>
          <a:xfrm>
            <a:off x="2260720" y="5501067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89" name="Obdĺžnik 288">
            <a:extLst>
              <a:ext uri="{FF2B5EF4-FFF2-40B4-BE49-F238E27FC236}">
                <a16:creationId xmlns:a16="http://schemas.microsoft.com/office/drawing/2014/main" id="{AFD45B78-B72F-E88F-346C-C2735866E5F7}"/>
              </a:ext>
            </a:extLst>
          </p:cNvPr>
          <p:cNvSpPr/>
          <p:nvPr/>
        </p:nvSpPr>
        <p:spPr>
          <a:xfrm>
            <a:off x="2260720" y="5706774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90" name="Obdĺžnik 289">
            <a:extLst>
              <a:ext uri="{FF2B5EF4-FFF2-40B4-BE49-F238E27FC236}">
                <a16:creationId xmlns:a16="http://schemas.microsoft.com/office/drawing/2014/main" id="{3F3B9363-DCE3-B8FD-40CB-787A11C4957F}"/>
              </a:ext>
            </a:extLst>
          </p:cNvPr>
          <p:cNvSpPr/>
          <p:nvPr/>
        </p:nvSpPr>
        <p:spPr>
          <a:xfrm>
            <a:off x="2260720" y="5912481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 zu 8</a:t>
            </a:r>
          </a:p>
        </p:txBody>
      </p:sp>
      <p:sp>
        <p:nvSpPr>
          <p:cNvPr id="291" name="Obdĺžnik 290">
            <a:extLst>
              <a:ext uri="{FF2B5EF4-FFF2-40B4-BE49-F238E27FC236}">
                <a16:creationId xmlns:a16="http://schemas.microsoft.com/office/drawing/2014/main" id="{3FA696B2-1069-C251-33E4-47B3E48E9055}"/>
              </a:ext>
            </a:extLst>
          </p:cNvPr>
          <p:cNvSpPr/>
          <p:nvPr/>
        </p:nvSpPr>
        <p:spPr>
          <a:xfrm>
            <a:off x="2260720" y="6118188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92" name="Obdĺžnik 291">
            <a:extLst>
              <a:ext uri="{FF2B5EF4-FFF2-40B4-BE49-F238E27FC236}">
                <a16:creationId xmlns:a16="http://schemas.microsoft.com/office/drawing/2014/main" id="{503D3039-ADBD-80D5-674D-FFC163E00050}"/>
              </a:ext>
            </a:extLst>
          </p:cNvPr>
          <p:cNvSpPr/>
          <p:nvPr/>
        </p:nvSpPr>
        <p:spPr>
          <a:xfrm>
            <a:off x="2260720" y="6323887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93" name="Obdĺžnik 292">
            <a:extLst>
              <a:ext uri="{FF2B5EF4-FFF2-40B4-BE49-F238E27FC236}">
                <a16:creationId xmlns:a16="http://schemas.microsoft.com/office/drawing/2014/main" id="{2D9A2511-C64A-17B5-AD95-63CFC52FF5B7}"/>
              </a:ext>
            </a:extLst>
          </p:cNvPr>
          <p:cNvSpPr/>
          <p:nvPr/>
        </p:nvSpPr>
        <p:spPr>
          <a:xfrm>
            <a:off x="2967387" y="3248112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800" u="none" strike="noStrike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Linz ↔ Krems</a:t>
            </a:r>
            <a:endParaRPr lang="sk-SK" sz="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4" name="Obdĺžnik 293">
            <a:extLst>
              <a:ext uri="{FF2B5EF4-FFF2-40B4-BE49-F238E27FC236}">
                <a16:creationId xmlns:a16="http://schemas.microsoft.com/office/drawing/2014/main" id="{268093A5-82F3-58BA-0EF7-C5EB0D8EB4DD}"/>
              </a:ext>
            </a:extLst>
          </p:cNvPr>
          <p:cNvSpPr/>
          <p:nvPr/>
        </p:nvSpPr>
        <p:spPr>
          <a:xfrm>
            <a:off x="4545039" y="3245569"/>
            <a:ext cx="602571" cy="153047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95" name="Obdĺžnik 294">
            <a:extLst>
              <a:ext uri="{FF2B5EF4-FFF2-40B4-BE49-F238E27FC236}">
                <a16:creationId xmlns:a16="http://schemas.microsoft.com/office/drawing/2014/main" id="{0B665378-2B0D-0DE1-6DAA-FFE6ED5879A3}"/>
              </a:ext>
            </a:extLst>
          </p:cNvPr>
          <p:cNvSpPr/>
          <p:nvPr/>
        </p:nvSpPr>
        <p:spPr>
          <a:xfrm>
            <a:off x="414062" y="3859889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Ceska Trebova</a:t>
            </a:r>
            <a:r>
              <a:rPr lang="sk-SK" sz="800" u="none" strike="noStrike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Wilhelmshaven</a:t>
            </a:r>
            <a:endParaRPr lang="sk-SK" sz="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6" name="Obdĺžnik 295">
            <a:extLst>
              <a:ext uri="{FF2B5EF4-FFF2-40B4-BE49-F238E27FC236}">
                <a16:creationId xmlns:a16="http://schemas.microsoft.com/office/drawing/2014/main" id="{22B93334-E8D8-6528-BF03-78FB6A868DE6}"/>
              </a:ext>
            </a:extLst>
          </p:cNvPr>
          <p:cNvSpPr/>
          <p:nvPr/>
        </p:nvSpPr>
        <p:spPr>
          <a:xfrm>
            <a:off x="2260720" y="3859716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TextBox 12">
            <a:extLst>
              <a:ext uri="{FF2B5EF4-FFF2-40B4-BE49-F238E27FC236}">
                <a16:creationId xmlns:a16="http://schemas.microsoft.com/office/drawing/2014/main" id="{840154A9-0599-185D-29B1-660F82189378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2025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" name="Obdĺžnik 2">
            <a:extLst>
              <a:ext uri="{FF2B5EF4-FFF2-40B4-BE49-F238E27FC236}">
                <a16:creationId xmlns:a16="http://schemas.microsoft.com/office/drawing/2014/main" id="{F9DAA7B3-E91C-1C52-1037-D8BAC6940CBC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0202B1E0-72F0-88BE-643B-44BC51C9E9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695" b="-1"/>
          <a:stretch/>
        </p:blipFill>
        <p:spPr>
          <a:xfrm rot="16200000">
            <a:off x="11311508" y="5774312"/>
            <a:ext cx="1077080" cy="333632"/>
          </a:xfrm>
          <a:prstGeom prst="rect">
            <a:avLst/>
          </a:prstGeom>
        </p:spPr>
      </p:pic>
      <p:sp>
        <p:nvSpPr>
          <p:cNvPr id="10" name="Obdĺžnik 9">
            <a:extLst>
              <a:ext uri="{FF2B5EF4-FFF2-40B4-BE49-F238E27FC236}">
                <a16:creationId xmlns:a16="http://schemas.microsoft.com/office/drawing/2014/main" id="{9DD84ED9-5201-5792-DE3B-14D5ECB8FFE8}"/>
              </a:ext>
            </a:extLst>
          </p:cNvPr>
          <p:cNvSpPr/>
          <p:nvPr/>
        </p:nvSpPr>
        <p:spPr>
          <a:xfrm>
            <a:off x="414062" y="579586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800" u="none" strike="noStrike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Arad ↔ Bucharest</a:t>
            </a:r>
            <a:endParaRPr lang="sk-SK" sz="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bdĺžnik 25">
            <a:extLst>
              <a:ext uri="{FF2B5EF4-FFF2-40B4-BE49-F238E27FC236}">
                <a16:creationId xmlns:a16="http://schemas.microsoft.com/office/drawing/2014/main" id="{68DAA154-BCBE-D015-2732-756A9A99194B}"/>
              </a:ext>
            </a:extLst>
          </p:cNvPr>
          <p:cNvSpPr/>
          <p:nvPr/>
        </p:nvSpPr>
        <p:spPr>
          <a:xfrm>
            <a:off x="2260720" y="579586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 zu 3</a:t>
            </a:r>
          </a:p>
        </p:txBody>
      </p:sp>
    </p:spTree>
    <p:extLst>
      <p:ext uri="{BB962C8B-B14F-4D97-AF65-F5344CB8AC3E}">
        <p14:creationId xmlns:p14="http://schemas.microsoft.com/office/powerpoint/2010/main" val="3606083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>
            <a:extLst>
              <a:ext uri="{FF2B5EF4-FFF2-40B4-BE49-F238E27FC236}">
                <a16:creationId xmlns:a16="http://schemas.microsoft.com/office/drawing/2014/main" id="{55724425-5621-E3A7-BD36-A75DDC03FB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0980" y="1138507"/>
            <a:ext cx="4332882" cy="4072949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EA1E0929-0802-2A3F-CB41-2089A1F1D1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95640" y="1138507"/>
            <a:ext cx="4414686" cy="4072948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C7644E25-409A-057B-573A-212FAE300D3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206641" y="1138507"/>
            <a:ext cx="4303418" cy="4072949"/>
          </a:xfrm>
          <a:prstGeom prst="rect">
            <a:avLst/>
          </a:prstGeom>
        </p:spPr>
      </p:pic>
      <p:sp>
        <p:nvSpPr>
          <p:cNvPr id="4" name="TextBox 12">
            <a:extLst>
              <a:ext uri="{FF2B5EF4-FFF2-40B4-BE49-F238E27FC236}">
                <a16:creationId xmlns:a16="http://schemas.microsoft.com/office/drawing/2014/main" id="{923175A7-DC1C-DCBF-1BC2-1D79BC096E68}"/>
              </a:ext>
            </a:extLst>
          </p:cNvPr>
          <p:cNvSpPr txBox="1"/>
          <p:nvPr/>
        </p:nvSpPr>
        <p:spPr>
          <a:xfrm>
            <a:off x="683448" y="501066"/>
            <a:ext cx="34206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</a:t>
            </a:r>
          </a:p>
          <a:p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Hauptgeschäftsstellen</a:t>
            </a:r>
            <a:endParaRPr lang="en-AU" sz="1600" dirty="0">
              <a:solidFill>
                <a:srgbClr val="A0A0A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3" name="TextBox 12">
            <a:extLst>
              <a:ext uri="{FF2B5EF4-FFF2-40B4-BE49-F238E27FC236}">
                <a16:creationId xmlns:a16="http://schemas.microsoft.com/office/drawing/2014/main" id="{22768691-FE99-A56C-D302-131D822BF52D}"/>
              </a:ext>
            </a:extLst>
          </p:cNvPr>
          <p:cNvSpPr txBox="1"/>
          <p:nvPr/>
        </p:nvSpPr>
        <p:spPr>
          <a:xfrm>
            <a:off x="945571" y="5104717"/>
            <a:ext cx="12915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PRAG, CZ</a:t>
            </a:r>
            <a:endParaRPr lang="en-GB" sz="1400" b="1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BlokTextu 33">
            <a:extLst>
              <a:ext uri="{FF2B5EF4-FFF2-40B4-BE49-F238E27FC236}">
                <a16:creationId xmlns:a16="http://schemas.microsoft.com/office/drawing/2014/main" id="{5CC40DFE-81AE-CE26-B80E-5BE77BE92F13}"/>
              </a:ext>
            </a:extLst>
          </p:cNvPr>
          <p:cNvSpPr txBox="1"/>
          <p:nvPr/>
        </p:nvSpPr>
        <p:spPr>
          <a:xfrm>
            <a:off x="945571" y="5325837"/>
            <a:ext cx="2824963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METRANS, a.s. </a:t>
            </a:r>
            <a:r>
              <a:rPr lang="de-DE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Hauptsitz</a:t>
            </a:r>
            <a:br>
              <a:rPr lang="en-GB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4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b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Zuständigkeit</a:t>
            </a:r>
            <a:endParaRPr lang="sk-SK" sz="1200" b="1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Häfen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BE, DE, NL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Länder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AT, CZ, DE</a:t>
            </a:r>
            <a:endParaRPr lang="en-GB" sz="12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12">
            <a:extLst>
              <a:ext uri="{FF2B5EF4-FFF2-40B4-BE49-F238E27FC236}">
                <a16:creationId xmlns:a16="http://schemas.microsoft.com/office/drawing/2014/main" id="{EBA36B02-7738-1514-7F81-86BDF3110B16}"/>
              </a:ext>
            </a:extLst>
          </p:cNvPr>
          <p:cNvSpPr txBox="1"/>
          <p:nvPr/>
        </p:nvSpPr>
        <p:spPr>
          <a:xfrm>
            <a:off x="4589131" y="5122217"/>
            <a:ext cx="2641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DUNAJSKA STREDA, SK</a:t>
            </a:r>
            <a:endParaRPr lang="en-GB" sz="1400" b="1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BlokTextu 37">
            <a:extLst>
              <a:ext uri="{FF2B5EF4-FFF2-40B4-BE49-F238E27FC236}">
                <a16:creationId xmlns:a16="http://schemas.microsoft.com/office/drawing/2014/main" id="{69D4E0D1-6CCD-ACD9-4CB9-3F0FCA568290}"/>
              </a:ext>
            </a:extLst>
          </p:cNvPr>
          <p:cNvSpPr txBox="1"/>
          <p:nvPr/>
        </p:nvSpPr>
        <p:spPr>
          <a:xfrm>
            <a:off x="4589131" y="5330142"/>
            <a:ext cx="35431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2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b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Zuständigkeit</a:t>
            </a:r>
            <a:endParaRPr lang="sk-SK" sz="1200" b="1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Häfen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BE, DE, IT, NL, RO, SL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Länder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AT, CZ, HU, PL, RO, RS, SK, TR</a:t>
            </a:r>
            <a:endParaRPr lang="en-GB" sz="12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12">
            <a:extLst>
              <a:ext uri="{FF2B5EF4-FFF2-40B4-BE49-F238E27FC236}">
                <a16:creationId xmlns:a16="http://schemas.microsoft.com/office/drawing/2014/main" id="{1C623B66-479B-646B-09DA-27695EB0427A}"/>
              </a:ext>
            </a:extLst>
          </p:cNvPr>
          <p:cNvSpPr txBox="1"/>
          <p:nvPr/>
        </p:nvSpPr>
        <p:spPr>
          <a:xfrm>
            <a:off x="8697583" y="5112323"/>
            <a:ext cx="2319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POZNAN (GADKI), PL</a:t>
            </a:r>
            <a:endParaRPr lang="en-GB" sz="1400" b="1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BlokTextu 41">
            <a:extLst>
              <a:ext uri="{FF2B5EF4-FFF2-40B4-BE49-F238E27FC236}">
                <a16:creationId xmlns:a16="http://schemas.microsoft.com/office/drawing/2014/main" id="{35B98346-20F3-4175-472B-283CD4DAF3A3}"/>
              </a:ext>
            </a:extLst>
          </p:cNvPr>
          <p:cNvSpPr txBox="1"/>
          <p:nvPr/>
        </p:nvSpPr>
        <p:spPr>
          <a:xfrm>
            <a:off x="8697583" y="5341084"/>
            <a:ext cx="24764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2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b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Zuständigkeit</a:t>
            </a:r>
            <a:endParaRPr lang="sk-SK" sz="1200" b="1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Häfen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DE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Länder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PL</a:t>
            </a:r>
            <a:endParaRPr lang="en-GB" sz="12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vál 31">
            <a:extLst>
              <a:ext uri="{FF2B5EF4-FFF2-40B4-BE49-F238E27FC236}">
                <a16:creationId xmlns:a16="http://schemas.microsoft.com/office/drawing/2014/main" id="{A605D1FE-BCFC-E5A7-9F2A-B80E63E9CCDB}"/>
              </a:ext>
            </a:extLst>
          </p:cNvPr>
          <p:cNvSpPr/>
          <p:nvPr/>
        </p:nvSpPr>
        <p:spPr>
          <a:xfrm>
            <a:off x="769735" y="5202488"/>
            <a:ext cx="140208" cy="140208"/>
          </a:xfrm>
          <a:prstGeom prst="ellipse">
            <a:avLst/>
          </a:prstGeom>
          <a:solidFill>
            <a:srgbClr val="00A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00AFD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Ovál 45">
            <a:extLst>
              <a:ext uri="{FF2B5EF4-FFF2-40B4-BE49-F238E27FC236}">
                <a16:creationId xmlns:a16="http://schemas.microsoft.com/office/drawing/2014/main" id="{4E6543CE-74F1-BE8C-D9A3-EA4A41A9F565}"/>
              </a:ext>
            </a:extLst>
          </p:cNvPr>
          <p:cNvSpPr/>
          <p:nvPr/>
        </p:nvSpPr>
        <p:spPr>
          <a:xfrm>
            <a:off x="4407704" y="5202488"/>
            <a:ext cx="140208" cy="140208"/>
          </a:xfrm>
          <a:prstGeom prst="ellipse">
            <a:avLst/>
          </a:prstGeom>
          <a:solidFill>
            <a:srgbClr val="006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00AFD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Ovál 46">
            <a:extLst>
              <a:ext uri="{FF2B5EF4-FFF2-40B4-BE49-F238E27FC236}">
                <a16:creationId xmlns:a16="http://schemas.microsoft.com/office/drawing/2014/main" id="{4670927A-05A5-88BB-A963-DEE85BF7BE87}"/>
              </a:ext>
            </a:extLst>
          </p:cNvPr>
          <p:cNvSpPr/>
          <p:nvPr/>
        </p:nvSpPr>
        <p:spPr>
          <a:xfrm>
            <a:off x="8549755" y="5202488"/>
            <a:ext cx="140208" cy="140208"/>
          </a:xfrm>
          <a:prstGeom prst="ellipse">
            <a:avLst/>
          </a:prstGeom>
          <a:solidFill>
            <a:srgbClr val="63D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00AFD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C65D31A2-EDE8-979E-BE55-0A59EB511474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2025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7B179F3F-0AC8-1621-F68A-AD6C2281471E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9B3E1077-204B-B8D7-534D-AD76753D91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695" b="-1"/>
          <a:stretch/>
        </p:blipFill>
        <p:spPr>
          <a:xfrm rot="16200000">
            <a:off x="11311508" y="5774312"/>
            <a:ext cx="1077080" cy="33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385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>
            <a:extLst>
              <a:ext uri="{FF2B5EF4-FFF2-40B4-BE49-F238E27FC236}">
                <a16:creationId xmlns:a16="http://schemas.microsoft.com/office/drawing/2014/main" id="{C734028E-C649-8698-634D-1F6D53C787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82" r="4264"/>
          <a:stretch>
            <a:fillRect/>
          </a:stretch>
        </p:blipFill>
        <p:spPr>
          <a:xfrm>
            <a:off x="3831252" y="-671108"/>
            <a:ext cx="7674766" cy="7859055"/>
          </a:xfrm>
          <a:prstGeom prst="rect">
            <a:avLst/>
          </a:prstGeom>
        </p:spPr>
      </p:pic>
      <p:sp>
        <p:nvSpPr>
          <p:cNvPr id="12" name="Obdĺžnik 11">
            <a:extLst>
              <a:ext uri="{FF2B5EF4-FFF2-40B4-BE49-F238E27FC236}">
                <a16:creationId xmlns:a16="http://schemas.microsoft.com/office/drawing/2014/main" id="{B8FF0678-CA12-D352-9743-604A2F41EA47}"/>
              </a:ext>
            </a:extLst>
          </p:cNvPr>
          <p:cNvSpPr/>
          <p:nvPr/>
        </p:nvSpPr>
        <p:spPr>
          <a:xfrm>
            <a:off x="635507" y="4209289"/>
            <a:ext cx="4500373" cy="1969431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8" name="Rechteck 22">
            <a:extLst>
              <a:ext uri="{FF2B5EF4-FFF2-40B4-BE49-F238E27FC236}">
                <a16:creationId xmlns:a16="http://schemas.microsoft.com/office/drawing/2014/main" id="{F9B5623B-DB13-9F7E-0952-E50135D7CEE4}"/>
              </a:ext>
            </a:extLst>
          </p:cNvPr>
          <p:cNvSpPr/>
          <p:nvPr/>
        </p:nvSpPr>
        <p:spPr>
          <a:xfrm>
            <a:off x="635507" y="1634414"/>
            <a:ext cx="4500373" cy="2465146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extBox 12">
            <a:extLst>
              <a:ext uri="{FF2B5EF4-FFF2-40B4-BE49-F238E27FC236}">
                <a16:creationId xmlns:a16="http://schemas.microsoft.com/office/drawing/2014/main" id="{B5744FAD-F75B-1AD9-B00F-EE3DD5D4622A}"/>
              </a:ext>
            </a:extLst>
          </p:cNvPr>
          <p:cNvSpPr txBox="1"/>
          <p:nvPr/>
        </p:nvSpPr>
        <p:spPr>
          <a:xfrm>
            <a:off x="536446" y="520868"/>
            <a:ext cx="52242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Neue Seidenstraße</a:t>
            </a:r>
          </a:p>
          <a:p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Tor zur Zukunft</a:t>
            </a:r>
            <a:endParaRPr lang="sk-SK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7" name="TextBox 12">
            <a:extLst>
              <a:ext uri="{FF2B5EF4-FFF2-40B4-BE49-F238E27FC236}">
                <a16:creationId xmlns:a16="http://schemas.microsoft.com/office/drawing/2014/main" id="{B3D12E4A-0CF6-4D6F-814D-B87DF1F66178}"/>
              </a:ext>
            </a:extLst>
          </p:cNvPr>
          <p:cNvSpPr txBox="1"/>
          <p:nvPr/>
        </p:nvSpPr>
        <p:spPr>
          <a:xfrm>
            <a:off x="838251" y="1848489"/>
            <a:ext cx="3259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Über Brest/Małaszewicze </a:t>
            </a:r>
          </a:p>
          <a:p>
            <a:r>
              <a:rPr lang="pl-PL" sz="16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Tor zu Europa</a:t>
            </a:r>
            <a:endParaRPr lang="cs-CZ" sz="16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5" name="TextBox 9">
            <a:hlinkClick r:id="rId4"/>
            <a:extLst>
              <a:ext uri="{FF2B5EF4-FFF2-40B4-BE49-F238E27FC236}">
                <a16:creationId xmlns:a16="http://schemas.microsoft.com/office/drawing/2014/main" id="{59141BD1-4A1C-298A-021E-C2740CD75210}"/>
              </a:ext>
            </a:extLst>
          </p:cNvPr>
          <p:cNvSpPr txBox="1"/>
          <p:nvPr/>
        </p:nvSpPr>
        <p:spPr>
          <a:xfrm>
            <a:off x="9628125" y="5996325"/>
            <a:ext cx="1500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www.metrans.eu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8251" y="2626591"/>
            <a:ext cx="42358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bietet starke Verbindungen zur Neuen Seidenstraße über das Hub-Terminal Brest/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Małaszewicze und verbindet wichtige Ziele wie Warschau, Pozna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</a:t>
            </a:r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Hamburg, Duisburg und München/Nürnberg über Hamburg und 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</a:t>
            </a:r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esk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</a:t>
            </a:r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T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</a:t>
            </a:r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ebov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</a:t>
            </a:r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. Diese Routen gewährleisten eine tägliche Verbindung zu allen METRANS-Terminals.</a:t>
            </a:r>
            <a:endParaRPr lang="en-CA" sz="12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D46B6728-3208-0F7D-600A-1157971F0754}"/>
              </a:ext>
            </a:extLst>
          </p:cNvPr>
          <p:cNvSpPr txBox="1"/>
          <p:nvPr/>
        </p:nvSpPr>
        <p:spPr>
          <a:xfrm>
            <a:off x="838252" y="4419609"/>
            <a:ext cx="4137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2000" b="1" dirty="0">
                <a:solidFill>
                  <a:srgbClr val="1228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Ü</a:t>
            </a:r>
            <a:r>
              <a:rPr lang="sk-SK" sz="2000" b="1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ber</a:t>
            </a:r>
            <a:r>
              <a:rPr lang="en-US" sz="2000" b="1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Istanbul </a:t>
            </a:r>
            <a:endParaRPr lang="sk-SK" sz="2000" b="1" dirty="0">
              <a:solidFill>
                <a:srgbClr val="12286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/>
            <a:r>
              <a:rPr lang="de-DE" sz="16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Erweiterung des Zugangs zur Seidenstraße</a:t>
            </a:r>
            <a:endParaRPr lang="en-AU" sz="1600" dirty="0">
              <a:solidFill>
                <a:srgbClr val="12286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91E1B3F6-92CD-904B-5189-2D03459043CB}"/>
              </a:ext>
            </a:extLst>
          </p:cNvPr>
          <p:cNvSpPr txBox="1"/>
          <p:nvPr/>
        </p:nvSpPr>
        <p:spPr>
          <a:xfrm>
            <a:off x="838251" y="5114730"/>
            <a:ext cx="4005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12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Die Neue Seidenstraßenverbindung über Istanbul bietet vollen Zugang zum gesamten METRANS-Netzwerk, ermöglicht nahtlose Transportlösungen und erweitert die Konnektivität entlang dieser strategischen Route.</a:t>
            </a:r>
            <a:endParaRPr lang="en-AU" sz="1200" dirty="0">
              <a:solidFill>
                <a:srgbClr val="12286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2F59FFB2-76DC-AB96-9BCA-2682E83041E3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2025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6DA59E12-E744-1270-39D4-D92BFB867C05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B222BCC3-44A5-63DD-3FDC-CEA5A68626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695" b="-1"/>
          <a:stretch/>
        </p:blipFill>
        <p:spPr>
          <a:xfrm rot="16200000">
            <a:off x="11311508" y="5774312"/>
            <a:ext cx="1077080" cy="33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3012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2578</Words>
  <Application>Microsoft Office PowerPoint</Application>
  <PresentationFormat>Širokouhlá</PresentationFormat>
  <Paragraphs>590</Paragraphs>
  <Slides>23</Slides>
  <Notes>21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23</vt:i4>
      </vt:variant>
    </vt:vector>
  </HeadingPairs>
  <TitlesOfParts>
    <vt:vector size="30" baseType="lpstr">
      <vt:lpstr>Arial</vt:lpstr>
      <vt:lpstr>Arial Black</vt:lpstr>
      <vt:lpstr>Calibri</vt:lpstr>
      <vt:lpstr>Calibri Light</vt:lpstr>
      <vt:lpstr>HelveticaNeueLT Pro 55 Roman</vt:lpstr>
      <vt:lpstr>Wingdings</vt:lpstr>
      <vt:lpstr>Office Theme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Majkl Velner</dc:creator>
  <cp:lastModifiedBy>HUDECOVA Martina</cp:lastModifiedBy>
  <cp:revision>397</cp:revision>
  <cp:lastPrinted>2023-10-25T14:06:26Z</cp:lastPrinted>
  <dcterms:created xsi:type="dcterms:W3CDTF">2020-01-17T12:34:48Z</dcterms:created>
  <dcterms:modified xsi:type="dcterms:W3CDTF">2025-07-28T06:25:30Z</dcterms:modified>
</cp:coreProperties>
</file>