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35" r:id="rId2"/>
    <p:sldId id="636" r:id="rId3"/>
    <p:sldId id="641" r:id="rId4"/>
    <p:sldId id="639" r:id="rId5"/>
    <p:sldId id="271" r:id="rId6"/>
    <p:sldId id="650" r:id="rId7"/>
    <p:sldId id="268" r:id="rId8"/>
    <p:sldId id="631" r:id="rId9"/>
    <p:sldId id="272" r:id="rId10"/>
    <p:sldId id="632" r:id="rId11"/>
    <p:sldId id="629" r:id="rId12"/>
    <p:sldId id="259" r:id="rId13"/>
    <p:sldId id="642" r:id="rId14"/>
    <p:sldId id="644" r:id="rId15"/>
    <p:sldId id="645" r:id="rId16"/>
    <p:sldId id="646" r:id="rId17"/>
    <p:sldId id="647" r:id="rId18"/>
    <p:sldId id="651" r:id="rId19"/>
    <p:sldId id="649" r:id="rId20"/>
    <p:sldId id="626" r:id="rId21"/>
    <p:sldId id="648" r:id="rId22"/>
    <p:sldId id="256" r:id="rId23"/>
    <p:sldId id="265" r:id="rId24"/>
  </p:sldIdLst>
  <p:sldSz cx="12192000" cy="6858000"/>
  <p:notesSz cx="10234613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EB"/>
    <a:srgbClr val="002269"/>
    <a:srgbClr val="A0A0A0"/>
    <a:srgbClr val="CDCDCD"/>
    <a:srgbClr val="FF0037"/>
    <a:srgbClr val="3B72BA"/>
    <a:srgbClr val="09B6E2"/>
    <a:srgbClr val="DEDEDE"/>
    <a:srgbClr val="9FC5FD"/>
    <a:srgbClr val="372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31" autoAdjust="0"/>
    <p:restoredTop sz="96652" autoAdjust="0"/>
  </p:normalViewPr>
  <p:slideViewPr>
    <p:cSldViewPr snapToGrid="0" snapToObjects="1">
      <p:cViewPr varScale="1">
        <p:scale>
          <a:sx n="115" d="100"/>
          <a:sy n="115" d="100"/>
        </p:scale>
        <p:origin x="105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619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50" y="0"/>
            <a:ext cx="4434999" cy="35619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B819B8FC-02CD-084A-9EDC-EAD25E95B636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90850" y="889000"/>
            <a:ext cx="4252913" cy="2393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3" y="3416538"/>
            <a:ext cx="8187690" cy="2795350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3105"/>
            <a:ext cx="4434999" cy="356198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50" y="6743105"/>
            <a:ext cx="4434999" cy="356198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A9BA-A74E-F35B-AF53-72E213F1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59640BC-2A20-4BB3-84BF-94329A91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C5DD62D-762E-FAD0-BFD4-C42042B6B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D2CB5F-A21B-881D-089C-26DFFDC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327A-442B-3B47-0D64-8E955F14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33864CC-AFB9-E233-44FA-416D13664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AD4F672-1393-B67E-98CD-CB66A3FE0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EB850F-4D9B-D08C-3A0E-2BBCF662D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3DB-2B8D-ED02-75B1-4598A1D6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8C1292B-3DB6-EE70-57E8-85813CFE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7D6099C-B49C-FE2F-D9DD-03966AC1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6A9047-6AD9-E542-3242-A5215B8FC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6186-586C-A9C9-A4A0-2AEBA72A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CC0B2BE-2796-9AEB-0C57-32BA4CB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5B4792E-965B-9A13-8618-A2ACB825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C513CE-FB26-B2AB-C698-BDDC91645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690D-9F75-83B3-751E-5CDC46D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2356489-A7EC-638B-472F-30E45BFA0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0DD8830-B00B-896A-D77C-61AE024D0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561228-7981-3CD4-CEFE-E4618D8F0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42CA-7195-87E9-E65A-F9C314B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C3C96-C308-71B7-88F1-4D8B9F1A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3A92A-BE38-168C-F785-7555D392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24960B-773D-8776-0933-8FEA6D9D0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62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3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0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8812442D-BB66-A1BB-3CB5-BDF4C18B0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04" b="106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02263" y="531470"/>
            <a:ext cx="9976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Power of Networks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493410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Company Presentation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820F86DE-E25B-49CA-1504-27613613054B}"/>
              </a:ext>
            </a:extLst>
          </p:cNvPr>
          <p:cNvSpPr/>
          <p:nvPr/>
        </p:nvSpPr>
        <p:spPr>
          <a:xfrm>
            <a:off x="410817" y="6248487"/>
            <a:ext cx="11339580" cy="106593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5679986"/>
            <a:ext cx="2421833" cy="332305"/>
          </a:xfrm>
          <a:prstGeom prst="rect">
            <a:avLst/>
          </a:prstGeom>
        </p:spPr>
      </p:pic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0083EFA-BDF5-2447-177B-6A92DDECB5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23" y="5387568"/>
            <a:ext cx="1845689" cy="5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5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729DE38-D43F-20EA-FECF-212157B9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02" r="9530" b="5865"/>
          <a:stretch>
            <a:fillRect/>
          </a:stretch>
        </p:blipFill>
        <p:spPr>
          <a:xfrm>
            <a:off x="3907833" y="5602"/>
            <a:ext cx="7598185" cy="6846796"/>
          </a:xfrm>
          <a:prstGeom prst="rect">
            <a:avLst/>
          </a:prstGeom>
        </p:spPr>
      </p:pic>
      <p:pic>
        <p:nvPicPr>
          <p:cNvPr id="26" name="Obrázok 25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67968D7A-262F-993C-3236-022714CE1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94" t="859" r="36888" b="697"/>
          <a:stretch/>
        </p:blipFill>
        <p:spPr>
          <a:xfrm>
            <a:off x="3477941" y="1500484"/>
            <a:ext cx="1548715" cy="256859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7" y="4168141"/>
            <a:ext cx="4391150" cy="215133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2747773" cy="256859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869369" y="1689033"/>
            <a:ext cx="2298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Panonija ensures reliable rail transport to, from, and through Croatia, connecting Adriatic ports with the Indija terminal.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 is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</a:t>
            </a:r>
            <a:r>
              <a:rPr lang="sk-SK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in the METRANS network, linked via regular trains to Budapest, providing access to major seaports in Southern and Northern Europe.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682EAA0-78C7-691C-DD36-18B1248C6DA9}"/>
              </a:ext>
            </a:extLst>
          </p:cNvPr>
          <p:cNvSpPr txBox="1"/>
          <p:nvPr/>
        </p:nvSpPr>
        <p:spPr>
          <a:xfrm>
            <a:off x="869369" y="4271689"/>
            <a:ext cx="380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Connections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to/from Serbia</a:t>
            </a:r>
            <a:endParaRPr lang="en-AU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869370" y="4674522"/>
            <a:ext cx="40559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terminal Indjija (near Belgrade)</a:t>
            </a:r>
          </a:p>
          <a:p>
            <a:pPr lvl="0"/>
            <a:endParaRPr lang="sk-SK" sz="8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departures to/from port of Rijeka &amp; hub Budapest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via Budapest to NW Continent, Adriatic ports &amp; hinterland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On-request connections to Port of Koper &amp; Port of Trieste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25657" y="538523"/>
            <a:ext cx="4904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Connections to Serbia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hlinkClick r:id="rId5"/>
            <a:extLst>
              <a:ext uri="{FF2B5EF4-FFF2-40B4-BE49-F238E27FC236}">
                <a16:creationId xmlns:a16="http://schemas.microsoft.com/office/drawing/2014/main" id="{C6D54389-853E-C1E9-90A5-C2214121AD0C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784C5167-32E3-8779-0CC6-B892847A724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9C4FD7F-E024-B685-A67B-79783178960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4A5B53E-2B3D-0F29-571B-AEBA09A148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8CAEB0D-E677-B737-1401-113EEEFF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51" t="11092" r="8838" b="5543"/>
          <a:stretch>
            <a:fillRect/>
          </a:stretch>
        </p:blipFill>
        <p:spPr>
          <a:xfrm>
            <a:off x="3750365" y="130727"/>
            <a:ext cx="7806128" cy="6760404"/>
          </a:xfrm>
          <a:prstGeom prst="rect">
            <a:avLst/>
          </a:prstGeom>
        </p:spPr>
      </p:pic>
      <p:pic>
        <p:nvPicPr>
          <p:cNvPr id="23" name="Obrázok 22" descr="Obrázok, na ktorom je exteriér, nebo, železnica, doprava&#10;&#10;Obsah vygenerovaný umelou inteligenciou môže byť nesprávny.">
            <a:extLst>
              <a:ext uri="{FF2B5EF4-FFF2-40B4-BE49-F238E27FC236}">
                <a16:creationId xmlns:a16="http://schemas.microsoft.com/office/drawing/2014/main" id="{2146EBDE-DDE6-1CD2-3E35-EDBDE5203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61" t="23836" r="1008" b="25474"/>
          <a:stretch/>
        </p:blipFill>
        <p:spPr>
          <a:xfrm>
            <a:off x="635507" y="4597682"/>
            <a:ext cx="4305604" cy="173496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25657" y="540690"/>
            <a:ext cx="8452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Connections to Turkey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terminal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Halkali (Istanbul)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FD1B68C-3112-4C2D-D8FA-69EF3E10A0C5}"/>
              </a:ext>
            </a:extLst>
          </p:cNvPr>
          <p:cNvSpPr/>
          <p:nvPr/>
        </p:nvSpPr>
        <p:spPr>
          <a:xfrm>
            <a:off x="635507" y="1524059"/>
            <a:ext cx="4305604" cy="2965935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1EAAC3B-19B3-C7AC-C46D-03B3734B05D4}"/>
              </a:ext>
            </a:extLst>
          </p:cNvPr>
          <p:cNvSpPr txBox="1"/>
          <p:nvPr/>
        </p:nvSpPr>
        <p:spPr>
          <a:xfrm>
            <a:off x="833032" y="1720005"/>
            <a:ext cx="4015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Halkali terminal in Istanbul is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METRANS network, ensuring seamless transport solutions.</a:t>
            </a:r>
          </a:p>
          <a:p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weekly departures, connecting the METRANS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erminal in Dunajsk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with Halkali.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45' PWHC containers are available for efficient cargo transport.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our gateway solutions, we provide access to Germany, Poland, Slovakia, Hungary, Austria, Romania, Serbia, and the Czech Republic.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7F3A7744-EC86-A9AB-1318-056F5E3062C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9">
            <a:hlinkClick r:id="rId5"/>
            <a:extLst>
              <a:ext uri="{FF2B5EF4-FFF2-40B4-BE49-F238E27FC236}">
                <a16:creationId xmlns:a16="http://schemas.microsoft.com/office/drawing/2014/main" id="{1C53A9F8-FC58-F298-BDD3-E792470FDD13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5A552B1-C15F-ABFA-6C60-1B432577C31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5D8FA25-32CC-D815-6A5B-D8A05C132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B6F94045-A2DC-318B-B60A-F2D25F871F67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3074162" y="1178538"/>
            <a:ext cx="28700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420,000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7,500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TEU full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10,000 TEU empty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263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 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600 m, 2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550 m, 6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350 m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Rail Mounted Gantry Cranes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forklift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s,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shunters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can be handled at the same time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 descr="Obrázok, na ktorom je nebo, exteriér, oblak, nákladný kontajner&#10;&#10;Obsah vygenerovaný umelou inteligenciou môže byť nesprávny.">
            <a:extLst>
              <a:ext uri="{FF2B5EF4-FFF2-40B4-BE49-F238E27FC236}">
                <a16:creationId xmlns:a16="http://schemas.microsoft.com/office/drawing/2014/main" id="{C9A03692-4C27-3641-27FF-535242D8C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2" r="26343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3083893" y="809206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raha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1991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DDAFD161-57B4-5693-D947-69CB69A1E998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05B3335-6167-B5FF-75E4-AFE7C9CAA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5" r="43389"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74162" y="4116405"/>
            <a:ext cx="2809379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326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25,000 TEU full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15,000 TEU empty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223 trucks</a:t>
            </a:r>
          </a:p>
          <a:p>
            <a:endParaRPr lang="sk-SK" sz="8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 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5x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650 m, 4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Cranes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18 reachstackers, 3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forklifts 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15178BB-F697-1478-3174-DE7EBEFD7C79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 Streda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7FA7B1A-AF71-56A1-D4AC-66BCCE5D01A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7EF12A16-B4C9-0CDC-B11F-B5B295A8036C}"/>
              </a:ext>
            </a:extLst>
          </p:cNvPr>
          <p:cNvSpPr txBox="1"/>
          <p:nvPr/>
        </p:nvSpPr>
        <p:spPr>
          <a:xfrm>
            <a:off x="8272247" y="1365446"/>
            <a:ext cx="28017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175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8,800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42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1x750 m, 3x630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 of swap bodies and semi-trailers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68EC9106-7539-8BD3-7F8B-23AF7953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98" r="28498"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25314479-0879-D7F0-5788-7F501DD4C42A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Poznan – Gadki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05F6A3BF-5046-C9DF-C0CB-5A26FE020E9A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958AFE0-866F-A8B1-3527-4E8CC4121378}"/>
              </a:ext>
            </a:extLst>
          </p:cNvPr>
          <p:cNvSpPr txBox="1"/>
          <p:nvPr/>
        </p:nvSpPr>
        <p:spPr>
          <a:xfrm>
            <a:off x="8272247" y="4343777"/>
            <a:ext cx="2870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45,000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15 trucks</a:t>
            </a:r>
            <a:endParaRPr lang="en-US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dings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9862BAED-65A7-AB77-4D45-56D81DC0F7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728" r="11286"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432C3805-17AA-6209-8522-45EBCDBF509F}"/>
              </a:ext>
            </a:extLst>
          </p:cNvPr>
          <p:cNvSpPr txBox="1"/>
          <p:nvPr/>
        </p:nvSpPr>
        <p:spPr>
          <a:xfrm>
            <a:off x="8272247" y="3764522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 an der Donau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7" name="TextBox 12">
            <a:extLst>
              <a:ext uri="{FF2B5EF4-FFF2-40B4-BE49-F238E27FC236}">
                <a16:creationId xmlns:a16="http://schemas.microsoft.com/office/drawing/2014/main" id="{B5CEA71D-1BE0-0E26-6787-2DABD73D6E6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7E3991E-23E0-E1F0-DAA1-73A83FE7494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0455246-586D-46CB-E494-C031EE6742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4726-EFB4-5690-72A9-44CAA5C0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5FAE0454-9F68-23C5-073B-7D413185199C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5639F60-01CE-0B06-1788-B99371B1CE01}"/>
              </a:ext>
            </a:extLst>
          </p:cNvPr>
          <p:cNvSpPr txBox="1"/>
          <p:nvPr/>
        </p:nvSpPr>
        <p:spPr>
          <a:xfrm>
            <a:off x="3074162" y="1178538"/>
            <a:ext cx="2870099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138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4,500 TEU full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4,200 TEU empty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157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6x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 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670CCFE-9249-8454-8267-3F833F4AFDAE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CD9693-6BFB-32EA-FF38-B9AD61538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07" r="28507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58674625-E894-B4B1-D463-784CD85F72DF}"/>
              </a:ext>
            </a:extLst>
          </p:cNvPr>
          <p:cNvSpPr txBox="1"/>
          <p:nvPr/>
        </p:nvSpPr>
        <p:spPr>
          <a:xfrm>
            <a:off x="3083893" y="809206"/>
            <a:ext cx="28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Ceska Trebova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60EEDC44-12D6-EFB7-D1F8-36886D32BB4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49DBC97E-530F-DB55-3F5B-D7D87B0DC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689" r="19027"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33C86B-9CE2-3E26-4469-A0550DC1BE69}"/>
              </a:ext>
            </a:extLst>
          </p:cNvPr>
          <p:cNvSpPr txBox="1"/>
          <p:nvPr/>
        </p:nvSpPr>
        <p:spPr>
          <a:xfrm>
            <a:off x="3074162" y="4113902"/>
            <a:ext cx="2809379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63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,500 TEU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137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8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idings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650 m, 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Rail Mounted Gantry Cranes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 reachstackers, 3 forklifts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AFAA59B-C2A5-7B92-A0C3-43CD6B411E43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86AB21B-9851-14FF-19A9-57481B06850D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51EC2E76-4155-516E-D0E2-97BA011F3332}"/>
              </a:ext>
            </a:extLst>
          </p:cNvPr>
          <p:cNvSpPr txBox="1"/>
          <p:nvPr/>
        </p:nvSpPr>
        <p:spPr>
          <a:xfrm>
            <a:off x="8272247" y="1365446"/>
            <a:ext cx="2870099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190,000 m</a:t>
            </a:r>
            <a:r>
              <a:rPr lang="sk-SK" sz="1150" b="1" baseline="30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1150" b="1" baseline="300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capacity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6,000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5 trucks</a:t>
            </a: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x3,000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9x6,000m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for empty containers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 </a:t>
            </a: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C14A26C-53AE-C1FE-5063-83FAE98794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48" t="2857" r="9667" b="5"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B041C80D-E8F3-3872-B133-711E6120F22C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Malaszewicze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2022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perated by CL Europort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B1F5C61A-5F7B-406B-F1CD-F76331981BCB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1941FBAA-9E7E-710E-A960-02E6D435D7CC}"/>
              </a:ext>
            </a:extLst>
          </p:cNvPr>
          <p:cNvSpPr txBox="1"/>
          <p:nvPr/>
        </p:nvSpPr>
        <p:spPr>
          <a:xfrm>
            <a:off x="8272247" y="4113902"/>
            <a:ext cx="2920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ew hub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 in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ungary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under construction.</a:t>
            </a:r>
          </a:p>
          <a:p>
            <a:pPr lvl="0"/>
            <a:r>
              <a:rPr lang="en-US" sz="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150,000 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 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&amp;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logistics center in western Hungary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Corridor (Koper, Trieste, Rijeka)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connection to Hamburg, Bremerhaven and the whole METRANS netwo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start 2025/2026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627A0F27-7EAE-4ADE-6312-F28E9DD983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3" r="57243"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F9D4E3F1-3572-E151-AC50-2B61F0569A7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(...2025/2026)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5C1E8E7A-4466-FB51-BF20-D8044B1327B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4A762DC-5B6C-1D64-430B-8D73E6A0C88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89D17EF-5A71-4DD3-B433-057CA8BBD5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2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21D9-3D9E-A011-89A0-B0536CE9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8FD6EE5-5160-D6D3-601C-D5852B25242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F3FDC865-C70F-9D6B-AD8A-19680E98E539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D8D5B064-CB47-3372-6D24-9E3C7AEAC899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B76D179-CE80-56BF-C6C6-FB084A2C01F2}"/>
              </a:ext>
            </a:extLst>
          </p:cNvPr>
          <p:cNvSpPr txBox="1"/>
          <p:nvPr/>
        </p:nvSpPr>
        <p:spPr>
          <a:xfrm>
            <a:off x="3074162" y="4133854"/>
            <a:ext cx="287009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68,600 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1,300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1,200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100 trucks</a:t>
            </a:r>
          </a:p>
          <a:p>
            <a:endParaRPr lang="en-US" sz="8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Sidings: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x550 m, 1x400 m, 2x350 m, 2x300 m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8D06E5B-D280-5A17-F961-2FE63AC6174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B9AF559D-3640-D5BB-3471-1F3B28D561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28" t="-552" r="33468" b="552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9F6B3B9C-85EB-D1C1-EE9D-A4BD23A575C6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Zlin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0CB57B32-6626-D353-AAD7-5F08270FD7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96" r="28496"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2DE4E2-46D5-2C27-B9CF-5CA2125FF183}"/>
              </a:ext>
            </a:extLst>
          </p:cNvPr>
          <p:cNvSpPr txBox="1"/>
          <p:nvPr/>
        </p:nvSpPr>
        <p:spPr>
          <a:xfrm>
            <a:off x="8272247" y="1181040"/>
            <a:ext cx="28093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50,000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1,700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31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idings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 multimodal spreader for handling trailers and swap bodies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Remote Operation Station control system, 2 reachstackers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CBA8663F-1195-09B6-D0A7-9985B8B71064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Plzen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2212F45-C090-1DED-5ADD-362AC269BE90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683018D7-E145-6DC1-38C5-F1B2B566C864}"/>
              </a:ext>
            </a:extLst>
          </p:cNvPr>
          <p:cNvSpPr txBox="1"/>
          <p:nvPr/>
        </p:nvSpPr>
        <p:spPr>
          <a:xfrm>
            <a:off x="8272247" y="4133854"/>
            <a:ext cx="2870099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46,500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3,000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53 trucks</a:t>
            </a:r>
          </a:p>
          <a:p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forklifts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42E5376A-ACB9-744E-94DD-E288DEF130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01" r="28501"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1F7D769E-E309-5DCA-097C-8DCE9489268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Kosice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FF88DD7F-2103-3C30-54A0-E09B25D97BB1}"/>
              </a:ext>
            </a:extLst>
          </p:cNvPr>
          <p:cNvSpPr txBox="1"/>
          <p:nvPr/>
        </p:nvSpPr>
        <p:spPr>
          <a:xfrm>
            <a:off x="3074162" y="1337691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57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39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m,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1x35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 of swap bodies and semi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B877653-2C87-8BA0-D98A-80A15C903D35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Warszawa – Pruszkow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8DD0D1-BF94-A3CC-0CAF-21C966A0DC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249" r="36765"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279B2409-6C18-D223-5B21-F090E13150A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7BBDE8-A724-8473-B4A2-B76900BA9F8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1C19DE8-D77C-0ADF-C8A8-EA229F815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30C-8FFC-7266-6553-49C93086D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BAF4FF6B-58AC-0D3F-00C9-ABCFDCE41CF9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65320DB7-7EFC-C7C5-6B68-94226369D125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5BF7DD53-1DF0-66C8-2272-D5834E53E9E5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2AE18386-D62F-EC2D-47DB-7D43ECD6F7CF}"/>
              </a:ext>
            </a:extLst>
          </p:cNvPr>
          <p:cNvSpPr txBox="1"/>
          <p:nvPr/>
        </p:nvSpPr>
        <p:spPr>
          <a:xfrm>
            <a:off x="3074162" y="4133854"/>
            <a:ext cx="28700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100,000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1,200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5,000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80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Rubber Tyred Gantry C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rane,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D1C966D-2544-C69D-9555-5E19B83234E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80DF6E9D-F95F-AD39-A551-615EF63D90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41" r="28541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59CE05A-4EE7-8A4D-C4BD-1E62A77384CE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Ostrava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F9277F-8E46-12E0-DA56-E674BCC3E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4" r="23588"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791DDA-1C5C-C710-3600-6850C44BF9FE}"/>
              </a:ext>
            </a:extLst>
          </p:cNvPr>
          <p:cNvSpPr txBox="1"/>
          <p:nvPr/>
        </p:nvSpPr>
        <p:spPr>
          <a:xfrm>
            <a:off x="8272247" y="1181040"/>
            <a:ext cx="280937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25,500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1,500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69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1x185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2x160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 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664B53C-D655-1527-E3A5-4FBB1FA168FD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Usti nad Labem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0907CFC7-C610-CD14-3601-329D1E6785CA}"/>
              </a:ext>
            </a:extLst>
          </p:cNvPr>
          <p:cNvSpPr txBox="1"/>
          <p:nvPr/>
        </p:nvSpPr>
        <p:spPr>
          <a:xfrm>
            <a:off x="3074162" y="1398617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170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26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625 m, 1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600 m,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1x500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EAA92EF-A126-28C1-6FC1-B4E510A3D1D2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Dabrowa Gornicza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AAE41C-7BCB-2F5E-6254-E6BF570AF7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37" r="44077"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A8AFFD94-D5B5-69BB-6E7A-670D2FD22E6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Rechteck 22">
            <a:extLst>
              <a:ext uri="{FF2B5EF4-FFF2-40B4-BE49-F238E27FC236}">
                <a16:creationId xmlns:a16="http://schemas.microsoft.com/office/drawing/2014/main" id="{6DB7D2B7-BE7E-921E-979A-9E7A1EC187B9}"/>
              </a:ext>
            </a:extLst>
          </p:cNvPr>
          <p:cNvSpPr/>
          <p:nvPr/>
        </p:nvSpPr>
        <p:spPr>
          <a:xfrm>
            <a:off x="8083758" y="3564553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A558CE-2344-174F-1347-B33F04425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7" r="6997"/>
          <a:stretch/>
        </p:blipFill>
        <p:spPr>
          <a:xfrm>
            <a:off x="6308509" y="3564554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EC346858-4742-3BA7-BC3B-50250F5C4B0D}"/>
              </a:ext>
            </a:extLst>
          </p:cNvPr>
          <p:cNvSpPr txBox="1"/>
          <p:nvPr/>
        </p:nvSpPr>
        <p:spPr>
          <a:xfrm>
            <a:off x="8264673" y="4471224"/>
            <a:ext cx="28700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65,000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1.500 TEU empty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15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2x600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gantry crane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swap bodies and semi-trailers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B360DEA-A59E-8291-EC76-ECED77AB3603}"/>
              </a:ext>
            </a:extLst>
          </p:cNvPr>
          <p:cNvSpPr txBox="1"/>
          <p:nvPr/>
        </p:nvSpPr>
        <p:spPr>
          <a:xfrm>
            <a:off x="8264673" y="3767026"/>
            <a:ext cx="299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Wroclaw – Katy Wroclawskie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B07478F-8F94-1076-8F8C-B8C6A5F1034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26E1F2D-C308-FACC-E1A7-22921C41B8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3705-3668-C0EB-941C-8595EBC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A9FB3A1-084C-D7C6-AF48-801BDFE06D2C}"/>
              </a:ext>
            </a:extLst>
          </p:cNvPr>
          <p:cNvSpPr/>
          <p:nvPr/>
        </p:nvSpPr>
        <p:spPr>
          <a:xfrm>
            <a:off x="2893247" y="609236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CE3E98C8-CE17-EA78-811B-052FC64D5356}"/>
              </a:ext>
            </a:extLst>
          </p:cNvPr>
          <p:cNvSpPr/>
          <p:nvPr/>
        </p:nvSpPr>
        <p:spPr>
          <a:xfrm>
            <a:off x="2881934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8C96B88B-B81A-FDBC-0887-EF0F9F45B893}"/>
              </a:ext>
            </a:extLst>
          </p:cNvPr>
          <p:cNvSpPr txBox="1"/>
          <p:nvPr/>
        </p:nvSpPr>
        <p:spPr>
          <a:xfrm>
            <a:off x="3074162" y="1400623"/>
            <a:ext cx="2870099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150,000 m</a:t>
            </a:r>
            <a:r>
              <a:rPr lang="en-US" sz="1150" b="1" baseline="30000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37 trucks</a:t>
            </a:r>
          </a:p>
          <a:p>
            <a:endParaRPr lang="en-US" sz="1200" baseline="30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baseline="30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Rail Mounted Gantry Crane, </a:t>
            </a:r>
            <a:b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 and semi-trailers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E72036B-5009-7B1E-3CF9-5FFDEA48405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3679D6A-2230-9E48-58E2-F2B17FB697E2}"/>
              </a:ext>
            </a:extLst>
          </p:cNvPr>
          <p:cNvSpPr txBox="1"/>
          <p:nvPr/>
        </p:nvSpPr>
        <p:spPr>
          <a:xfrm>
            <a:off x="3083893" y="80920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Zilina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2019)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Operated by TIP Zilina</a:t>
            </a: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DED2E5-9381-C469-40C8-59EEA7A67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44" r="32848"/>
          <a:stretch/>
        </p:blipFill>
        <p:spPr>
          <a:xfrm>
            <a:off x="1117998" y="609237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4CDB18D-C4FD-FA4D-0CB4-A719FA63E369}"/>
              </a:ext>
            </a:extLst>
          </p:cNvPr>
          <p:cNvSpPr txBox="1"/>
          <p:nvPr/>
        </p:nvSpPr>
        <p:spPr>
          <a:xfrm>
            <a:off x="3072580" y="4178674"/>
            <a:ext cx="2809379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20,000 m²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2,000 TEU empty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15 trucks</a:t>
            </a:r>
          </a:p>
          <a:p>
            <a:endParaRPr lang="en-US" sz="8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1x800 m, 3x500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Rail Mounted Gantry Crane, </a:t>
            </a:r>
            <a:b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00CC1E-8932-2ADF-9E23-A8EA33A5E5C8}"/>
              </a:ext>
            </a:extLst>
          </p:cNvPr>
          <p:cNvSpPr txBox="1"/>
          <p:nvPr/>
        </p:nvSpPr>
        <p:spPr>
          <a:xfrm>
            <a:off x="3072580" y="3767023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Berlin Kowu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2019)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E3198DFF-1481-D7BA-A1A6-1065495B543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D2B2AC07-03B9-C072-54D4-7563F48694AB}"/>
              </a:ext>
            </a:extLst>
          </p:cNvPr>
          <p:cNvSpPr txBox="1"/>
          <p:nvPr/>
        </p:nvSpPr>
        <p:spPr>
          <a:xfrm>
            <a:off x="8272247" y="1178539"/>
            <a:ext cx="2870099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54,000 m²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30 trucks</a:t>
            </a:r>
          </a:p>
          <a:p>
            <a:endParaRPr lang="en-US" sz="1200" noProof="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Sidings – 2x340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slewing jib crane, 2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0" i="0" noProof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Stuffing/stripping dangerous goods storage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0" i="0" noProof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Reefer plugs, maintenance and repair, reefer service</a:t>
            </a:r>
            <a:endParaRPr lang="en-US" sz="105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343B3C7B-91A5-5B37-E0A4-A7FCA53AE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01" r="28501"/>
          <a:stretch/>
        </p:blipFill>
        <p:spPr>
          <a:xfrm>
            <a:off x="6306352" y="609236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9E043FA7-2D55-52CE-FFB8-A22FBD7564C7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Gernsheim GUT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2020)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7C6F5-C6C3-D7DC-9775-535695C332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96" r="28496"/>
          <a:stretch/>
        </p:blipFill>
        <p:spPr>
          <a:xfrm>
            <a:off x="1106685" y="3564550"/>
            <a:ext cx="1777406" cy="2755448"/>
          </a:xfrm>
          <a:prstGeom prst="rect">
            <a:avLst/>
          </a:prstGeom>
        </p:spPr>
      </p:pic>
      <p:sp>
        <p:nvSpPr>
          <p:cNvPr id="24" name="TextBox 12">
            <a:extLst>
              <a:ext uri="{FF2B5EF4-FFF2-40B4-BE49-F238E27FC236}">
                <a16:creationId xmlns:a16="http://schemas.microsoft.com/office/drawing/2014/main" id="{210B28D1-7EA7-A217-2975-20AB7378757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en-US" sz="1200" i="1" noProof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Rechteck 22">
            <a:extLst>
              <a:ext uri="{FF2B5EF4-FFF2-40B4-BE49-F238E27FC236}">
                <a16:creationId xmlns:a16="http://schemas.microsoft.com/office/drawing/2014/main" id="{E55B4FD8-A791-A97F-1B2D-A04E73A50477}"/>
              </a:ext>
            </a:extLst>
          </p:cNvPr>
          <p:cNvSpPr/>
          <p:nvPr/>
        </p:nvSpPr>
        <p:spPr>
          <a:xfrm>
            <a:off x="8087258" y="3564549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BC2B43-601A-6D77-A973-B5469A084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06" t="1431" r="44973" b="148"/>
          <a:stretch/>
        </p:blipFill>
        <p:spPr>
          <a:xfrm>
            <a:off x="6312009" y="3564550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9EB6F376-9492-541B-4E15-F474D2AE09C3}"/>
              </a:ext>
            </a:extLst>
          </p:cNvPr>
          <p:cNvSpPr txBox="1"/>
          <p:nvPr/>
        </p:nvSpPr>
        <p:spPr>
          <a:xfrm>
            <a:off x="8268173" y="4330733"/>
            <a:ext cx="29914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75,000 m²</a:t>
            </a:r>
          </a:p>
          <a:p>
            <a:pPr lvl="0"/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750 TEU </a:t>
            </a:r>
          </a:p>
          <a:p>
            <a:pPr lvl="0"/>
            <a:endParaRPr lang="en-US" sz="8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4x350 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reachstackers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highway – 3 km from the terminal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Parking capacity for 200 trucks, with in-house locomotive</a:t>
            </a:r>
            <a:endParaRPr lang="sk-SK" sz="10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outlets/sockets for reefer containers</a:t>
            </a:r>
            <a:endParaRPr lang="sk-SK" sz="10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Truck capacity: 30 chassis </a:t>
            </a:r>
            <a:br>
              <a:rPr lang="sk-SK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(20’, 30’, 40’, 45’)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31F3194-C2C1-0D78-2AFC-90CBED64FFBE}"/>
              </a:ext>
            </a:extLst>
          </p:cNvPr>
          <p:cNvSpPr txBox="1"/>
          <p:nvPr/>
        </p:nvSpPr>
        <p:spPr>
          <a:xfrm>
            <a:off x="8268173" y="3723892"/>
            <a:ext cx="299143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Arad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2021)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C2BE8DA-7A13-D32D-46CC-CF57A24D69B6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02EB8B7-D02F-4D22-8ACC-96BE7BD7B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2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1564-53D6-8A2A-BE13-882A7103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FDA56113-6000-6B12-B866-BE8474C67685}"/>
              </a:ext>
            </a:extLst>
          </p:cNvPr>
          <p:cNvSpPr/>
          <p:nvPr/>
        </p:nvSpPr>
        <p:spPr>
          <a:xfrm>
            <a:off x="2893247" y="608164"/>
            <a:ext cx="4697998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DBE13E1-0221-725D-4AD5-2A296B1CF610}"/>
              </a:ext>
            </a:extLst>
          </p:cNvPr>
          <p:cNvSpPr txBox="1"/>
          <p:nvPr/>
        </p:nvSpPr>
        <p:spPr>
          <a:xfrm>
            <a:off x="3074162" y="1399551"/>
            <a:ext cx="4828468" cy="17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GB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47,450</a:t>
            </a:r>
            <a:r>
              <a:rPr lang="en-GB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sk-SK" sz="1150" b="1" baseline="30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25 trucks</a:t>
            </a:r>
          </a:p>
          <a:p>
            <a:endParaRPr lang="sk-SK" sz="1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 f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orklifts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connections to/from port of Rijeka and METRANS terminal Budapest as gateway solution to reach northern and Adriatic ports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repairs, reefer plugs, heating of TK containers, PTI test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1FAC8B-D203-8EDD-A970-4E911BB0645E}"/>
              </a:ext>
            </a:extLst>
          </p:cNvPr>
          <p:cNvSpPr txBox="1"/>
          <p:nvPr/>
        </p:nvSpPr>
        <p:spPr>
          <a:xfrm rot="16200000">
            <a:off x="-792086" y="1697096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C68AC5D-8A62-BB05-05F3-33CD4FB63E5F}"/>
              </a:ext>
            </a:extLst>
          </p:cNvPr>
          <p:cNvSpPr txBox="1"/>
          <p:nvPr/>
        </p:nvSpPr>
        <p:spPr>
          <a:xfrm>
            <a:off x="3083893" y="808134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Belgrade – Indjija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2023)</a:t>
            </a:r>
          </a:p>
        </p:txBody>
      </p:sp>
      <p:pic>
        <p:nvPicPr>
          <p:cNvPr id="22" name="Obrázok 21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73D5C562-4FC1-3F41-5F9F-60A1775AF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13" t="949" r="36564" b="4308"/>
          <a:stretch/>
        </p:blipFill>
        <p:spPr>
          <a:xfrm>
            <a:off x="1117998" y="609235"/>
            <a:ext cx="1803338" cy="2754377"/>
          </a:xfrm>
          <a:prstGeom prst="rect">
            <a:avLst/>
          </a:prstGeom>
        </p:spPr>
      </p:pic>
      <p:sp>
        <p:nvSpPr>
          <p:cNvPr id="28" name="TextBox 12">
            <a:extLst>
              <a:ext uri="{FF2B5EF4-FFF2-40B4-BE49-F238E27FC236}">
                <a16:creationId xmlns:a16="http://schemas.microsoft.com/office/drawing/2014/main" id="{94F3598D-1F40-A391-27B9-9BB94F55CCE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73A9232B-AEE2-8018-F5D4-6CEE1DAE37F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F5C23AD-B3C0-419D-5856-97C792C66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9CE-4FD9-5DF2-6B3A-25BDD00F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ADA23F5-C213-5E39-09CB-450F75D0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70" r="8456"/>
          <a:stretch>
            <a:fillRect/>
          </a:stretch>
        </p:blipFill>
        <p:spPr>
          <a:xfrm>
            <a:off x="-188" y="491435"/>
            <a:ext cx="6357288" cy="6366565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4588B11E-0EE4-47E5-ED21-296FE94A7EC9}"/>
              </a:ext>
            </a:extLst>
          </p:cNvPr>
          <p:cNvSpPr/>
          <p:nvPr/>
        </p:nvSpPr>
        <p:spPr>
          <a:xfrm>
            <a:off x="6096000" y="3663227"/>
            <a:ext cx="5003320" cy="266358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8B0479F-63E2-8F21-35DF-CF062317B8AE}"/>
              </a:ext>
            </a:extLst>
          </p:cNvPr>
          <p:cNvSpPr txBox="1"/>
          <p:nvPr/>
        </p:nvSpPr>
        <p:spPr>
          <a:xfrm>
            <a:off x="6295354" y="3841813"/>
            <a:ext cx="466882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area: 100,000 m</a:t>
            </a:r>
            <a:r>
              <a:rPr lang="en-GB" sz="14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</a:p>
          <a:p>
            <a:r>
              <a:rPr lang="sk-SK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Annual c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apacity: 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 30</a:t>
            </a:r>
            <a:r>
              <a:rPr lang="sk-SK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.000 TEU </a:t>
            </a:r>
          </a:p>
          <a:p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Sidings: </a:t>
            </a:r>
            <a:r>
              <a:rPr lang="sk-SK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  <a:p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Gantry cranes: 2</a:t>
            </a:r>
            <a:endParaRPr lang="sk-SK" sz="14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4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intermodal terminal in southern Hungary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Beginning of the construction work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2025, completion 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2027</a:t>
            </a:r>
            <a:endParaRPr lang="sk-SK" sz="12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the highway to HU, 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RO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the main railway track to the south via the Roszke crossing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3F4FFC9-E11C-A2B5-E135-2E953AFB5C54}"/>
              </a:ext>
            </a:extLst>
          </p:cNvPr>
          <p:cNvSpPr txBox="1"/>
          <p:nvPr/>
        </p:nvSpPr>
        <p:spPr>
          <a:xfrm>
            <a:off x="525657" y="538523"/>
            <a:ext cx="493062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terminal in Szeged, Hungary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Coming in 2027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AD8E56BA-9C56-854C-8142-CBCEF0DAA481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0BD243F-95CC-C724-6F03-5FA9AA567B7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A518631-EEE2-2A24-A89E-10281528C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pic>
        <p:nvPicPr>
          <p:cNvPr id="4" name="Kép 4">
            <a:extLst>
              <a:ext uri="{FF2B5EF4-FFF2-40B4-BE49-F238E27FC236}">
                <a16:creationId xmlns:a16="http://schemas.microsoft.com/office/drawing/2014/main" id="{5B1ABCA7-CC96-15F9-791E-9568A74F76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41377"/>
            <a:ext cx="5003319" cy="28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4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>
            <a:extLst>
              <a:ext uri="{FF2B5EF4-FFF2-40B4-BE49-F238E27FC236}">
                <a16:creationId xmlns:a16="http://schemas.microsoft.com/office/drawing/2014/main" id="{27945EF8-E3E8-B82B-CA87-D0F429FB4783}"/>
              </a:ext>
            </a:extLst>
          </p:cNvPr>
          <p:cNvSpPr txBox="1"/>
          <p:nvPr/>
        </p:nvSpPr>
        <p:spPr>
          <a:xfrm>
            <a:off x="552206" y="540015"/>
            <a:ext cx="548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rail repair shops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6" name="Obrázok 7">
            <a:extLst>
              <a:ext uri="{FF2B5EF4-FFF2-40B4-BE49-F238E27FC236}">
                <a16:creationId xmlns:a16="http://schemas.microsoft.com/office/drawing/2014/main" id="{B8596138-B8F2-C3FD-5949-5E07196D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6" t="10551" b="11095"/>
          <a:stretch/>
        </p:blipFill>
        <p:spPr>
          <a:xfrm>
            <a:off x="6425158" y="3882129"/>
            <a:ext cx="4586468" cy="240464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2" name="Rechteck 22">
            <a:extLst>
              <a:ext uri="{FF2B5EF4-FFF2-40B4-BE49-F238E27FC236}">
                <a16:creationId xmlns:a16="http://schemas.microsoft.com/office/drawing/2014/main" id="{C3702463-BD4E-C46B-296C-283A2590A677}"/>
              </a:ext>
            </a:extLst>
          </p:cNvPr>
          <p:cNvSpPr/>
          <p:nvPr/>
        </p:nvSpPr>
        <p:spPr>
          <a:xfrm>
            <a:off x="3471889" y="3882129"/>
            <a:ext cx="2953268" cy="240464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6DD18821-93A9-239C-2453-68E07B39D052}"/>
              </a:ext>
            </a:extLst>
          </p:cNvPr>
          <p:cNvSpPr txBox="1"/>
          <p:nvPr/>
        </p:nvSpPr>
        <p:spPr>
          <a:xfrm>
            <a:off x="3740381" y="5360143"/>
            <a:ext cx="1847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Repairs: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wagons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 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CB084C3-A15D-8519-2FF1-471C29CE7FE7}"/>
              </a:ext>
            </a:extLst>
          </p:cNvPr>
          <p:cNvSpPr txBox="1"/>
          <p:nvPr/>
        </p:nvSpPr>
        <p:spPr>
          <a:xfrm>
            <a:off x="3740381" y="4084602"/>
            <a:ext cx="28045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&amp; Reachstacker Repair Shop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 Streda, Slovakia</a:t>
            </a: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Established in 2019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5" name="Inhaltsplatzhalter 9">
            <a:extLst>
              <a:ext uri="{FF2B5EF4-FFF2-40B4-BE49-F238E27FC236}">
                <a16:creationId xmlns:a16="http://schemas.microsoft.com/office/drawing/2014/main" id="{9CF97453-10B9-9196-870F-8D7DBFBF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1" t="519" r="1630" b="383"/>
          <a:stretch/>
        </p:blipFill>
        <p:spPr>
          <a:xfrm>
            <a:off x="667362" y="1275417"/>
            <a:ext cx="3302765" cy="2606712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6" name="Rechteck 22">
            <a:extLst>
              <a:ext uri="{FF2B5EF4-FFF2-40B4-BE49-F238E27FC236}">
                <a16:creationId xmlns:a16="http://schemas.microsoft.com/office/drawing/2014/main" id="{C86C857F-1CCE-5BB3-EC48-04215B9E1146}"/>
              </a:ext>
            </a:extLst>
          </p:cNvPr>
          <p:cNvSpPr/>
          <p:nvPr/>
        </p:nvSpPr>
        <p:spPr>
          <a:xfrm>
            <a:off x="3970127" y="1271845"/>
            <a:ext cx="3943680" cy="261028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842B4EE0-7D41-D503-3654-0A54D933C65E}"/>
              </a:ext>
            </a:extLst>
          </p:cNvPr>
          <p:cNvSpPr txBox="1"/>
          <p:nvPr/>
        </p:nvSpPr>
        <p:spPr>
          <a:xfrm>
            <a:off x="4208409" y="2590604"/>
            <a:ext cx="35600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Licensed to repair Siemens and 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Alstom (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Bombardier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Repairs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wagons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running gear for passenger carriages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GB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wheelsets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within free capacities available also for external c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lients</a:t>
            </a:r>
            <a:endParaRPr lang="sk-SK" sz="105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80634D56-6308-CDEE-5B6B-F7BB4F66E6EF}"/>
              </a:ext>
            </a:extLst>
          </p:cNvPr>
          <p:cNvSpPr txBox="1"/>
          <p:nvPr/>
        </p:nvSpPr>
        <p:spPr>
          <a:xfrm>
            <a:off x="4208410" y="1488895"/>
            <a:ext cx="2991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DYKO Rail Repair Shop</a:t>
            </a: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Kolin, Czech Republic</a:t>
            </a:r>
          </a:p>
          <a:p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</a:t>
            </a:r>
            <a:r>
              <a:rPr lang="en-US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stablished in 1940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Aquired by METRANS in 2007</a:t>
            </a:r>
            <a:endParaRPr lang="en-US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57531506-3664-13FC-F558-4BF943C3148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ošatenie, stroj, konštruktérstvo, technik&#10;&#10;Obsah vygenerovaný umelou inteligenciou môže byť nesprávny.">
            <a:extLst>
              <a:ext uri="{FF2B5EF4-FFF2-40B4-BE49-F238E27FC236}">
                <a16:creationId xmlns:a16="http://schemas.microsoft.com/office/drawing/2014/main" id="{ADF03936-D4F4-3B82-DC48-9E050570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773"/>
          <a:stretch/>
        </p:blipFill>
        <p:spPr>
          <a:xfrm>
            <a:off x="7913809" y="1275416"/>
            <a:ext cx="3097816" cy="2606713"/>
          </a:xfrm>
          <a:prstGeom prst="rect">
            <a:avLst/>
          </a:prstGeom>
        </p:spPr>
      </p:pic>
      <p:pic>
        <p:nvPicPr>
          <p:cNvPr id="7" name="Obrázok 6" descr="Obrázok, na ktorom je oceľ, konštruktérstvo, kov, zem&#10;&#10;Obsah vygenerovaný umelou inteligenciou môže byť nesprávny.">
            <a:extLst>
              <a:ext uri="{FF2B5EF4-FFF2-40B4-BE49-F238E27FC236}">
                <a16:creationId xmlns:a16="http://schemas.microsoft.com/office/drawing/2014/main" id="{2903F575-7947-698A-02C7-86CB6A293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6" t="21515" r="68" b="21515"/>
          <a:stretch/>
        </p:blipFill>
        <p:spPr>
          <a:xfrm>
            <a:off x="667359" y="3882129"/>
            <a:ext cx="2804529" cy="240519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4A3E6FE-9EB7-5916-2FEB-D6564C6990E3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1A28117-9FDE-009E-EC6C-1A1E4A631C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1864097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0"/>
            </a:avLst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8120652" y="2962745"/>
            <a:ext cx="2866670" cy="922952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044301" y="1798012"/>
            <a:ext cx="220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</a:p>
          <a:p>
            <a:r>
              <a:rPr lang="en-US" sz="1600" noProof="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Corporate structure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357674" y="3134881"/>
            <a:ext cx="23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ogistics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ubgroup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3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673882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47645" y="983810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handling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Container-related services</a:t>
            </a:r>
            <a:r>
              <a:rPr lang="en-US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(e.g. repair and</a:t>
            </a:r>
            <a:r>
              <a:rPr lang="en-US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maintenance)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204913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5" y="2533898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&amp; road transport services in the ports’ hinterland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Operation of hinterland 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806480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5" y="4128332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Specialist handling – dry bulk, fruit, ro-ro, etc.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Consultancy</a:t>
            </a:r>
            <a:endParaRPr lang="en-US" sz="1400" b="0" i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Real Estate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Speicherstadt, the historical warehouse district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real estate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Fischmarkt Hamburg-Altona</a:t>
            </a:r>
            <a:endParaRPr lang="en-US" sz="1400" b="0" i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8" name="Grafik 183">
            <a:extLst>
              <a:ext uri="{FF2B5EF4-FFF2-40B4-BE49-F238E27FC236}">
                <a16:creationId xmlns:a16="http://schemas.microsoft.com/office/drawing/2014/main" id="{0B544138-DAAC-640A-BA4C-6151CBE5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6488" y="2476674"/>
            <a:ext cx="463242" cy="303256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55890228-431D-79BF-D658-EFD80BD76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97032" y="4061689"/>
            <a:ext cx="2328200" cy="3359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DC64C12-02E3-7E51-AFD5-D93EFC2A7C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96"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E05D987D-3C7E-C0A8-D917-6389A3FA7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068F964C-FA36-E062-8855-53C77E50D63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2D7E14-A3DC-7A5C-BA63-60F6DF031B9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8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AD1571DB-85ED-AEDF-610A-173A69C2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t="1520" r="252" b="2566"/>
          <a:stretch/>
        </p:blipFill>
        <p:spPr>
          <a:xfrm>
            <a:off x="3516368" y="3783737"/>
            <a:ext cx="3820679" cy="24494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8129AF-7197-4E27-0C4D-A0D375DA3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1" t="39335" r="16208" b="136"/>
          <a:stretch/>
        </p:blipFill>
        <p:spPr>
          <a:xfrm>
            <a:off x="7081767" y="1565415"/>
            <a:ext cx="3837692" cy="2267446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555F886D-AC77-31F4-5B04-926965C2D2D8}"/>
              </a:ext>
            </a:extLst>
          </p:cNvPr>
          <p:cNvSpPr/>
          <p:nvPr/>
        </p:nvSpPr>
        <p:spPr>
          <a:xfrm>
            <a:off x="4205816" y="1565415"/>
            <a:ext cx="3443084" cy="226744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08B23A22-BECC-4F71-C964-B4AB9AF24F7C}"/>
              </a:ext>
            </a:extLst>
          </p:cNvPr>
          <p:cNvSpPr/>
          <p:nvPr/>
        </p:nvSpPr>
        <p:spPr>
          <a:xfrm>
            <a:off x="635508" y="1562063"/>
            <a:ext cx="3570308" cy="227065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CB270-D53C-87FC-4F49-21FC26427DCB}"/>
              </a:ext>
            </a:extLst>
          </p:cNvPr>
          <p:cNvSpPr txBox="1"/>
          <p:nvPr/>
        </p:nvSpPr>
        <p:spPr>
          <a:xfrm>
            <a:off x="839010" y="1851114"/>
            <a:ext cx="310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With HHLA Pure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ensure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ndling and transport with a reduced CO₂ footprint, which has a real impact on climate protection.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A9DC5B-FB91-8826-5CE2-1C2297D98318}"/>
              </a:ext>
            </a:extLst>
          </p:cNvPr>
          <p:cNvSpPr txBox="1"/>
          <p:nvPr/>
        </p:nvSpPr>
        <p:spPr>
          <a:xfrm>
            <a:off x="4466973" y="1823986"/>
            <a:ext cx="216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pproach</a:t>
            </a:r>
            <a:endParaRPr lang="sk-SK" sz="2000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3B5D383-0156-6D63-6CCB-44776010DE0F}"/>
              </a:ext>
            </a:extLst>
          </p:cNvPr>
          <p:cNvSpPr txBox="1"/>
          <p:nvPr/>
        </p:nvSpPr>
        <p:spPr>
          <a:xfrm>
            <a:off x="4466972" y="2281763"/>
            <a:ext cx="30819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 hybrid &amp; electric locomotives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Electrified port terminals with storage cranes &amp; electric vehicles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BCC7B62-FF67-38A6-8217-73CE361C743E}"/>
              </a:ext>
            </a:extLst>
          </p:cNvPr>
          <p:cNvSpPr/>
          <p:nvPr/>
        </p:nvSpPr>
        <p:spPr>
          <a:xfrm>
            <a:off x="7337047" y="3832861"/>
            <a:ext cx="3582412" cy="240029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3C15AE3-C458-759F-4774-95806C027BE0}"/>
              </a:ext>
            </a:extLst>
          </p:cNvPr>
          <p:cNvSpPr txBox="1"/>
          <p:nvPr/>
        </p:nvSpPr>
        <p:spPr>
          <a:xfrm>
            <a:off x="7836463" y="4125069"/>
            <a:ext cx="2746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 for long distances, compensation matters. Since CO₂ emissions affect the entire planet, we offset any unavoidable emissions through certified environmental projects.</a:t>
            </a:r>
            <a:endParaRPr lang="en-A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hteck 22">
            <a:extLst>
              <a:ext uri="{FF2B5EF4-FFF2-40B4-BE49-F238E27FC236}">
                <a16:creationId xmlns:a16="http://schemas.microsoft.com/office/drawing/2014/main" id="{032EB6C8-0577-83F7-6187-62973D76A58B}"/>
              </a:ext>
            </a:extLst>
          </p:cNvPr>
          <p:cNvSpPr/>
          <p:nvPr/>
        </p:nvSpPr>
        <p:spPr>
          <a:xfrm>
            <a:off x="635509" y="3832861"/>
            <a:ext cx="2912595" cy="240029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0C3C5B48-82AF-5BEA-460C-85FC2B9B9DBA}"/>
              </a:ext>
            </a:extLst>
          </p:cNvPr>
          <p:cNvSpPr txBox="1"/>
          <p:nvPr/>
        </p:nvSpPr>
        <p:spPr>
          <a:xfrm>
            <a:off x="776218" y="4690231"/>
            <a:ext cx="25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Till now we have already offset over</a:t>
            </a:r>
          </a:p>
        </p:txBody>
      </p:sp>
      <p:sp>
        <p:nvSpPr>
          <p:cNvPr id="33" name="Google Shape;1423;p113">
            <a:extLst>
              <a:ext uri="{FF2B5EF4-FFF2-40B4-BE49-F238E27FC236}">
                <a16:creationId xmlns:a16="http://schemas.microsoft.com/office/drawing/2014/main" id="{FDD7ECFB-6876-310E-A9B6-5A80AE4B0658}"/>
              </a:ext>
            </a:extLst>
          </p:cNvPr>
          <p:cNvSpPr txBox="1">
            <a:spLocks/>
          </p:cNvSpPr>
          <p:nvPr/>
        </p:nvSpPr>
        <p:spPr>
          <a:xfrm>
            <a:off x="1199291" y="5336625"/>
            <a:ext cx="1722516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r>
              <a:rPr lang="sk-SK" sz="3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230.000</a:t>
            </a:r>
            <a:endParaRPr lang="de-DE" sz="3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41B5120-659A-8E4D-EC92-7EFAA15376FB}"/>
              </a:ext>
            </a:extLst>
          </p:cNvPr>
          <p:cNvSpPr txBox="1"/>
          <p:nvPr/>
        </p:nvSpPr>
        <p:spPr>
          <a:xfrm>
            <a:off x="1199291" y="5672000"/>
            <a:ext cx="172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tonnes of CO</a:t>
            </a:r>
            <a:r>
              <a:rPr lang="sk-SK" baseline="-25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7" name="Obrázok 36" descr="Obrázok, na ktorom je grafika, písmo, logo, symbol&#10;&#10;Obsah vygenerovaný umelou inteligenciou môže byť nesprávny.">
            <a:extLst>
              <a:ext uri="{FF2B5EF4-FFF2-40B4-BE49-F238E27FC236}">
                <a16:creationId xmlns:a16="http://schemas.microsoft.com/office/drawing/2014/main" id="{87DA237A-2EBB-3409-D04F-36791AF2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95" y="3796834"/>
            <a:ext cx="983307" cy="984885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7937A1A5-31CC-E172-5C62-1AD0F9638D1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BBBD09A7-62EC-8EAB-D48B-CE290D6DFA7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910A8F0-4764-1C75-8C80-97757850B148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Verified CO₂ footprint and financial climate contribution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9185E46-9966-FA69-345E-B21083D50C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50"/>
            <a:ext cx="3349272" cy="223937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B53A2334-D9DF-8D51-018A-28EBF2FDF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20" b="10650"/>
          <a:stretch/>
        </p:blipFill>
        <p:spPr>
          <a:xfrm>
            <a:off x="7020462" y="3926049"/>
            <a:ext cx="3898998" cy="2351204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965928" y="1504951"/>
            <a:ext cx="6953532" cy="261423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252793" y="1786970"/>
            <a:ext cx="27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product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276055" y="2247584"/>
            <a:ext cx="66399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Low-impact cargo handling and transport</a:t>
            </a:r>
            <a:endParaRPr lang="sk-SK" sz="1400" dirty="0">
              <a:solidFill>
                <a:schemeClr val="bg1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Electrified operations across HHLA terminals</a:t>
            </a:r>
            <a:endParaRPr lang="sk-SK" sz="1400" dirty="0">
              <a:solidFill>
                <a:schemeClr val="bg1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CO₂-efficient METRANS locomotives and rolling stock</a:t>
            </a:r>
            <a:endParaRPr lang="sk-SK" sz="1400" dirty="0">
              <a:solidFill>
                <a:schemeClr val="bg1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Unavoidable emissions are compensated through Gold Standard-certified projects</a:t>
            </a:r>
            <a:endParaRPr lang="sk-SK" sz="1400" dirty="0">
              <a:solidFill>
                <a:schemeClr val="bg1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Customers receive confirmation of carbon-balanced transport</a:t>
            </a:r>
            <a:endParaRPr lang="sk-SK" sz="1400" dirty="0">
              <a:solidFill>
                <a:schemeClr val="bg1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In Austria and Germany, METRANS electric trains run on renewable power</a:t>
            </a:r>
            <a:endParaRPr lang="en-AU" sz="1400" dirty="0">
              <a:solidFill>
                <a:schemeClr val="bg1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907273" y="1827431"/>
            <a:ext cx="2801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esigned to reduce the transport-related CO₂ footprint from port operations into the European hinterland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3965928" y="4119188"/>
            <a:ext cx="3349272" cy="215806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4260905" y="4304311"/>
            <a:ext cx="149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824EF9B2-948F-0C3A-8826-418EF33E9B5C}"/>
              </a:ext>
            </a:extLst>
          </p:cNvPr>
          <p:cNvSpPr txBox="1"/>
          <p:nvPr/>
        </p:nvSpPr>
        <p:spPr>
          <a:xfrm>
            <a:off x="4260904" y="4720063"/>
            <a:ext cx="2775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Certification of HHLA Pure TÜV Nord </a:t>
            </a:r>
            <a:endParaRPr lang="sk-SK" sz="1400" dirty="0">
              <a:solidFill>
                <a:srgbClr val="122862"/>
              </a:solidFill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Receiving customer-specific transport (volume/route) </a:t>
            </a:r>
            <a:endParaRPr lang="sk-SK" sz="1400" dirty="0">
              <a:solidFill>
                <a:srgbClr val="122862"/>
              </a:solidFill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HelveticaNeueLT Pro 55 Roman" panose="020B0604020202020204" pitchFamily="34" charset="-18"/>
                <a:ea typeface="Times New Roman" panose="02020603050405020304" pitchFamily="18" charset="0"/>
                <a:cs typeface="Arial" panose="020B0604020202020204" pitchFamily="34" charset="0"/>
              </a:rPr>
              <a:t>Offsetting and monitoring by TÜV Nord</a:t>
            </a:r>
            <a:endParaRPr lang="en-AU" sz="1400" dirty="0">
              <a:solidFill>
                <a:srgbClr val="122862"/>
              </a:solidFill>
              <a:effectLst/>
              <a:latin typeface="HelveticaNeueLT Pro 55 Roman" panose="020B0604020202020204" pitchFamily="34" charset="-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282EC939-C60F-7F08-3AF9-F5D30A6B61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0" t="-706" r="10800" b="2662"/>
          <a:stretch/>
        </p:blipFill>
        <p:spPr>
          <a:xfrm>
            <a:off x="650168" y="3551188"/>
            <a:ext cx="3315760" cy="2726064"/>
          </a:xfrm>
          <a:prstGeom prst="rect">
            <a:avLst/>
          </a:prstGeom>
        </p:spPr>
      </p:pic>
      <p:sp>
        <p:nvSpPr>
          <p:cNvPr id="42" name="TextBox 12">
            <a:extLst>
              <a:ext uri="{FF2B5EF4-FFF2-40B4-BE49-F238E27FC236}">
                <a16:creationId xmlns:a16="http://schemas.microsoft.com/office/drawing/2014/main" id="{E4D61E8C-E19B-95C5-D43E-96A70B3045BB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726914EC-3BDD-315B-9D02-AB49584E9E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10DF586-9B53-D281-67D8-EE9DE9C7E8BD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Verified CO₂ footprint and financial climate contribution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AAD011E4-D2A6-C91F-9DE5-235BB0D481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rázok 325" descr="Obrázok, na ktorom je nákladný kontajner, prepravný kontajner, kontajner, nákladná preprava&#10;&#10;Obsah vygenerovaný umelou inteligenciou môže byť nesprávny.">
            <a:extLst>
              <a:ext uri="{FF2B5EF4-FFF2-40B4-BE49-F238E27FC236}">
                <a16:creationId xmlns:a16="http://schemas.microsoft.com/office/drawing/2014/main" id="{008FD4A4-0304-C9F6-FBA7-33D0A7C49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56" r="44312"/>
          <a:stretch/>
        </p:blipFill>
        <p:spPr>
          <a:xfrm>
            <a:off x="728139" y="1415132"/>
            <a:ext cx="1977794" cy="4861646"/>
          </a:xfrm>
          <a:prstGeom prst="rect">
            <a:avLst/>
          </a:prstGeom>
        </p:spPr>
      </p:pic>
      <p:sp>
        <p:nvSpPr>
          <p:cNvPr id="300" name="Obdĺžnik 299">
            <a:extLst>
              <a:ext uri="{FF2B5EF4-FFF2-40B4-BE49-F238E27FC236}">
                <a16:creationId xmlns:a16="http://schemas.microsoft.com/office/drawing/2014/main" id="{DFA835DD-2CA2-236C-7D5F-69C4D06034AD}"/>
              </a:ext>
            </a:extLst>
          </p:cNvPr>
          <p:cNvSpPr/>
          <p:nvPr/>
        </p:nvSpPr>
        <p:spPr>
          <a:xfrm>
            <a:off x="2688243" y="3705839"/>
            <a:ext cx="2411104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7" name="Obdĺžnik 306">
            <a:extLst>
              <a:ext uri="{FF2B5EF4-FFF2-40B4-BE49-F238E27FC236}">
                <a16:creationId xmlns:a16="http://schemas.microsoft.com/office/drawing/2014/main" id="{F1698AC3-A552-D3C7-D27F-1C04DAA08293}"/>
              </a:ext>
            </a:extLst>
          </p:cNvPr>
          <p:cNvSpPr/>
          <p:nvPr/>
        </p:nvSpPr>
        <p:spPr>
          <a:xfrm>
            <a:off x="5054245" y="3705839"/>
            <a:ext cx="3495395" cy="257093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8" name="Obdĺžnik 307">
            <a:extLst>
              <a:ext uri="{FF2B5EF4-FFF2-40B4-BE49-F238E27FC236}">
                <a16:creationId xmlns:a16="http://schemas.microsoft.com/office/drawing/2014/main" id="{35467B1F-9861-1EC5-1AD9-8EFFC38FBCB2}"/>
              </a:ext>
            </a:extLst>
          </p:cNvPr>
          <p:cNvSpPr/>
          <p:nvPr/>
        </p:nvSpPr>
        <p:spPr>
          <a:xfrm>
            <a:off x="8508325" y="3705839"/>
            <a:ext cx="2411136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CB9522A9-DC37-1F6B-187F-DAA2B25FB80C}"/>
              </a:ext>
            </a:extLst>
          </p:cNvPr>
          <p:cNvSpPr/>
          <p:nvPr/>
        </p:nvSpPr>
        <p:spPr>
          <a:xfrm>
            <a:off x="6713999" y="1415132"/>
            <a:ext cx="4205462" cy="229070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9" name="Obdĺžnik 298">
            <a:extLst>
              <a:ext uri="{FF2B5EF4-FFF2-40B4-BE49-F238E27FC236}">
                <a16:creationId xmlns:a16="http://schemas.microsoft.com/office/drawing/2014/main" id="{E0229A26-CEAA-161A-202A-5382FC84C690}"/>
              </a:ext>
            </a:extLst>
          </p:cNvPr>
          <p:cNvSpPr/>
          <p:nvPr/>
        </p:nvSpPr>
        <p:spPr>
          <a:xfrm>
            <a:off x="2688243" y="1415132"/>
            <a:ext cx="4028830" cy="22907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648725" y="581223"/>
            <a:ext cx="54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Pillars of our success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8939774" y="4995428"/>
            <a:ext cx="1548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hardware and software</a:t>
            </a: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4058603" y="2272298"/>
            <a:ext cx="24749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largest Central European operator of intermodal transport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en-SG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A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shipping </a:t>
            </a:r>
            <a:r>
              <a:rPr lang="en-A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4058603" y="1687523"/>
            <a:ext cx="241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of the leaders of intermodal transport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B830ADE3-ECF0-F3CE-8523-48205937C3EF}"/>
              </a:ext>
            </a:extLst>
          </p:cNvPr>
          <p:cNvGrpSpPr/>
          <p:nvPr/>
        </p:nvGrpSpPr>
        <p:grpSpPr>
          <a:xfrm>
            <a:off x="2831000" y="4793126"/>
            <a:ext cx="2042778" cy="1067670"/>
            <a:chOff x="4262274" y="4526699"/>
            <a:chExt cx="6363894" cy="1067670"/>
          </a:xfrm>
        </p:grpSpPr>
        <p:sp>
          <p:nvSpPr>
            <p:cNvPr id="71" name="BlokTextu 70">
              <a:extLst>
                <a:ext uri="{FF2B5EF4-FFF2-40B4-BE49-F238E27FC236}">
                  <a16:creationId xmlns:a16="http://schemas.microsoft.com/office/drawing/2014/main" id="{43A58F06-52F4-0623-2503-67A29BC2D7C8}"/>
                </a:ext>
              </a:extLst>
            </p:cNvPr>
            <p:cNvSpPr txBox="1"/>
            <p:nvPr/>
          </p:nvSpPr>
          <p:spPr>
            <a:xfrm>
              <a:off x="4262274" y="4855705"/>
              <a:ext cx="636389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have a highly qualified team of employees with many years of experience</a:t>
              </a:r>
              <a:r>
                <a:rPr lang="sk-SK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9D31E6B0-15CA-6890-64E8-83EE18906871}"/>
                </a:ext>
              </a:extLst>
            </p:cNvPr>
            <p:cNvSpPr txBox="1"/>
            <p:nvPr/>
          </p:nvSpPr>
          <p:spPr>
            <a:xfrm>
              <a:off x="4760160" y="4526699"/>
              <a:ext cx="55407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employer</a:t>
              </a:r>
              <a:endPara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8173460" y="1619023"/>
            <a:ext cx="237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network of 2</a:t>
            </a:r>
            <a:r>
              <a:rPr lang="sk-SK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terminals</a:t>
            </a:r>
            <a:endParaRPr lang="sk-SK" sz="16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8158623" y="2199087"/>
            <a:ext cx="25679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operate 2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intermodal terminals in Czech Republic, Slovakia, Poland, Hungary, Austria, Germany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Romania and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further under construction.</a:t>
            </a:r>
          </a:p>
        </p:txBody>
      </p:sp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77BE5659-C753-2BBD-64A0-0A96725C0F2F}"/>
              </a:ext>
            </a:extLst>
          </p:cNvPr>
          <p:cNvGrpSpPr/>
          <p:nvPr/>
        </p:nvGrpSpPr>
        <p:grpSpPr>
          <a:xfrm>
            <a:off x="5192516" y="4793126"/>
            <a:ext cx="3122981" cy="1302296"/>
            <a:chOff x="3130233" y="5305360"/>
            <a:chExt cx="6363165" cy="1302296"/>
          </a:xfrm>
        </p:grpSpPr>
        <p:sp>
          <p:nvSpPr>
            <p:cNvPr id="73" name="BlokTextu 72">
              <a:extLst>
                <a:ext uri="{FF2B5EF4-FFF2-40B4-BE49-F238E27FC236}">
                  <a16:creationId xmlns:a16="http://schemas.microsoft.com/office/drawing/2014/main" id="{3D5FB3DD-DB26-C975-AAE5-A8543EE8E9E4}"/>
                </a:ext>
              </a:extLst>
            </p:cNvPr>
            <p:cNvSpPr txBox="1"/>
            <p:nvPr/>
          </p:nvSpPr>
          <p:spPr>
            <a:xfrm>
              <a:off x="3130233" y="5653549"/>
              <a:ext cx="6363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 modern hybrid and electric locomotives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HHLA Pure service we 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handling and transport with 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reduced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CO₂ footprint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8" name="BlokTextu 77">
              <a:extLst>
                <a:ext uri="{FF2B5EF4-FFF2-40B4-BE49-F238E27FC236}">
                  <a16:creationId xmlns:a16="http://schemas.microsoft.com/office/drawing/2014/main" id="{D58B9E87-849B-AD1C-8001-57F0D03AC14B}"/>
                </a:ext>
              </a:extLst>
            </p:cNvPr>
            <p:cNvSpPr txBox="1"/>
            <p:nvPr/>
          </p:nvSpPr>
          <p:spPr>
            <a:xfrm>
              <a:off x="3520862" y="5305360"/>
              <a:ext cx="55070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Climate protection</a:t>
              </a:r>
            </a:p>
          </p:txBody>
        </p:sp>
      </p:grpSp>
      <p:sp>
        <p:nvSpPr>
          <p:cNvPr id="296" name="TextBox 12">
            <a:extLst>
              <a:ext uri="{FF2B5EF4-FFF2-40B4-BE49-F238E27FC236}">
                <a16:creationId xmlns:a16="http://schemas.microsoft.com/office/drawing/2014/main" id="{370FA79E-33B0-4C78-C04B-FE0C489E2C71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13" name="Obrázok 312" descr="Obrázok, na ktorom je kruh, symbol, grafika, dizajn&#10;&#10;Obsah vygenerovaný umelou inteligenciou môže byť nesprávny.">
            <a:extLst>
              <a:ext uri="{FF2B5EF4-FFF2-40B4-BE49-F238E27FC236}">
                <a16:creationId xmlns:a16="http://schemas.microsoft.com/office/drawing/2014/main" id="{9AA284E6-73F6-73A5-750E-FC6526C4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551" y="3735592"/>
            <a:ext cx="1078838" cy="1078838"/>
          </a:xfrm>
          <a:prstGeom prst="rect">
            <a:avLst/>
          </a:prstGeom>
        </p:spPr>
      </p:pic>
      <p:pic>
        <p:nvPicPr>
          <p:cNvPr id="317" name="Obrázok 316" descr="Obrázok, na ktorom je symbol, písmo, grafika, kruh&#10;&#10;Obsah vygenerovaný umelou inteligenciou môže byť nesprávny.">
            <a:extLst>
              <a:ext uri="{FF2B5EF4-FFF2-40B4-BE49-F238E27FC236}">
                <a16:creationId xmlns:a16="http://schemas.microsoft.com/office/drawing/2014/main" id="{FEC8A69D-770B-EFCD-E29A-1E2A0D6C3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481" y="3930528"/>
            <a:ext cx="922823" cy="922823"/>
          </a:xfrm>
          <a:prstGeom prst="rect">
            <a:avLst/>
          </a:prstGeom>
        </p:spPr>
      </p:pic>
      <p:pic>
        <p:nvPicPr>
          <p:cNvPr id="322" name="Obrázok 321" descr="Obrázok, na ktorom je písmo, grafika, logo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0DED55A0-8E9C-B7A4-04E1-138E46C9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34" y="3691853"/>
            <a:ext cx="1098329" cy="1100092"/>
          </a:xfrm>
          <a:prstGeom prst="rect">
            <a:avLst/>
          </a:prstGeom>
        </p:spPr>
      </p:pic>
      <p:pic>
        <p:nvPicPr>
          <p:cNvPr id="324" name="Obrázok 323">
            <a:extLst>
              <a:ext uri="{FF2B5EF4-FFF2-40B4-BE49-F238E27FC236}">
                <a16:creationId xmlns:a16="http://schemas.microsoft.com/office/drawing/2014/main" id="{403A3252-FDEC-8ADF-F1D7-FA04E2C4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80673" y="2070838"/>
            <a:ext cx="1066083" cy="1066083"/>
          </a:xfrm>
          <a:prstGeom prst="rect">
            <a:avLst/>
          </a:prstGeom>
        </p:spPr>
      </p:pic>
      <p:pic>
        <p:nvPicPr>
          <p:cNvPr id="328" name="Google Shape;79;p8">
            <a:extLst>
              <a:ext uri="{FF2B5EF4-FFF2-40B4-BE49-F238E27FC236}">
                <a16:creationId xmlns:a16="http://schemas.microsoft.com/office/drawing/2014/main" id="{5812FF36-A90C-AE0C-E7E9-143E0582F8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849" y="2173085"/>
            <a:ext cx="808007" cy="82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5E1BADF-3F7E-9F45-400D-5F84F286772D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08E62FF-DFAB-B634-0432-C53B59CD41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83" b="6877"/>
          <a:stretch/>
        </p:blipFill>
        <p:spPr>
          <a:xfrm>
            <a:off x="0" y="0"/>
            <a:ext cx="12192000" cy="68758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E3871B36-1F53-6B84-8D4D-9A317B0C9F81}"/>
              </a:ext>
            </a:extLst>
          </p:cNvPr>
          <p:cNvSpPr/>
          <p:nvPr/>
        </p:nvSpPr>
        <p:spPr>
          <a:xfrm>
            <a:off x="410817" y="6248487"/>
            <a:ext cx="11339580" cy="106593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</a:endParaRPr>
          </a:p>
        </p:txBody>
      </p:sp>
      <p:pic>
        <p:nvPicPr>
          <p:cNvPr id="9" name="Obrázok 8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F894647F-0777-7C44-BDDF-C08DD3834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2" y="5429996"/>
            <a:ext cx="1733929" cy="549423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C8BD4DA8-0A6D-6311-6DC3-1C8AE3F0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61552" y="5741356"/>
            <a:ext cx="2421833" cy="3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2.750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1186263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electric and hybrid locomotives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rail terminals in </a:t>
            </a:r>
            <a:r>
              <a:rPr lang="de-DE" sz="1400" kern="0" dirty="0">
                <a:solidFill>
                  <a:srgbClr val="00226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hinterland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annual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revenue</a:t>
            </a: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employees in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10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countr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731934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393261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1.45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47936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company-owned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wagons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lang="de-DE" sz="2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18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63432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train connections per week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3331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Facts and k</a:t>
            </a:r>
            <a:r>
              <a:rPr lang="en-GB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ey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</a:t>
            </a:r>
            <a:r>
              <a:rPr lang="en-GB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igures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(2024)</a:t>
            </a:r>
            <a:endParaRPr lang="en-GB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7172752" y="627425"/>
            <a:ext cx="3677584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290759" y="787077"/>
            <a:ext cx="346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new terminals in plan for Hungary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Development of the present network</a:t>
            </a: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>
            <a:extLst>
              <a:ext uri="{FF2B5EF4-FFF2-40B4-BE49-F238E27FC236}">
                <a16:creationId xmlns:a16="http://schemas.microsoft.com/office/drawing/2014/main" id="{14EE269F-67D4-C6D5-6A9B-83B43FA3420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56546A76-73E5-3F4D-A2FC-42B7B6BE5E5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3794D594-4581-C286-5251-32DF6FFCB7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0B96883-E90C-6041-43A0-8D9C7DA4EA7E}"/>
              </a:ext>
            </a:extLst>
          </p:cNvPr>
          <p:cNvSpPr txBox="1"/>
          <p:nvPr/>
        </p:nvSpPr>
        <p:spPr>
          <a:xfrm rot="16200000">
            <a:off x="1148944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Obrázok 25">
            <a:extLst>
              <a:ext uri="{FF2B5EF4-FFF2-40B4-BE49-F238E27FC236}">
                <a16:creationId xmlns:a16="http://schemas.microsoft.com/office/drawing/2014/main" id="{C67A757E-151C-64E4-DB76-00B82DE8A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343833"/>
            <a:ext cx="45413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0520" y="1376530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88509" y="1032133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88509" y="694663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0892" y="1709147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88509" y="343833"/>
            <a:ext cx="0" cy="1701127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105">
            <a:extLst>
              <a:ext uri="{FF2B5EF4-FFF2-40B4-BE49-F238E27FC236}">
                <a16:creationId xmlns:a16="http://schemas.microsoft.com/office/drawing/2014/main" id="{BCF09111-77B3-9EFC-85C7-C4021568370A}"/>
              </a:ext>
            </a:extLst>
          </p:cNvPr>
          <p:cNvCxnSpPr>
            <a:cxnSpLocks/>
          </p:cNvCxnSpPr>
          <p:nvPr/>
        </p:nvCxnSpPr>
        <p:spPr>
          <a:xfrm>
            <a:off x="8290381" y="2035555"/>
            <a:ext cx="25682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40249" y="353795"/>
            <a:ext cx="25738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>
            <a:off x="4141238" y="353795"/>
            <a:ext cx="0" cy="6168400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46770" y="652844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46770" y="945801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46770" y="1245386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46770" y="1532712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46770" y="1826664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46770" y="2120616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46770" y="2407942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46770" y="3002472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38430" y="3604622"/>
            <a:ext cx="25920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46770" y="3875179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46770" y="4742789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46770" y="5036991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46770" y="5338313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34559" y="6522195"/>
            <a:ext cx="26635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46770" y="4176751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42430" y="5923575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46770" y="3295430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34559" y="6208905"/>
            <a:ext cx="266355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50050" y="5632265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46770" y="2701894"/>
            <a:ext cx="250864" cy="1529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2418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Group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Company structure</a:t>
            </a: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61567" y="4464802"/>
            <a:ext cx="4971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02306" y="4466499"/>
            <a:ext cx="1289616" cy="3091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7782" y="4343808"/>
            <a:ext cx="2674200" cy="227111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7803" y="4349799"/>
            <a:ext cx="1791477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495428" y="1268181"/>
            <a:ext cx="267482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ounded Rectangle 1">
            <a:extLst>
              <a:ext uri="{FF2B5EF4-FFF2-40B4-BE49-F238E27FC236}">
                <a16:creationId xmlns:a16="http://schemas.microsoft.com/office/drawing/2014/main" id="{DE20C7EB-A41D-30D4-FBC4-D74E697C3BD0}"/>
              </a:ext>
            </a:extLst>
          </p:cNvPr>
          <p:cNvSpPr/>
          <p:nvPr/>
        </p:nvSpPr>
        <p:spPr>
          <a:xfrm>
            <a:off x="8496083" y="926471"/>
            <a:ext cx="267420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496083" y="258739"/>
            <a:ext cx="267420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495428" y="583097"/>
            <a:ext cx="2674820" cy="223596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496082" y="1604963"/>
            <a:ext cx="267420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496082" y="1933684"/>
            <a:ext cx="2674200" cy="20994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1979" y="261737"/>
            <a:ext cx="1715466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48616" y="581045"/>
            <a:ext cx="1703806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0" name="TextBox 84">
            <a:extLst>
              <a:ext uri="{FF2B5EF4-FFF2-40B4-BE49-F238E27FC236}">
                <a16:creationId xmlns:a16="http://schemas.microsoft.com/office/drawing/2014/main" id="{EE6AC984-0987-4F50-811A-D0FBFD944053}"/>
              </a:ext>
            </a:extLst>
          </p:cNvPr>
          <p:cNvSpPr txBox="1"/>
          <p:nvPr/>
        </p:nvSpPr>
        <p:spPr>
          <a:xfrm>
            <a:off x="9155480" y="933566"/>
            <a:ext cx="151612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HR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07674" y="1274276"/>
            <a:ext cx="168322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3624" y="1608489"/>
            <a:ext cx="1659886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3230" y="1940255"/>
            <a:ext cx="146739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391922" y="244493"/>
            <a:ext cx="3689634" cy="223138"/>
            <a:chOff x="4112329" y="298360"/>
            <a:chExt cx="3689634" cy="223138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391922" y="846306"/>
            <a:ext cx="3689634" cy="223138"/>
            <a:chOff x="4112329" y="911676"/>
            <a:chExt cx="3689634" cy="223138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384247" y="1138931"/>
            <a:ext cx="3689634" cy="223138"/>
            <a:chOff x="4112329" y="1210528"/>
            <a:chExt cx="3689634" cy="223138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391922" y="1431556"/>
            <a:ext cx="3689634" cy="223889"/>
            <a:chOff x="4112329" y="1523236"/>
            <a:chExt cx="3689634" cy="223889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31904" y="1523987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391922" y="1724932"/>
            <a:ext cx="3689634" cy="223138"/>
            <a:chOff x="4112329" y="1818836"/>
            <a:chExt cx="3689634" cy="223138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391922" y="2017557"/>
            <a:ext cx="3689634" cy="223138"/>
            <a:chOff x="4112329" y="2193302"/>
            <a:chExt cx="3689634" cy="223138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391922" y="2310182"/>
            <a:ext cx="3689634" cy="223138"/>
            <a:chOff x="4112329" y="2431343"/>
            <a:chExt cx="3689634" cy="22313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391922" y="2602807"/>
            <a:ext cx="3689634" cy="223138"/>
            <a:chOff x="4112329" y="2731844"/>
            <a:chExt cx="3689634" cy="223138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391922" y="4065932"/>
            <a:ext cx="3689634" cy="223138"/>
            <a:chOff x="4112329" y="4242028"/>
            <a:chExt cx="3689634" cy="223138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391922" y="3480682"/>
            <a:ext cx="3689634" cy="223138"/>
            <a:chOff x="4112329" y="3632356"/>
            <a:chExt cx="3689634" cy="223138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391922" y="3773307"/>
            <a:ext cx="3689634" cy="223138"/>
            <a:chOff x="4112329" y="3937647"/>
            <a:chExt cx="3689634" cy="223138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391922" y="4358557"/>
            <a:ext cx="3689634" cy="223138"/>
            <a:chOff x="4112329" y="4546509"/>
            <a:chExt cx="3689634" cy="223138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391922" y="5529057"/>
            <a:ext cx="3689634" cy="223138"/>
            <a:chOff x="4112329" y="5762780"/>
            <a:chExt cx="3689634" cy="223138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391922" y="3188057"/>
            <a:ext cx="3689634" cy="223138"/>
            <a:chOff x="4112329" y="3336989"/>
            <a:chExt cx="3689634" cy="223138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89"/>
              <a:ext cx="3382072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CL EUROPORT Sp. z o.o.,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391922" y="6390369"/>
            <a:ext cx="3689634" cy="223138"/>
            <a:chOff x="4112329" y="6444236"/>
            <a:chExt cx="3689634" cy="223138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391922" y="6097744"/>
            <a:ext cx="3689634" cy="223138"/>
            <a:chOff x="4112329" y="6066239"/>
            <a:chExt cx="3689634" cy="223138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391922" y="4943807"/>
            <a:ext cx="3689634" cy="223138"/>
            <a:chOff x="4112329" y="5161563"/>
            <a:chExt cx="3689634" cy="223138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391922" y="5236432"/>
            <a:ext cx="3689634" cy="223138"/>
            <a:chOff x="4112329" y="5456394"/>
            <a:chExt cx="3689634" cy="223138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391922" y="537118"/>
            <a:ext cx="3689634" cy="223138"/>
            <a:chOff x="4112329" y="600772"/>
            <a:chExt cx="3689634" cy="223138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391922" y="2895432"/>
            <a:ext cx="3689634" cy="223138"/>
            <a:chOff x="4112329" y="3034363"/>
            <a:chExt cx="3689634" cy="223138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391922" y="4651182"/>
            <a:ext cx="3689634" cy="223138"/>
            <a:chOff x="4112329" y="4851968"/>
            <a:chExt cx="3689634" cy="223138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387582" y="5806522"/>
            <a:ext cx="3689634" cy="223138"/>
            <a:chOff x="4112329" y="600772"/>
            <a:chExt cx="3689634" cy="223138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85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85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8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33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6446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hub &amp; shuttle system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ports are linked with a network of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inland terminals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067C4427-E995-70AF-552F-D251882568D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Obrázok 8" descr="Obrázok, na ktorom je diagram, text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48E4579F-6A27-BFDA-C46D-AA535BF38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37" t="13281" r="1901"/>
          <a:stretch/>
        </p:blipFill>
        <p:spPr>
          <a:xfrm>
            <a:off x="540584" y="1685244"/>
            <a:ext cx="10710008" cy="4794424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C1A17CB-7234-21A3-FBD2-EA5287D2335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3036AC8-636C-2AA6-F732-8A6B7AEFD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1844BD72-A384-6A1C-834D-F964A41B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32" r="12152"/>
          <a:stretch>
            <a:fillRect/>
          </a:stretch>
        </p:blipFill>
        <p:spPr>
          <a:xfrm>
            <a:off x="4526585" y="-835947"/>
            <a:ext cx="6979431" cy="8215492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59" t="82" r="31317" b="428"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068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13470" y="5644212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Constanta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Seaports</a:t>
            </a: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21557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end terminals</a:t>
            </a: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Czech Republic, Germany, Poland, Romania, Serbia, Slovakia 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Ceska Trebova (CZ), Krems (AT), Dunajska Streda (SK), Poznan &amp; Malaszewicze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Zalaegerszeg to come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 terminals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9610936-0D5A-3E5B-4ED9-C43D16CD573B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AA6AC0AF-0D2A-169B-D454-239BDC450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E2B1CAAB-EFD9-3052-C23A-6BFD95FF4A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8" r="11358"/>
          <a:stretch>
            <a:fillRect/>
          </a:stretch>
        </p:blipFill>
        <p:spPr>
          <a:xfrm>
            <a:off x="4460783" y="-43228"/>
            <a:ext cx="7035624" cy="6827520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 650 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regular train connections per week</a:t>
            </a: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2185283" y="250640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Ceska Trebova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Dunajska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Gadki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2993132" y="60649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2993132" y="8139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Ceska Trebova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2993132" y="101967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Dunajska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2993132" y="122538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Gadki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2993132" y="143109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2993132" y="163679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2993132" y="184250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2993132" y="204821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2993132" y="225391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2993132" y="245962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2993132" y="266533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2993132" y="287104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2993132" y="306838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Dunajska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2993132" y="348746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2993132" y="369317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2993132" y="389888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2993132" y="410458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Dabrowa Gornicza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2993132" y="431385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Ceska Trebova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2993132" y="451954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2993132" y="472976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2993132" y="493096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2993132" y="513440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2993132" y="5346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Belgrade (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2993132" y="5552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2993132" y="5758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Ceska Trebova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2993132" y="596400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2993132" y="616970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70784" y="60649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70784" y="81359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70784" y="10189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70784" y="122424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70784" y="14295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70784" y="163490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70784" y="184023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70784" y="20455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70784" y="225089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70784" y="245621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70784" y="266154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70784" y="286687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70784" y="306583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70784" y="349239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70784" y="36977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70784" y="390304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70784" y="41083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70784" y="431385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70784" y="451954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70784" y="473241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70784" y="493069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70784" y="513440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70784" y="534839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70784" y="555372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70784" y="575905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70784" y="596438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70784" y="616970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Dunajsk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Malaszewice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Zlin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28325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4889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46946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49003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Kosice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10601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3117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Zilina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5174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Dabrowa Gornicza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572309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Katy Wroclawskie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592878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 ↔ Pruszkow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13447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Dabrowa Gornicza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418970" y="634016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2830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4888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469451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490021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10592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31163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51734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572304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592875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13446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2265628" y="634016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287665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4460783" y="250640"/>
            <a:ext cx="915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2993132" y="328176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70784" y="327921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 Trebova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5CC8F0D-D410-83FF-2CA9-856D807C31D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0449FCA5-2B52-6095-02DB-672D9FBC0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Bucharest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  <a:endParaRPr lang="en-A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2959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Key operation offices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945571" y="510471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PRAHA, CZ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945571" y="5325837"/>
            <a:ext cx="225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a.s. Head Quarter</a:t>
            </a:r>
            <a:b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NL 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DE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589131" y="512221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DUNAJSKA STREDA, SK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589131" y="5330142"/>
            <a:ext cx="354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IT, NL, RO, SL 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HU, PL, RO, RS, SK, TR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697583" y="5112323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 (GADKI), PL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697583" y="5341084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PL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605D1FE-BCFC-E5A7-9F2A-B80E63E9CCDB}"/>
              </a:ext>
            </a:extLst>
          </p:cNvPr>
          <p:cNvSpPr/>
          <p:nvPr/>
        </p:nvSpPr>
        <p:spPr>
          <a:xfrm>
            <a:off x="769735" y="520248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E6543CE-74F1-BE8C-D9A3-EA4A41A9F565}"/>
              </a:ext>
            </a:extLst>
          </p:cNvPr>
          <p:cNvSpPr/>
          <p:nvPr/>
        </p:nvSpPr>
        <p:spPr>
          <a:xfrm>
            <a:off x="4407704" y="5202488"/>
            <a:ext cx="140208" cy="140208"/>
          </a:xfrm>
          <a:prstGeom prst="ellipse">
            <a:avLst/>
          </a:prstGeom>
          <a:solidFill>
            <a:srgbClr val="006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4670927A-05A5-88BB-A963-DEE85BF7BE87}"/>
              </a:ext>
            </a:extLst>
          </p:cNvPr>
          <p:cNvSpPr/>
          <p:nvPr/>
        </p:nvSpPr>
        <p:spPr>
          <a:xfrm>
            <a:off x="8549755" y="5202488"/>
            <a:ext cx="140208" cy="140208"/>
          </a:xfrm>
          <a:prstGeom prst="ellipse">
            <a:avLst/>
          </a:prstGeom>
          <a:solidFill>
            <a:srgbClr val="63D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43D1D73-EFED-5484-C5B3-B4A00706C64C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248C7D9-DC65-C7E0-BE37-809A8A55743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16DDF1-30F1-365A-A681-47F95296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980" y="1138507"/>
            <a:ext cx="4332882" cy="407294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6CF6F3E-CF27-EC25-F952-D4F6A56DF3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5640" y="1138507"/>
            <a:ext cx="4414686" cy="407294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68C73C8-C13A-5968-52F7-1411FD20B7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06641" y="1138507"/>
            <a:ext cx="4303418" cy="4072949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D1ABF1EC-B3A1-4D55-0E1D-4492D5D4D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6B45A7D-C7E0-567D-4785-874A8C95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2" r="4264"/>
          <a:stretch>
            <a:fillRect/>
          </a:stretch>
        </p:blipFill>
        <p:spPr>
          <a:xfrm>
            <a:off x="3831252" y="-671108"/>
            <a:ext cx="7674766" cy="7859055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635507" y="4165476"/>
            <a:ext cx="4340351" cy="19006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635507" y="1692475"/>
            <a:ext cx="4340351" cy="238149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36446" y="577856"/>
            <a:ext cx="522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Silk Road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Gateway to the Future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838252" y="1880154"/>
            <a:ext cx="300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Via Brest/Małaszewicze  </a:t>
            </a: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Gateway to Europe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52" y="2658256"/>
            <a:ext cx="3878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provides strong connections to the New Silk Road through the Brest/Małaszewicze hub terminal, linking major destinations such as Warszawa, Pozna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Hamburg, Duisburg, and Munich/Nuremberg via Hamburg and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esk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ebov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These routes ensure a daily connection to all METRANS terminals.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838253" y="4306965"/>
            <a:ext cx="336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 Istanbul </a:t>
            </a:r>
            <a:endParaRPr lang="sk-SK" sz="2000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Expanding Access to the Silk Road</a:t>
            </a:r>
            <a:endParaRPr lang="en-AU" sz="16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838251" y="5002086"/>
            <a:ext cx="400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New Silk Road connection via Istanbul offers full access to the entire METRANS network, providing seamless transport solutions and extending connectivity along this strategic route.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4B6B912F-CC7A-EF56-6B7C-1E9BACE2012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1DEADDB-0BAF-F2E8-D0EB-DDC8A88E06D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419DA1-DE8B-95E3-4D00-91058FC6E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5"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24038</TotalTime>
  <Words>2861</Words>
  <Application>Microsoft Office PowerPoint</Application>
  <PresentationFormat>Širokouhlá</PresentationFormat>
  <Paragraphs>593</Paragraphs>
  <Slides>23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HelveticaNeueLT Pro 55 Roman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mhudecova@metrans.sk</dc:creator>
  <cp:lastModifiedBy>HUDECOVA Martina</cp:lastModifiedBy>
  <cp:revision>488</cp:revision>
  <cp:lastPrinted>2025-07-24T10:13:45Z</cp:lastPrinted>
  <dcterms:created xsi:type="dcterms:W3CDTF">2020-01-17T12:34:48Z</dcterms:created>
  <dcterms:modified xsi:type="dcterms:W3CDTF">2025-07-25T13:00:26Z</dcterms:modified>
</cp:coreProperties>
</file>