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635" r:id="rId2"/>
    <p:sldId id="663" r:id="rId3"/>
    <p:sldId id="641" r:id="rId4"/>
    <p:sldId id="639" r:id="rId5"/>
    <p:sldId id="271" r:id="rId6"/>
    <p:sldId id="664" r:id="rId7"/>
    <p:sldId id="268" r:id="rId8"/>
    <p:sldId id="631" r:id="rId9"/>
    <p:sldId id="272" r:id="rId10"/>
    <p:sldId id="632" r:id="rId11"/>
    <p:sldId id="629" r:id="rId12"/>
    <p:sldId id="259" r:id="rId13"/>
    <p:sldId id="642" r:id="rId14"/>
    <p:sldId id="644" r:id="rId15"/>
    <p:sldId id="645" r:id="rId16"/>
    <p:sldId id="646" r:id="rId17"/>
    <p:sldId id="647" r:id="rId18"/>
    <p:sldId id="651" r:id="rId19"/>
    <p:sldId id="649" r:id="rId20"/>
    <p:sldId id="626" r:id="rId21"/>
    <p:sldId id="648" r:id="rId22"/>
    <p:sldId id="256" r:id="rId23"/>
    <p:sldId id="265" r:id="rId24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FD68CC3-33CB-B83C-57ED-6694E392D1E0}" name="Conny Buyny" initials="CB" userId="S::buyny.conny@metransrail.eu::7d076181-40b0-4b35-aa77-f739b8e012d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3EB"/>
    <a:srgbClr val="122862"/>
    <a:srgbClr val="BE0739"/>
    <a:srgbClr val="7F7F7F"/>
    <a:srgbClr val="D4D8E3"/>
    <a:srgbClr val="6DCFF6"/>
    <a:srgbClr val="EDEDED"/>
    <a:srgbClr val="E87860"/>
    <a:srgbClr val="5DB8B2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78" autoAdjust="0"/>
    <p:restoredTop sz="86516" autoAdjust="0"/>
  </p:normalViewPr>
  <p:slideViewPr>
    <p:cSldViewPr snapToGrid="0" snapToObjects="1">
      <p:cViewPr varScale="1">
        <p:scale>
          <a:sx n="137" d="100"/>
          <a:sy n="137" d="100"/>
        </p:scale>
        <p:origin x="180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9B8FC-02CD-084A-9EDC-EAD25E95B636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A7850B-287B-E042-9459-DC2FC33BCF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82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82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6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4A9BA-A74E-F35B-AF53-72E213F1E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B59640BC-2A20-4BB3-84BF-94329A916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AC5DD62D-762E-FAD0-BFD4-C42042B6B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1FD2CB5F-A21B-881D-089C-26DFFDCA45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58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8327A-442B-3B47-0D64-8E955F142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533864CC-AFB9-E233-44FA-416D136644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4AD4F672-1393-B67E-98CD-CB66A3FE09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EEB850F-4D9B-D08C-3A0E-2BBCF662D0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470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A63DB-2B8D-ED02-75B1-4598A1D67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28C1292B-3DB6-EE70-57E8-85813CFE33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27D6099C-B49C-FE2F-D9DD-03966AC1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36A9047-6AD9-E542-3242-A5215B8FC4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950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A6186-586C-A9C9-A4A0-2AEBA72A8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8CC0B2BE-2796-9AEB-0C57-32BA4CB2A8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E5B4792E-965B-9A13-8618-A2ACB82511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35C513CE-FB26-B2AB-C698-BDDC91645B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632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690D-9F75-83B3-751E-5CDC46D66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92356489-A7EC-638B-472F-30E45BFA0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50DD8830-B00B-896A-D77C-61AE024D0E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E4561228-7981-3CD4-CEFE-E4618D8F0C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1057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842CA-7195-87E9-E65A-F9C314BCC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DE1C3C96-C308-71B7-88F1-4D8B9F1AD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3863A92A-BE38-168C-F785-7555D39263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D24960B-773D-8776-0933-8FEA6D9D0D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30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285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3500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BD3D4A-111C-B9E0-42E1-D00619D7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>
            <a:extLst>
              <a:ext uri="{FF2B5EF4-FFF2-40B4-BE49-F238E27FC236}">
                <a16:creationId xmlns:a16="http://schemas.microsoft.com/office/drawing/2014/main" id="{104D1A36-29B4-7DB1-B78C-D44B567CD7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>
            <a:extLst>
              <a:ext uri="{FF2B5EF4-FFF2-40B4-BE49-F238E27FC236}">
                <a16:creationId xmlns:a16="http://schemas.microsoft.com/office/drawing/2014/main" id="{04192F30-8BE5-D2C8-1E7E-2749FC18D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9B7C794F-3981-AC46-DA2F-B28E59A58B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573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292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904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01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882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028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421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41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10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759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7850B-287B-E042-9459-DC2FC33BCF99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9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9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298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965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9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62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77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2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23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958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22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700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16ECE-9113-344C-B94D-8587C4F10A4F}" type="datetimeFigureOut">
              <a:rPr lang="en-US" smtClean="0"/>
              <a:t>3/17/2026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CD23E-8CC5-864C-ACE6-7CB766575F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18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https://metrans.eu/" TargetMode="Externa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6.jpe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3.jp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metrans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3CB4CCA3-2845-7119-F99A-E327A250B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332962"/>
            <a:ext cx="11585668" cy="5771584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A20B0B91-B40A-6D58-0463-CFE5453D5F4E}"/>
              </a:ext>
            </a:extLst>
          </p:cNvPr>
          <p:cNvSpPr/>
          <p:nvPr/>
        </p:nvSpPr>
        <p:spPr>
          <a:xfrm>
            <a:off x="0" y="0"/>
            <a:ext cx="12192000" cy="30937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6000"/>
                </a:schemeClr>
              </a:gs>
              <a:gs pos="52000">
                <a:schemeClr val="bg1">
                  <a:alpha val="77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E9ED4217-77B2-3AAA-B35D-9443BB9D4D98}"/>
              </a:ext>
            </a:extLst>
          </p:cNvPr>
          <p:cNvSpPr txBox="1"/>
          <p:nvPr/>
        </p:nvSpPr>
        <p:spPr>
          <a:xfrm>
            <a:off x="602263" y="500370"/>
            <a:ext cx="9976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6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Power of Networks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46FD90A8-3E9E-6700-FC84-362E96CC3704}"/>
              </a:ext>
            </a:extLst>
          </p:cNvPr>
          <p:cNvSpPr txBox="1"/>
          <p:nvPr/>
        </p:nvSpPr>
        <p:spPr>
          <a:xfrm>
            <a:off x="625123" y="1448885"/>
            <a:ext cx="52523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200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Unternehmenspräsentation</a:t>
            </a:r>
            <a:endParaRPr lang="de-DE" sz="20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9F605CCA-8774-C618-25D8-305FFC62E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  <p:pic>
        <p:nvPicPr>
          <p:cNvPr id="2" name="Obrázek 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77CBE11-ABD3-E599-48CA-CABB83FD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962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id="{7729DE38-D43F-20EA-FECF-212157B9B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8308" y="-125026"/>
            <a:ext cx="7598185" cy="6846796"/>
          </a:xfrm>
          <a:prstGeom prst="rect">
            <a:avLst/>
          </a:prstGeom>
        </p:spPr>
      </p:pic>
      <p:pic>
        <p:nvPicPr>
          <p:cNvPr id="26" name="Obrázok 25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67968D7A-262F-993C-3236-022714CE1F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83"/>
          <a:stretch>
            <a:fillRect/>
          </a:stretch>
        </p:blipFill>
        <p:spPr>
          <a:xfrm>
            <a:off x="3477941" y="1500483"/>
            <a:ext cx="1548715" cy="2866206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050BC9C5-D6C2-34EB-08D1-45FA1CEB1AAA}"/>
              </a:ext>
            </a:extLst>
          </p:cNvPr>
          <p:cNvSpPr/>
          <p:nvPr/>
        </p:nvSpPr>
        <p:spPr>
          <a:xfrm>
            <a:off x="635506" y="4424726"/>
            <a:ext cx="4391150" cy="215133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hteck 22">
            <a:extLst>
              <a:ext uri="{FF2B5EF4-FFF2-40B4-BE49-F238E27FC236}">
                <a16:creationId xmlns:a16="http://schemas.microsoft.com/office/drawing/2014/main" id="{A4FA4759-7910-FEA7-054F-B6C4F20D0F90}"/>
              </a:ext>
            </a:extLst>
          </p:cNvPr>
          <p:cNvSpPr/>
          <p:nvPr/>
        </p:nvSpPr>
        <p:spPr>
          <a:xfrm>
            <a:off x="635507" y="1500483"/>
            <a:ext cx="2747773" cy="2866206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">
            <a:extLst>
              <a:ext uri="{FF2B5EF4-FFF2-40B4-BE49-F238E27FC236}">
                <a16:creationId xmlns:a16="http://schemas.microsoft.com/office/drawing/2014/main" id="{0825116D-D483-66F7-C00F-E46F44A4BCB1}"/>
              </a:ext>
            </a:extLst>
          </p:cNvPr>
          <p:cNvSpPr txBox="1"/>
          <p:nvPr/>
        </p:nvSpPr>
        <p:spPr>
          <a:xfrm>
            <a:off x="860334" y="1640998"/>
            <a:ext cx="22981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Panonija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sorgt für zuverlässigen Schienenverkehr nach, von und durch Kroatien und verbindet Adriaküstenhäfen mit dem Terminal in </a:t>
            </a:r>
            <a:r>
              <a:rPr lang="de-DE" sz="1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der 20. Terminal im METRANS-Netzwerk und über regelmäßige Züge mit Budapest verbunden, was den Zugang zu wichtigen Seehäfen in Südeuropa und Nordeuropa ermöglicht.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9682EAA0-78C7-691C-DD36-18B1248C6DA9}"/>
              </a:ext>
            </a:extLst>
          </p:cNvPr>
          <p:cNvSpPr txBox="1"/>
          <p:nvPr/>
        </p:nvSpPr>
        <p:spPr>
          <a:xfrm>
            <a:off x="869368" y="4528274"/>
            <a:ext cx="417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nach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/von </a:t>
            </a:r>
            <a:r>
              <a:rPr lang="en-US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Serbien</a:t>
            </a:r>
            <a:endParaRPr lang="en-AU" sz="20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D2913242-50C3-7295-4DED-798E6DCA06D5}"/>
              </a:ext>
            </a:extLst>
          </p:cNvPr>
          <p:cNvSpPr txBox="1"/>
          <p:nvPr/>
        </p:nvSpPr>
        <p:spPr>
          <a:xfrm>
            <a:off x="869369" y="4931107"/>
            <a:ext cx="40559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Containerterminal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Indija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nahe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Beograd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endParaRPr lang="sk-SK" sz="8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Regelmäßige Abfahrten nach/von Hafen Rijeka &amp; Hub Budapest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 über Budapest zum NW-Kontinent, Adriaküstenhäfen &amp; Hinterland</a:t>
            </a:r>
            <a:endParaRPr lang="sk-SK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Verbindungen auf Anfrage zum Hafen von Koper &amp; Hafen von Triest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7514B7-A84B-9918-C8D9-4A100A1DBED3}"/>
              </a:ext>
            </a:extLst>
          </p:cNvPr>
          <p:cNvSpPr txBox="1"/>
          <p:nvPr/>
        </p:nvSpPr>
        <p:spPr>
          <a:xfrm>
            <a:off x="525657" y="538523"/>
            <a:ext cx="5979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Serbien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Panonija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9">
            <a:hlinkClick r:id="rId5"/>
            <a:extLst>
              <a:ext uri="{FF2B5EF4-FFF2-40B4-BE49-F238E27FC236}">
                <a16:creationId xmlns:a16="http://schemas.microsoft.com/office/drawing/2014/main" id="{C6D54389-853E-C1E9-90A5-C2214121AD0C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9C4FD7F-E024-B685-A67B-79783178960B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F4DC698B-D993-274E-D83A-E1CFB351265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B78D2EE-8565-BBFC-DDB9-B884351B3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95F99E5-7125-1809-D182-B670E5924F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"/>
          <a:stretch>
            <a:fillRect/>
          </a:stretch>
        </p:blipFill>
        <p:spPr>
          <a:xfrm>
            <a:off x="3398140" y="1499121"/>
            <a:ext cx="1628516" cy="286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04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id="{58CAEB0D-E677-B737-1401-113EEEFF0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0365" y="-184342"/>
            <a:ext cx="7806128" cy="6760404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2146EBDE-DDE6-1CD2-3E35-EDBDE5203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507" y="4597682"/>
            <a:ext cx="4305604" cy="1734963"/>
          </a:xfrm>
          <a:prstGeom prst="rect">
            <a:avLst/>
          </a:prstGeom>
        </p:spPr>
      </p:pic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25657" y="540690"/>
            <a:ext cx="845293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Verbindungen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die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Türkei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AU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Containerterminal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cs-CZ" sz="1600" dirty="0" err="1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</a:t>
            </a:r>
            <a:r>
              <a:rPr lang="cs-CZ" sz="1600" dirty="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4" name="Rechteck 22">
            <a:extLst>
              <a:ext uri="{FF2B5EF4-FFF2-40B4-BE49-F238E27FC236}">
                <a16:creationId xmlns:a16="http://schemas.microsoft.com/office/drawing/2014/main" id="{EFD1B68C-3112-4C2D-D8FA-69EF3E10A0C5}"/>
              </a:ext>
            </a:extLst>
          </p:cNvPr>
          <p:cNvSpPr/>
          <p:nvPr/>
        </p:nvSpPr>
        <p:spPr>
          <a:xfrm>
            <a:off x="635507" y="1524059"/>
            <a:ext cx="4305604" cy="2965935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E1EAAC3B-19B3-C7AC-C46D-03B3734B05D4}"/>
              </a:ext>
            </a:extLst>
          </p:cNvPr>
          <p:cNvSpPr txBox="1"/>
          <p:nvPr/>
        </p:nvSpPr>
        <p:spPr>
          <a:xfrm>
            <a:off x="833032" y="1720005"/>
            <a:ext cx="4015336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Terminal </a:t>
            </a:r>
            <a:r>
              <a:rPr lang="cs-CZ" sz="1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ist Teil des METRANS-Netzwerks und sorgt für nahtlose Transportlösungen.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bieten zwei wöchentliche Abfahrten, die das METRANS-Hub-Terminal in Dunajská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mit </a:t>
            </a:r>
            <a:r>
              <a:rPr lang="cs-CZ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Halkalı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verbinden.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Unsere 45' PWHC-Container stehen für effizienten Frachttransport zur Verfügung.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Durch unsere Gateway-Lösungen bieten wir Zugang nach Deutschland, Polen, Slowakei, Ungarn, Österreich, Rumänien, Serbien und die Tschechische Republik.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9">
            <a:hlinkClick r:id="rId5"/>
            <a:extLst>
              <a:ext uri="{FF2B5EF4-FFF2-40B4-BE49-F238E27FC236}">
                <a16:creationId xmlns:a16="http://schemas.microsoft.com/office/drawing/2014/main" id="{1C53A9F8-FC58-F298-BDD3-E792470FDD13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55A552B1-C15F-ABFA-6C60-1B432577C31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AE1E3ED0-2C37-41D6-D08C-FE198A41D0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4FC615-2D60-EBD9-E8CE-FADAFB6D00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79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B6F94045-A2DC-318B-B60A-F2D25F871F67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4A77F53C-917B-E13E-766C-0401F54E6B23}"/>
              </a:ext>
            </a:extLst>
          </p:cNvPr>
          <p:cNvSpPr txBox="1"/>
          <p:nvPr/>
        </p:nvSpPr>
        <p:spPr>
          <a:xfrm>
            <a:off x="3074162" y="1133771"/>
            <a:ext cx="305321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 area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420,000 m²</a:t>
            </a:r>
          </a:p>
          <a:p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Storage capacity: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15,000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TEU full 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and </a:t>
            </a:r>
            <a:r>
              <a:rPr lang="en-US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10,000 TEU empty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Trucking fleet: 263 trucks</a:t>
            </a:r>
            <a:endParaRPr lang="en-US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7x600 m, 2x550 m, 6x350 m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4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Rangierer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F369676-5FBC-6E8C-6508-3046236858F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 descr="Obrázok, na ktorom je nebo, exteriér, oblak, nákladný kontajner&#10;&#10;Obsah vygenerovaný umelou inteligenciou môže byť nesprávny.">
            <a:extLst>
              <a:ext uri="{FF2B5EF4-FFF2-40B4-BE49-F238E27FC236}">
                <a16:creationId xmlns:a16="http://schemas.microsoft.com/office/drawing/2014/main" id="{C9A03692-4C27-3641-27FF-535242D8CB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8264D7ED-E479-A1D7-49E9-491EE913C70A}"/>
              </a:ext>
            </a:extLst>
          </p:cNvPr>
          <p:cNvSpPr txBox="1"/>
          <p:nvPr/>
        </p:nvSpPr>
        <p:spPr>
          <a:xfrm>
            <a:off x="3083893" y="809206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raha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1991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DDAFD161-57B4-5693-D947-69CB69A1E998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05B3335-6167-B5FF-75E4-AFE7C9CAAA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074162" y="4046761"/>
            <a:ext cx="280937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326.000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15.000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223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8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5x650 m, 4x550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18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3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915178BB-F697-1478-3174-DE7EBEFD7C79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9)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7FA7B1A-AF71-56A1-D4AC-66BCCE5D01A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7EF12A16-B4C9-0CDC-B11F-B5B295A8036C}"/>
              </a:ext>
            </a:extLst>
          </p:cNvPr>
          <p:cNvSpPr txBox="1"/>
          <p:nvPr/>
        </p:nvSpPr>
        <p:spPr>
          <a:xfrm>
            <a:off x="8272247" y="1285544"/>
            <a:ext cx="2801755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8.800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42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1x750 m, 3x630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10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Züge können gleichzeitig abgefertigt 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Umschlag von Wechselbehältern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9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68EC9106-7539-8BD3-7F8B-23AF7953B8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25314479-0879-D7F0-5788-7F501DD4C42A}"/>
              </a:ext>
            </a:extLst>
          </p:cNvPr>
          <p:cNvSpPr txBox="1"/>
          <p:nvPr/>
        </p:nvSpPr>
        <p:spPr>
          <a:xfrm>
            <a:off x="8272247" y="809206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Gądki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05F6A3BF-5046-C9DF-C0CB-5A26FE020E9A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5958AFE0-866F-A8B1-3527-4E8CC4121378}"/>
              </a:ext>
            </a:extLst>
          </p:cNvPr>
          <p:cNvSpPr txBox="1"/>
          <p:nvPr/>
        </p:nvSpPr>
        <p:spPr>
          <a:xfrm>
            <a:off x="8272247" y="4450785"/>
            <a:ext cx="2870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45.000 m²</a:t>
            </a:r>
          </a:p>
          <a:p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1.800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2.500 TEU 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15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</a:t>
            </a:r>
            <a:r>
              <a:rPr lang="de-AT" sz="115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15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4x680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9862BAED-65A7-AB77-4D45-56D81DC0F7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432C3805-17AA-6209-8522-45EBCDBF509F}"/>
              </a:ext>
            </a:extLst>
          </p:cNvPr>
          <p:cNvSpPr txBox="1"/>
          <p:nvPr/>
        </p:nvSpPr>
        <p:spPr>
          <a:xfrm>
            <a:off x="8272247" y="3764522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 an der Donau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2012)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17E3991E-23E0-E1F0-DAA1-73A83FE7494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060DDCF0-F0D0-B317-3694-738C5222F44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A01C5E44-D947-C457-CA0D-575361FCC0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69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4726-EFB4-5690-72A9-44CAA5C00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22">
            <a:extLst>
              <a:ext uri="{FF2B5EF4-FFF2-40B4-BE49-F238E27FC236}">
                <a16:creationId xmlns:a16="http://schemas.microsoft.com/office/drawing/2014/main" id="{5FAE0454-9F68-23C5-073B-7D413185199C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5639F60-01CE-0B06-1788-B99371B1CE01}"/>
              </a:ext>
            </a:extLst>
          </p:cNvPr>
          <p:cNvSpPr txBox="1"/>
          <p:nvPr/>
        </p:nvSpPr>
        <p:spPr>
          <a:xfrm>
            <a:off x="3043801" y="1092700"/>
            <a:ext cx="287009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138.000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4.500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4.200 TEU 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 157 </a:t>
            </a:r>
            <a:r>
              <a:rPr lang="de-AT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en-US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6x740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en-US" sz="9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670CCFE-9249-8454-8267-3F833F4AFDAE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 terminals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74CD9693-6BFB-32EA-FF38-B9AD61538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58674625-E894-B4B1-D463-784CD85F72DF}"/>
              </a:ext>
            </a:extLst>
          </p:cNvPr>
          <p:cNvSpPr txBox="1"/>
          <p:nvPr/>
        </p:nvSpPr>
        <p:spPr>
          <a:xfrm>
            <a:off x="3083893" y="809206"/>
            <a:ext cx="2860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Česká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Rechteck 22">
            <a:extLst>
              <a:ext uri="{FF2B5EF4-FFF2-40B4-BE49-F238E27FC236}">
                <a16:creationId xmlns:a16="http://schemas.microsoft.com/office/drawing/2014/main" id="{60EEDC44-12D6-EFB7-D1F8-36886D32BB4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49DBC97E-530F-DB55-3F5B-D7D87B0DC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E33C86B-9CE2-3E26-4469-A0550DC1BE69}"/>
              </a:ext>
            </a:extLst>
          </p:cNvPr>
          <p:cNvSpPr txBox="1"/>
          <p:nvPr/>
        </p:nvSpPr>
        <p:spPr>
          <a:xfrm>
            <a:off x="3074162" y="4113902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163.500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8.500 TEU</a:t>
            </a: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137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8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sk-SK" sz="8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6x650 m, 2x500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14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Züge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können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gleichzeitig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abgefertigt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werden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4AFAA59B-C2A5-7B92-A0C3-43CD6B411E43}"/>
              </a:ext>
            </a:extLst>
          </p:cNvPr>
          <p:cNvSpPr txBox="1"/>
          <p:nvPr/>
        </p:nvSpPr>
        <p:spPr>
          <a:xfrm>
            <a:off x="3083893" y="3744570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286AB21B-9851-14FF-19A9-57481B06850D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24">
            <a:extLst>
              <a:ext uri="{FF2B5EF4-FFF2-40B4-BE49-F238E27FC236}">
                <a16:creationId xmlns:a16="http://schemas.microsoft.com/office/drawing/2014/main" id="{51EC2E76-4155-516E-D0E2-97BA011F3332}"/>
              </a:ext>
            </a:extLst>
          </p:cNvPr>
          <p:cNvSpPr txBox="1"/>
          <p:nvPr/>
        </p:nvSpPr>
        <p:spPr>
          <a:xfrm>
            <a:off x="8272247" y="1449092"/>
            <a:ext cx="2870099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190.000 m²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6.000 TEU</a:t>
            </a:r>
            <a:endParaRPr lang="de-AT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 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Nebengleise – 1435 mm Spurweite – 3000 m</a:t>
            </a:r>
            <a:r>
              <a:rPr lang="cs-CZ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de-DE" sz="1050" dirty="0">
                <a:solidFill>
                  <a:schemeClr val="bg1"/>
                </a:solidFill>
                <a:latin typeface="Arial" charset="0"/>
                <a:cs typeface="Arial" charset="0"/>
              </a:rPr>
              <a:t>1520 mm Spurweite – 6000 m </a:t>
            </a:r>
            <a:endParaRPr lang="cs-CZ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Depot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leere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3" name="Obrázok 52">
            <a:extLst>
              <a:ext uri="{FF2B5EF4-FFF2-40B4-BE49-F238E27FC236}">
                <a16:creationId xmlns:a16="http://schemas.microsoft.com/office/drawing/2014/main" id="{DC14A26C-53AE-C1FE-5063-83FAE987947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7"/>
            <a:ext cx="1777406" cy="2755448"/>
          </a:xfrm>
          <a:prstGeom prst="rect">
            <a:avLst/>
          </a:prstGeom>
        </p:spPr>
      </p:pic>
      <p:sp>
        <p:nvSpPr>
          <p:cNvPr id="54" name="TextBox 22">
            <a:extLst>
              <a:ext uri="{FF2B5EF4-FFF2-40B4-BE49-F238E27FC236}">
                <a16:creationId xmlns:a16="http://schemas.microsoft.com/office/drawing/2014/main" id="{B041C80D-E8F3-3872-B133-711E6120F22C}"/>
              </a:ext>
            </a:extLst>
          </p:cNvPr>
          <p:cNvSpPr txBox="1"/>
          <p:nvPr/>
        </p:nvSpPr>
        <p:spPr>
          <a:xfrm>
            <a:off x="8272247" y="809207"/>
            <a:ext cx="2822875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2022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)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perated by CL Europort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B1F5C61A-5F7B-406B-F1CD-F76331981BCB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1941FBAA-9E7E-710E-A960-02E6D435D7CC}"/>
              </a:ext>
            </a:extLst>
          </p:cNvPr>
          <p:cNvSpPr txBox="1"/>
          <p:nvPr/>
        </p:nvSpPr>
        <p:spPr>
          <a:xfrm>
            <a:off x="8272247" y="4113902"/>
            <a:ext cx="292061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Neues Hub-Terminal in Ungarn im Bau.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Intermodales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Hub-Terminal &amp;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Logistikzentrum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Westen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Ungarns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 den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Adriakorridor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(Koper, Triest, Rijeka)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Tägliche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Hamburg, Bremerhaven und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gesamten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METRANS-</a:t>
            </a: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Netzwerk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Betriebsstart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2025/2026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627A0F27-7EAE-4ADE-6312-F28E9DD9831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F9D4E3F1-3572-E151-AC50-2B61F0569A7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(...2027/2028)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4A762DC-5B6C-1D64-430B-8D73E6A0C884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6632413-9C9C-2E23-49BA-7E4DC6CBEDB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6F6BD3C0-7C24-49A4-F1DE-5C17B54F1E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4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C21D9-3D9E-A011-89A0-B0536CE9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8FD6EE5-5160-D6D3-601C-D5852B25242F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F3FDC865-C70F-9D6B-AD8A-19680E98E539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D8D5B064-CB47-3372-6D24-9E3C7AEAC899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6B76D179-CE80-56BF-C6C6-FB084A2C01F2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68.600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1.300 TEU </a:t>
            </a:r>
            <a:r>
              <a:rPr lang="en-US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cs-CZ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1.200 TEU 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100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Abstellgleise: 3x550 m, 1x400 m, 2x350 m, 2x300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8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 für 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 24/7/365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F8D06E5B-D280-5A17-F961-2FE63AC61746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B9AF559D-3640-D5BB-3471-1F3B28D56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55"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9F6B3B9C-85EB-D1C1-EE9D-A4BD23A575C6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Zlín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199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4)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0CB57B32-6626-D353-AAD7-5F08270FD7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CD2DE4E2-46D5-2C27-B9CF-5CA2125FF183}"/>
              </a:ext>
            </a:extLst>
          </p:cNvPr>
          <p:cNvSpPr txBox="1"/>
          <p:nvPr/>
        </p:nvSpPr>
        <p:spPr>
          <a:xfrm>
            <a:off x="8272247" y="1181040"/>
            <a:ext cx="2809379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1.700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31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3x400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multimodalem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Spreader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Handhabung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Anhängern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sowie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Remote-Operation-Station-Steuerungssystem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CBA8663F-1195-09B6-D0A7-9985B8B71064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Plzeň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F2212F45-C090-1DED-5ADD-362AC269BE90}"/>
              </a:ext>
            </a:extLst>
          </p:cNvPr>
          <p:cNvSpPr/>
          <p:nvPr/>
        </p:nvSpPr>
        <p:spPr>
          <a:xfrm>
            <a:off x="8081601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683018D7-E145-6DC1-38C5-F1B2B566C864}"/>
              </a:ext>
            </a:extLst>
          </p:cNvPr>
          <p:cNvSpPr txBox="1"/>
          <p:nvPr/>
        </p:nvSpPr>
        <p:spPr>
          <a:xfrm>
            <a:off x="8272247" y="4133854"/>
            <a:ext cx="28700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46.500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3.000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53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2x550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42E5376A-ACB9-744E-94DD-E288DEF1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3564551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1F7D769E-E309-5DCA-097C-8DCE94892681}"/>
              </a:ext>
            </a:extLst>
          </p:cNvPr>
          <p:cNvSpPr txBox="1"/>
          <p:nvPr/>
        </p:nvSpPr>
        <p:spPr>
          <a:xfrm>
            <a:off x="8272247" y="3764522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Košice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2008)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FF88DD7F-2103-3C30-54A0-E09B25D97BB1}"/>
              </a:ext>
            </a:extLst>
          </p:cNvPr>
          <p:cNvSpPr txBox="1"/>
          <p:nvPr/>
        </p:nvSpPr>
        <p:spPr>
          <a:xfrm>
            <a:off x="3104521" y="1471184"/>
            <a:ext cx="28093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57.000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39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2x600 m, 1x350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7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 und 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5B877653-2C87-8BA0-D98A-80A15C903D35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Warszawa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Pruszków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1993)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B8DD0D1-BF94-A3CC-0CAF-21C966A0DC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7B7BBDE8-A724-8473-B4A2-B76900BA9F8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6C0ADFF-A73C-9576-5477-E2CFDFD0FD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EB90624-43FF-C864-8C98-8DD37922D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1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3330C-8FFC-7266-6553-49C93086D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BAF4FF6B-58AC-0D3F-00C9-ABCFDCE41CF9}"/>
              </a:ext>
            </a:extLst>
          </p:cNvPr>
          <p:cNvSpPr/>
          <p:nvPr/>
        </p:nvSpPr>
        <p:spPr>
          <a:xfrm>
            <a:off x="2893247" y="3564552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65320DB7-7EFC-C7C5-6B68-94226369D125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hteck 22">
            <a:extLst>
              <a:ext uri="{FF2B5EF4-FFF2-40B4-BE49-F238E27FC236}">
                <a16:creationId xmlns:a16="http://schemas.microsoft.com/office/drawing/2014/main" id="{5BF7DD53-1DF0-66C8-2272-D5834E53E9E5}"/>
              </a:ext>
            </a:extLst>
          </p:cNvPr>
          <p:cNvSpPr/>
          <p:nvPr/>
        </p:nvSpPr>
        <p:spPr>
          <a:xfrm>
            <a:off x="2893247" y="609235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2AE18386-D62F-EC2D-47DB-7D43ECD6F7CF}"/>
              </a:ext>
            </a:extLst>
          </p:cNvPr>
          <p:cNvSpPr txBox="1"/>
          <p:nvPr/>
        </p:nvSpPr>
        <p:spPr>
          <a:xfrm>
            <a:off x="3074162" y="4133854"/>
            <a:ext cx="2870099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1.200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5.000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80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2x250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Gummibereifter 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6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7D1C966D-2544-C69D-9555-5E19B83234E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80DF6E9D-F95F-AD39-A551-615EF63D90B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6"/>
            <a:ext cx="1777406" cy="2755448"/>
          </a:xfrm>
          <a:prstGeom prst="rect">
            <a:avLst/>
          </a:prstGeom>
        </p:spPr>
      </p:pic>
      <p:sp>
        <p:nvSpPr>
          <p:cNvPr id="12" name="TextBox 22">
            <a:extLst>
              <a:ext uri="{FF2B5EF4-FFF2-40B4-BE49-F238E27FC236}">
                <a16:creationId xmlns:a16="http://schemas.microsoft.com/office/drawing/2014/main" id="{D59CE05A-4EE7-8A4D-C4BD-1E62A77384CE}"/>
              </a:ext>
            </a:extLst>
          </p:cNvPr>
          <p:cNvSpPr txBox="1"/>
          <p:nvPr/>
        </p:nvSpPr>
        <p:spPr>
          <a:xfrm>
            <a:off x="3083893" y="3764522"/>
            <a:ext cx="266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Ostrava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2011)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F9277F-8E46-12E0-DA56-E674BCC3EC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3564553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21791DDA-1C5C-C710-3600-6850C44BF9FE}"/>
              </a:ext>
            </a:extLst>
          </p:cNvPr>
          <p:cNvSpPr txBox="1"/>
          <p:nvPr/>
        </p:nvSpPr>
        <p:spPr>
          <a:xfrm>
            <a:off x="8272247" y="1181040"/>
            <a:ext cx="280937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25.500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voll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69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1x185 m, 2x160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24/7/365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3664B53C-D655-1527-E3A5-4FBB1FA168FD}"/>
              </a:ext>
            </a:extLst>
          </p:cNvPr>
          <p:cNvSpPr txBox="1"/>
          <p:nvPr/>
        </p:nvSpPr>
        <p:spPr>
          <a:xfrm>
            <a:off x="8272247" y="811708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Ústí nad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Labem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TextBox 47">
            <a:extLst>
              <a:ext uri="{FF2B5EF4-FFF2-40B4-BE49-F238E27FC236}">
                <a16:creationId xmlns:a16="http://schemas.microsoft.com/office/drawing/2014/main" id="{0907CFC7-C610-CD14-3601-329D1E6785CA}"/>
              </a:ext>
            </a:extLst>
          </p:cNvPr>
          <p:cNvSpPr txBox="1"/>
          <p:nvPr/>
        </p:nvSpPr>
        <p:spPr>
          <a:xfrm>
            <a:off x="3074162" y="1398617"/>
            <a:ext cx="3021838" cy="1392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170.000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26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 – 2x625 m, 1x600 m, 1x500 m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 – PTI inkl. Kleinreparaturen 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 von Wechselbrücken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Vor-Ort-Zollstelle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DEAA92EF-A126-28C1-6FC1-B4E510A3D1D2}"/>
              </a:ext>
            </a:extLst>
          </p:cNvPr>
          <p:cNvSpPr txBox="1"/>
          <p:nvPr/>
        </p:nvSpPr>
        <p:spPr>
          <a:xfrm>
            <a:off x="3074162" y="811708"/>
            <a:ext cx="3043488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Dąbrowa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Górnicza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2010)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7AAE41C-7BCB-2F5E-6254-E6BF570AF7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5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6DB7D2B7-BE7E-921E-979A-9E7A1EC187B9}"/>
              </a:ext>
            </a:extLst>
          </p:cNvPr>
          <p:cNvSpPr/>
          <p:nvPr/>
        </p:nvSpPr>
        <p:spPr>
          <a:xfrm>
            <a:off x="8083758" y="3564553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9A558CE-2344-174F-1347-B33F0442530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8509" y="3564554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EC346858-4742-3BA7-BC3B-50250F5C4B0D}"/>
              </a:ext>
            </a:extLst>
          </p:cNvPr>
          <p:cNvSpPr txBox="1"/>
          <p:nvPr/>
        </p:nvSpPr>
        <p:spPr>
          <a:xfrm>
            <a:off x="8264673" y="4368726"/>
            <a:ext cx="3241345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65.000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1.500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2x600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5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BB360DEA-A59E-8291-EC76-ECED77AB3603}"/>
              </a:ext>
            </a:extLst>
          </p:cNvPr>
          <p:cNvSpPr txBox="1"/>
          <p:nvPr/>
        </p:nvSpPr>
        <p:spPr>
          <a:xfrm>
            <a:off x="8264673" y="3767026"/>
            <a:ext cx="29914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Kąty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Wrocławskie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2015)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9B07478F-8F94-1076-8F8C-B8C6A5F1034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32984638-F52E-C811-2276-25F9DDC9E05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5" name="Obrázek 1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9E546F7-59AA-7DD3-BAB4-33FF54DAF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1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E3705-3668-C0EB-941C-8595EBCD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EA9FB3A1-084C-D7C6-AF48-801BDFE06D2C}"/>
              </a:ext>
            </a:extLst>
          </p:cNvPr>
          <p:cNvSpPr/>
          <p:nvPr/>
        </p:nvSpPr>
        <p:spPr>
          <a:xfrm>
            <a:off x="2893247" y="609236"/>
            <a:ext cx="3234134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hteck 22">
            <a:extLst>
              <a:ext uri="{FF2B5EF4-FFF2-40B4-BE49-F238E27FC236}">
                <a16:creationId xmlns:a16="http://schemas.microsoft.com/office/drawing/2014/main" id="{CE3E98C8-CE17-EA78-811B-052FC64D5356}"/>
              </a:ext>
            </a:extLst>
          </p:cNvPr>
          <p:cNvSpPr/>
          <p:nvPr/>
        </p:nvSpPr>
        <p:spPr>
          <a:xfrm>
            <a:off x="2881934" y="3564551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8C96B88B-B81A-FDBC-0887-EF0F9F45B893}"/>
              </a:ext>
            </a:extLst>
          </p:cNvPr>
          <p:cNvSpPr txBox="1"/>
          <p:nvPr/>
        </p:nvSpPr>
        <p:spPr>
          <a:xfrm>
            <a:off x="3074162" y="1400623"/>
            <a:ext cx="2870099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150.000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37 LKW</a:t>
            </a:r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1200" b="1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2x750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Schienenportalkräne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Reparaturwerkstatt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Container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Abfertigung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von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Wechselbrücken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Sattelaufliegern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AE72036B-5009-7B1E-3CF9-5FFDEA484054}"/>
              </a:ext>
            </a:extLst>
          </p:cNvPr>
          <p:cNvSpPr txBox="1"/>
          <p:nvPr/>
        </p:nvSpPr>
        <p:spPr>
          <a:xfrm rot="16200000">
            <a:off x="-792088" y="4656200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A3679D6A-2230-9E48-58E2-F2B17FB697E2}"/>
              </a:ext>
            </a:extLst>
          </p:cNvPr>
          <p:cNvSpPr txBox="1"/>
          <p:nvPr/>
        </p:nvSpPr>
        <p:spPr>
          <a:xfrm>
            <a:off x="3083893" y="809206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Ž</a:t>
            </a:r>
            <a:r>
              <a:rPr lang="en-US" b="1" noProof="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ilina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  <a:p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betrieben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von TIP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Zilina</a:t>
            </a:r>
            <a:endParaRPr lang="en-US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4" name="Obrázok 33">
            <a:extLst>
              <a:ext uri="{FF2B5EF4-FFF2-40B4-BE49-F238E27FC236}">
                <a16:creationId xmlns:a16="http://schemas.microsoft.com/office/drawing/2014/main" id="{2EDED2E5-9381-C469-40C8-59EEA7A678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7"/>
            <a:ext cx="1777406" cy="2755448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4CDB18D-C4FD-FA4D-0CB4-A719FA63E369}"/>
              </a:ext>
            </a:extLst>
          </p:cNvPr>
          <p:cNvSpPr txBox="1"/>
          <p:nvPr/>
        </p:nvSpPr>
        <p:spPr>
          <a:xfrm>
            <a:off x="3072580" y="4178674"/>
            <a:ext cx="2809379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20.000 m²</a:t>
            </a:r>
          </a:p>
          <a:p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2.000 TEU 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leer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15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1x800 m, 3x500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, </a:t>
            </a:r>
          </a:p>
          <a:p>
            <a:pPr indent="180975"/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– PTI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inkl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Kleinreparaturen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Zollstelle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8" name="TextBox 22">
            <a:extLst>
              <a:ext uri="{FF2B5EF4-FFF2-40B4-BE49-F238E27FC236}">
                <a16:creationId xmlns:a16="http://schemas.microsoft.com/office/drawing/2014/main" id="{6300CC1E-8932-2ADF-9E23-A8EA33A5E5C8}"/>
              </a:ext>
            </a:extLst>
          </p:cNvPr>
          <p:cNvSpPr txBox="1"/>
          <p:nvPr/>
        </p:nvSpPr>
        <p:spPr>
          <a:xfrm>
            <a:off x="3072580" y="3767023"/>
            <a:ext cx="304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Berlin Ko</a:t>
            </a:r>
            <a:r>
              <a:rPr lang="cs-CZ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</a:t>
            </a:r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2019)</a:t>
            </a:r>
          </a:p>
        </p:txBody>
      </p:sp>
      <p:sp>
        <p:nvSpPr>
          <p:cNvPr id="55" name="Rechteck 22">
            <a:extLst>
              <a:ext uri="{FF2B5EF4-FFF2-40B4-BE49-F238E27FC236}">
                <a16:creationId xmlns:a16="http://schemas.microsoft.com/office/drawing/2014/main" id="{E3198DFF-1481-D7BA-A1A6-1065495B5433}"/>
              </a:ext>
            </a:extLst>
          </p:cNvPr>
          <p:cNvSpPr/>
          <p:nvPr/>
        </p:nvSpPr>
        <p:spPr>
          <a:xfrm>
            <a:off x="8081601" y="609236"/>
            <a:ext cx="3234133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24">
            <a:extLst>
              <a:ext uri="{FF2B5EF4-FFF2-40B4-BE49-F238E27FC236}">
                <a16:creationId xmlns:a16="http://schemas.microsoft.com/office/drawing/2014/main" id="{D2B2AC07-03B9-C072-54D4-7563F48694AB}"/>
              </a:ext>
            </a:extLst>
          </p:cNvPr>
          <p:cNvSpPr txBox="1"/>
          <p:nvPr/>
        </p:nvSpPr>
        <p:spPr>
          <a:xfrm>
            <a:off x="8272247" y="1303847"/>
            <a:ext cx="287009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54.000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30 LKW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12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– 2x340 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1 </a:t>
            </a: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Schienenportalkran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1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Schwenkkran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Be-/Entladen der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Gefahrgutlagerung</a:t>
            </a:r>
            <a:endParaRPr lang="sk-SK" sz="105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AT" sz="1050" dirty="0">
                <a:solidFill>
                  <a:schemeClr val="bg1"/>
                </a:solidFill>
                <a:latin typeface="Arial" charset="0"/>
                <a:cs typeface="Arial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Wartung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Reparatur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charset="0"/>
                <a:cs typeface="Arial" charset="0"/>
              </a:rPr>
              <a:t>Reefer</a:t>
            </a:r>
            <a:r>
              <a:rPr lang="sk-SK" sz="1050" dirty="0">
                <a:solidFill>
                  <a:schemeClr val="bg1"/>
                </a:solidFill>
                <a:latin typeface="Arial" charset="0"/>
                <a:cs typeface="Arial" charset="0"/>
              </a:rPr>
              <a:t>-Service</a:t>
            </a:r>
          </a:p>
        </p:txBody>
      </p:sp>
      <p:pic>
        <p:nvPicPr>
          <p:cNvPr id="57" name="Obrázok 56">
            <a:extLst>
              <a:ext uri="{FF2B5EF4-FFF2-40B4-BE49-F238E27FC236}">
                <a16:creationId xmlns:a16="http://schemas.microsoft.com/office/drawing/2014/main" id="{343B3C7B-91A5-5B37-E0A4-A7FCA53AEF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6352" y="609236"/>
            <a:ext cx="1777406" cy="2755449"/>
          </a:xfrm>
          <a:prstGeom prst="rect">
            <a:avLst/>
          </a:prstGeom>
        </p:spPr>
      </p:pic>
      <p:sp>
        <p:nvSpPr>
          <p:cNvPr id="58" name="TextBox 22">
            <a:extLst>
              <a:ext uri="{FF2B5EF4-FFF2-40B4-BE49-F238E27FC236}">
                <a16:creationId xmlns:a16="http://schemas.microsoft.com/office/drawing/2014/main" id="{9E043FA7-2D55-52CE-FFB8-A22FBD7564C7}"/>
              </a:ext>
            </a:extLst>
          </p:cNvPr>
          <p:cNvSpPr txBox="1"/>
          <p:nvPr/>
        </p:nvSpPr>
        <p:spPr>
          <a:xfrm>
            <a:off x="8272247" y="809207"/>
            <a:ext cx="2822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Gernsheim GUT 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2020)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A7C6F5-C6C3-D7DC-9775-535695C3327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6685" y="3564550"/>
            <a:ext cx="1777406" cy="2755448"/>
          </a:xfrm>
          <a:prstGeom prst="rect">
            <a:avLst/>
          </a:prstGeom>
        </p:spPr>
      </p:pic>
      <p:sp>
        <p:nvSpPr>
          <p:cNvPr id="5" name="Rechteck 22">
            <a:extLst>
              <a:ext uri="{FF2B5EF4-FFF2-40B4-BE49-F238E27FC236}">
                <a16:creationId xmlns:a16="http://schemas.microsoft.com/office/drawing/2014/main" id="{E55B4FD8-A791-A97F-1B2D-A04E73A50477}"/>
              </a:ext>
            </a:extLst>
          </p:cNvPr>
          <p:cNvSpPr/>
          <p:nvPr/>
        </p:nvSpPr>
        <p:spPr>
          <a:xfrm>
            <a:off x="8087258" y="3564549"/>
            <a:ext cx="3234133" cy="2755449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5BC2B43-601A-6D77-A973-B5469A084A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2009" y="3564550"/>
            <a:ext cx="1777406" cy="2755448"/>
          </a:xfrm>
          <a:prstGeom prst="rect">
            <a:avLst/>
          </a:prstGeom>
        </p:spPr>
      </p:pic>
      <p:sp>
        <p:nvSpPr>
          <p:cNvPr id="7" name="TextBox 47">
            <a:extLst>
              <a:ext uri="{FF2B5EF4-FFF2-40B4-BE49-F238E27FC236}">
                <a16:creationId xmlns:a16="http://schemas.microsoft.com/office/drawing/2014/main" id="{9EB6F376-9492-541B-4E15-F474D2AE09C3}"/>
              </a:ext>
            </a:extLst>
          </p:cNvPr>
          <p:cNvSpPr txBox="1"/>
          <p:nvPr/>
        </p:nvSpPr>
        <p:spPr>
          <a:xfrm>
            <a:off x="8268173" y="4330733"/>
            <a:ext cx="2991433" cy="1900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75.000 m²</a:t>
            </a:r>
          </a:p>
          <a:p>
            <a:pPr lvl="0"/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Lagerkapazität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750 TEU</a:t>
            </a:r>
          </a:p>
          <a:p>
            <a:pPr lvl="0"/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-</a:t>
            </a:r>
            <a:r>
              <a:rPr lang="sk-SK" sz="1200" b="1" dirty="0" err="1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Flotte</a:t>
            </a:r>
            <a:r>
              <a:rPr lang="sk-SK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: 10 L</a:t>
            </a:r>
            <a:r>
              <a:rPr lang="de-AT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KW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endParaRPr lang="sk-SK" sz="8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4x350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A1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Autobahn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3 km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Terminal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entfernt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200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Parkplätze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für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LKW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Sattelauflieger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Stromanschlüsse/Steckdosen für </a:t>
            </a:r>
            <a:r>
              <a:rPr lang="de-DE" sz="1050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KühlcontainerLkw</a:t>
            </a:r>
            <a:r>
              <a:rPr lang="de-DE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-Kapazität: 30 Chassis</a:t>
            </a:r>
            <a:r>
              <a:rPr lang="en-US" sz="105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(20’, 30’, 40’, 45’)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431F3194-C2C1-0D78-2AFC-90CBED64FFBE}"/>
              </a:ext>
            </a:extLst>
          </p:cNvPr>
          <p:cNvSpPr txBox="1"/>
          <p:nvPr/>
        </p:nvSpPr>
        <p:spPr>
          <a:xfrm>
            <a:off x="8268173" y="3723892"/>
            <a:ext cx="2991433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Arad</a:t>
            </a:r>
          </a:p>
          <a:p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2021)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5C2BE8DA-7A13-D32D-46CC-CF57A24D69B6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3617EFEF-1CB2-7FD1-A64F-3AA16599F4C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D8D53EE0-E736-DAC9-D3FE-F42FB417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49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1564-53D6-8A2A-BE13-882A71035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2">
            <a:extLst>
              <a:ext uri="{FF2B5EF4-FFF2-40B4-BE49-F238E27FC236}">
                <a16:creationId xmlns:a16="http://schemas.microsoft.com/office/drawing/2014/main" id="{FDA56113-6000-6B12-B866-BE8474C67685}"/>
              </a:ext>
            </a:extLst>
          </p:cNvPr>
          <p:cNvSpPr/>
          <p:nvPr/>
        </p:nvSpPr>
        <p:spPr>
          <a:xfrm>
            <a:off x="2893247" y="608164"/>
            <a:ext cx="4697998" cy="275544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CDBE13E1-0221-725D-4AD5-2A296B1CF610}"/>
              </a:ext>
            </a:extLst>
          </p:cNvPr>
          <p:cNvSpPr txBox="1"/>
          <p:nvPr/>
        </p:nvSpPr>
        <p:spPr>
          <a:xfrm>
            <a:off x="3074162" y="1354437"/>
            <a:ext cx="4300673" cy="199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Terminalfläche: 47.</a:t>
            </a:r>
            <a:r>
              <a:rPr lang="cs-CZ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500</a:t>
            </a:r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m²</a:t>
            </a:r>
            <a:endParaRPr lang="sk-SK" sz="1200" b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1200" b="1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LKW-Flotte: 25 LKW</a:t>
            </a:r>
            <a:endParaRPr lang="sk-SK" sz="12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sk-SK" sz="800" baseline="300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Abstellgleise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2x250 m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Reachstacker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2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Gabelstapler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Regelmäßige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Verbindungen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von/nach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Hafen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Rijeka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dem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METRANS-Terminal in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Budapest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als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Gateway-Lösung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nördlichen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und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Adriatischen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Häfen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Containerreparaturen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de-AT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Kühlanschlüsse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Heizung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von TK-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Containern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PTI-Test</a:t>
            </a: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Zollstelle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§"/>
            </a:pPr>
            <a:r>
              <a:rPr lang="sk-SK" sz="105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Arbeitet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24/6</a:t>
            </a:r>
            <a:endParaRPr lang="en-US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3C1FAC8B-D203-8EDD-A970-4E911BB0645E}"/>
              </a:ext>
            </a:extLst>
          </p:cNvPr>
          <p:cNvSpPr txBox="1"/>
          <p:nvPr/>
        </p:nvSpPr>
        <p:spPr>
          <a:xfrm rot="16200000">
            <a:off x="-792086" y="1697096"/>
            <a:ext cx="2993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Ziel-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1C68AC5D-8A62-BB05-05F3-33CD4FB63E5F}"/>
              </a:ext>
            </a:extLst>
          </p:cNvPr>
          <p:cNvSpPr txBox="1"/>
          <p:nvPr/>
        </p:nvSpPr>
        <p:spPr>
          <a:xfrm>
            <a:off x="3083893" y="808134"/>
            <a:ext cx="2663371" cy="546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Beograd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–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Inđija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(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2023)</a:t>
            </a:r>
          </a:p>
        </p:txBody>
      </p:sp>
      <p:pic>
        <p:nvPicPr>
          <p:cNvPr id="22" name="Obrázok 21" descr="Obrázok, na ktorom je exteriér, vozidlo, auto, fotografia z lietadla&#10;&#10;Obsah vygenerovaný umelou inteligenciou môže byť nesprávny.">
            <a:extLst>
              <a:ext uri="{FF2B5EF4-FFF2-40B4-BE49-F238E27FC236}">
                <a16:creationId xmlns:a16="http://schemas.microsoft.com/office/drawing/2014/main" id="{73D5C562-4FC1-3F41-5F9F-60A1775AF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7998" y="609235"/>
            <a:ext cx="1803338" cy="2754377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73A9232B-AEE2-8018-F5D4-6CEE1DAE37F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25AC68FE-5A0F-B203-4932-29BDD098CA70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C067D49-DC94-A05D-3604-6D6C2BC50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85E287A-9D33-9DCF-3956-1239AA0F0C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7997" y="608163"/>
            <a:ext cx="1803339" cy="2754377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B8134F6D-95F3-A1DF-DE0C-FC05EA0CEB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16374" y="608163"/>
            <a:ext cx="1804962" cy="2755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7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9E9CE-4FD9-5DF2-6B3A-25BDD00F8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>
            <a:extLst>
              <a:ext uri="{FF2B5EF4-FFF2-40B4-BE49-F238E27FC236}">
                <a16:creationId xmlns:a16="http://schemas.microsoft.com/office/drawing/2014/main" id="{CADA23F5-C213-5E39-09CB-450F75D07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8" y="491435"/>
            <a:ext cx="6357288" cy="6366565"/>
          </a:xfrm>
          <a:prstGeom prst="rect">
            <a:avLst/>
          </a:prstGeom>
        </p:spPr>
      </p:pic>
      <p:sp>
        <p:nvSpPr>
          <p:cNvPr id="17" name="Obdĺžnik 16">
            <a:extLst>
              <a:ext uri="{FF2B5EF4-FFF2-40B4-BE49-F238E27FC236}">
                <a16:creationId xmlns:a16="http://schemas.microsoft.com/office/drawing/2014/main" id="{4588B11E-0EE4-47E5-ED21-296FE94A7EC9}"/>
              </a:ext>
            </a:extLst>
          </p:cNvPr>
          <p:cNvSpPr/>
          <p:nvPr/>
        </p:nvSpPr>
        <p:spPr>
          <a:xfrm>
            <a:off x="6096000" y="3663227"/>
            <a:ext cx="5003320" cy="2663582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E8B0479F-63E2-8F21-35DF-CF062317B8AE}"/>
              </a:ext>
            </a:extLst>
          </p:cNvPr>
          <p:cNvSpPr txBox="1"/>
          <p:nvPr/>
        </p:nvSpPr>
        <p:spPr>
          <a:xfrm>
            <a:off x="6295354" y="3841813"/>
            <a:ext cx="4668820" cy="22518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Terminalfläche: 100.000 m²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Jährliche Kapazität: </a:t>
            </a:r>
            <a:r>
              <a:rPr lang="en-GB" sz="14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~ </a:t>
            </a: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300.000 TEU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Gleise: 4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Portalkräne: 2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lvl="0"/>
            <a:endParaRPr lang="sk-SK" sz="11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Intermodalterminal im Süden Ungarns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Baubeginn im Jahr 2025, Fertigstellung im Jahr 2027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Autobahn nach HU, SRB, RO</a:t>
            </a:r>
            <a:endParaRPr lang="sk-SK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6213" indent="-17621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Anbindung an die Hauptbahnstrecke in den Süden über den Grenzübergang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Roszke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D3F4FFC9-E11C-A2B5-E135-2E953AFB5C54}"/>
              </a:ext>
            </a:extLst>
          </p:cNvPr>
          <p:cNvSpPr txBox="1"/>
          <p:nvPr/>
        </p:nvSpPr>
        <p:spPr>
          <a:xfrm>
            <a:off x="525657" y="538523"/>
            <a:ext cx="545099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de-AT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Terminal in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Szeged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Ungarn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Eröffnung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im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Jahr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2027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F0BD243F-95CC-C724-6F03-5FA9AA567B7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Kép 4">
            <a:extLst>
              <a:ext uri="{FF2B5EF4-FFF2-40B4-BE49-F238E27FC236}">
                <a16:creationId xmlns:a16="http://schemas.microsoft.com/office/drawing/2014/main" id="{5B1ABCA7-CC96-15F9-791E-9568A74F76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41377"/>
            <a:ext cx="5003319" cy="2809980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FBEE742D-9054-C1BB-16EB-95C9F5065BAA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8" name="Obrázek 7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41F22717-7176-2B61-F377-0798C89BB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0142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12">
            <a:extLst>
              <a:ext uri="{FF2B5EF4-FFF2-40B4-BE49-F238E27FC236}">
                <a16:creationId xmlns:a16="http://schemas.microsoft.com/office/drawing/2014/main" id="{27945EF8-E3E8-B82B-CA87-D0F429FB4783}"/>
              </a:ext>
            </a:extLst>
          </p:cNvPr>
          <p:cNvSpPr txBox="1"/>
          <p:nvPr/>
        </p:nvSpPr>
        <p:spPr>
          <a:xfrm>
            <a:off x="552206" y="540015"/>
            <a:ext cx="9327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en-US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Schienenfahrzeug-Werkstätten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6" name="Obrázok 7">
            <a:extLst>
              <a:ext uri="{FF2B5EF4-FFF2-40B4-BE49-F238E27FC236}">
                <a16:creationId xmlns:a16="http://schemas.microsoft.com/office/drawing/2014/main" id="{B8596138-B8F2-C3FD-5949-5E07196D82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25158" y="3882129"/>
            <a:ext cx="4586468" cy="2404649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2" name="Rechteck 22">
            <a:extLst>
              <a:ext uri="{FF2B5EF4-FFF2-40B4-BE49-F238E27FC236}">
                <a16:creationId xmlns:a16="http://schemas.microsoft.com/office/drawing/2014/main" id="{C3702463-BD4E-C46B-296C-283A2590A677}"/>
              </a:ext>
            </a:extLst>
          </p:cNvPr>
          <p:cNvSpPr/>
          <p:nvPr/>
        </p:nvSpPr>
        <p:spPr>
          <a:xfrm>
            <a:off x="3471889" y="3882129"/>
            <a:ext cx="2953268" cy="2404649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47">
            <a:extLst>
              <a:ext uri="{FF2B5EF4-FFF2-40B4-BE49-F238E27FC236}">
                <a16:creationId xmlns:a16="http://schemas.microsoft.com/office/drawing/2014/main" id="{6DD18821-93A9-239C-2453-68E07B39D052}"/>
              </a:ext>
            </a:extLst>
          </p:cNvPr>
          <p:cNvSpPr txBox="1"/>
          <p:nvPr/>
        </p:nvSpPr>
        <p:spPr>
          <a:xfrm>
            <a:off x="3740381" y="5360143"/>
            <a:ext cx="18470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: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Containerwagen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Lokomotiven</a:t>
            </a:r>
            <a:endParaRPr lang="sk-SK" sz="10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266700" indent="-85725">
              <a:buFontTx/>
              <a:buChar char="-"/>
            </a:pP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</a:t>
            </a:r>
            <a:r>
              <a:rPr lang="sk-SK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0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tacker</a:t>
            </a:r>
            <a:endParaRPr lang="sk-SK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9CB084C3-A15D-8519-2FF1-471C29CE7FE7}"/>
              </a:ext>
            </a:extLst>
          </p:cNvPr>
          <p:cNvSpPr txBox="1"/>
          <p:nvPr/>
        </p:nvSpPr>
        <p:spPr>
          <a:xfrm>
            <a:off x="3591232" y="4067755"/>
            <a:ext cx="29532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Reachstacker</a:t>
            </a:r>
            <a:r>
              <a:rPr lang="de-AT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sk-SK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b="1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Werkstatt</a:t>
            </a:r>
            <a:endParaRPr lang="sk-SK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Dunajská Streda, </a:t>
            </a:r>
            <a:r>
              <a:rPr lang="sk-SK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Slowakei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15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Errichtet</a:t>
            </a:r>
            <a:r>
              <a:rPr lang="en-US" sz="115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in 2019</a:t>
            </a:r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25" name="Inhaltsplatzhalter 9">
            <a:extLst>
              <a:ext uri="{FF2B5EF4-FFF2-40B4-BE49-F238E27FC236}">
                <a16:creationId xmlns:a16="http://schemas.microsoft.com/office/drawing/2014/main" id="{9CF97453-10B9-9196-870F-8D7DBFBFE1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62" y="1275417"/>
            <a:ext cx="3302765" cy="2606712"/>
          </a:xfrm>
          <a:prstGeom prst="round2DiagRect">
            <a:avLst>
              <a:gd name="adj1" fmla="val 0"/>
              <a:gd name="adj2" fmla="val 0"/>
            </a:avLst>
          </a:prstGeom>
          <a:ln>
            <a:noFill/>
          </a:ln>
          <a:effectLst>
            <a:softEdge rad="0"/>
          </a:effectLst>
        </p:spPr>
      </p:pic>
      <p:sp>
        <p:nvSpPr>
          <p:cNvPr id="26" name="Rechteck 22">
            <a:extLst>
              <a:ext uri="{FF2B5EF4-FFF2-40B4-BE49-F238E27FC236}">
                <a16:creationId xmlns:a16="http://schemas.microsoft.com/office/drawing/2014/main" id="{C86C857F-1CCE-5BB3-EC48-04215B9E1146}"/>
              </a:ext>
            </a:extLst>
          </p:cNvPr>
          <p:cNvSpPr/>
          <p:nvPr/>
        </p:nvSpPr>
        <p:spPr>
          <a:xfrm>
            <a:off x="3970127" y="1271845"/>
            <a:ext cx="3943680" cy="261028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47">
            <a:extLst>
              <a:ext uri="{FF2B5EF4-FFF2-40B4-BE49-F238E27FC236}">
                <a16:creationId xmlns:a16="http://schemas.microsoft.com/office/drawing/2014/main" id="{842B4EE0-7D41-D503-3654-0A54D933C65E}"/>
              </a:ext>
            </a:extLst>
          </p:cNvPr>
          <p:cNvSpPr txBox="1"/>
          <p:nvPr/>
        </p:nvSpPr>
        <p:spPr>
          <a:xfrm>
            <a:off x="4208409" y="2590604"/>
            <a:ext cx="356008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Lizenz für die Reparatur von Siemens- und </a:t>
            </a:r>
            <a:r>
              <a:rPr lang="de-DE" sz="10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Alstomlokomotiven</a:t>
            </a: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(Bombardier)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Reparaturleistungen: Containerwagen, Zugwagenfahrwerke, Lokomotiven und Radsätze</a:t>
            </a:r>
            <a:endParaRPr lang="sk-SK" sz="10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0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Auf Anfrage sind die Reparaturen auch für externe Kunden im Rahmen freier Kapazitäten möglich</a:t>
            </a:r>
            <a:endParaRPr lang="sk-SK" sz="105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3" name="TextBox 22">
            <a:extLst>
              <a:ext uri="{FF2B5EF4-FFF2-40B4-BE49-F238E27FC236}">
                <a16:creationId xmlns:a16="http://schemas.microsoft.com/office/drawing/2014/main" id="{80634D56-6308-CDEE-5B6B-F7BB4F66E6EF}"/>
              </a:ext>
            </a:extLst>
          </p:cNvPr>
          <p:cNvSpPr txBox="1"/>
          <p:nvPr/>
        </p:nvSpPr>
        <p:spPr>
          <a:xfrm>
            <a:off x="4208410" y="1488895"/>
            <a:ext cx="3444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DYKO </a:t>
            </a:r>
            <a:r>
              <a:rPr lang="sk-SK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Eisenbahnwerkstatt</a:t>
            </a:r>
            <a:endParaRPr lang="sk-SK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Kolín, </a:t>
            </a:r>
            <a:r>
              <a:rPr lang="sk-SK" sz="1150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Tschechien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Gegründet im Jahr 1940</a:t>
            </a:r>
            <a:endParaRPr lang="sk-SK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1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2007 Übernahme durch METRANS</a:t>
            </a:r>
            <a:endParaRPr lang="en-US" sz="11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ok 2" descr="Obrázok, na ktorom je ošatenie, stroj, konštruktérstvo, technik&#10;&#10;Obsah vygenerovaný umelou inteligenciou môže byť nesprávny.">
            <a:extLst>
              <a:ext uri="{FF2B5EF4-FFF2-40B4-BE49-F238E27FC236}">
                <a16:creationId xmlns:a16="http://schemas.microsoft.com/office/drawing/2014/main" id="{ADF03936-D4F4-3B82-DC48-9E0505702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3809" y="1275416"/>
            <a:ext cx="3097816" cy="2606713"/>
          </a:xfrm>
          <a:prstGeom prst="rect">
            <a:avLst/>
          </a:prstGeom>
        </p:spPr>
      </p:pic>
      <p:pic>
        <p:nvPicPr>
          <p:cNvPr id="7" name="Obrázok 6" descr="Obrázok, na ktorom je oceľ, konštruktérstvo, kov, zem&#10;&#10;Obsah vygenerovaný umelou inteligenciou môže byť nesprávny.">
            <a:extLst>
              <a:ext uri="{FF2B5EF4-FFF2-40B4-BE49-F238E27FC236}">
                <a16:creationId xmlns:a16="http://schemas.microsoft.com/office/drawing/2014/main" id="{2903F575-7947-698A-02C7-86CB6A2930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359" y="3882129"/>
            <a:ext cx="2804529" cy="240519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A4A3E6FE-9EB7-5916-2FEB-D6564C6990E3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28086D87-598D-A856-F4C2-C59F08A8403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DABF794-8840-E0EB-DA47-9C89249DC1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3692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Rovná spojnica 51">
            <a:extLst>
              <a:ext uri="{FF2B5EF4-FFF2-40B4-BE49-F238E27FC236}">
                <a16:creationId xmlns:a16="http://schemas.microsoft.com/office/drawing/2014/main" id="{EF951607-2A5D-1B38-1CF1-35A9286AD75A}"/>
              </a:ext>
            </a:extLst>
          </p:cNvPr>
          <p:cNvCxnSpPr>
            <a:cxnSpLocks/>
          </p:cNvCxnSpPr>
          <p:nvPr/>
        </p:nvCxnSpPr>
        <p:spPr>
          <a:xfrm>
            <a:off x="7041143" y="3436620"/>
            <a:ext cx="1864097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7694E4D8-7E17-C858-511D-50A61E5E328F}"/>
              </a:ext>
            </a:extLst>
          </p:cNvPr>
          <p:cNvSpPr/>
          <p:nvPr/>
        </p:nvSpPr>
        <p:spPr>
          <a:xfrm>
            <a:off x="556354" y="5128677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cxnSp>
        <p:nvCxnSpPr>
          <p:cNvPr id="58" name="Rovná spojnica 57">
            <a:extLst>
              <a:ext uri="{FF2B5EF4-FFF2-40B4-BE49-F238E27FC236}">
                <a16:creationId xmlns:a16="http://schemas.microsoft.com/office/drawing/2014/main" id="{CA276F74-AE94-E8AA-FFE6-AC6BAC2783D6}"/>
              </a:ext>
            </a:extLst>
          </p:cNvPr>
          <p:cNvCxnSpPr>
            <a:cxnSpLocks/>
          </p:cNvCxnSpPr>
          <p:nvPr/>
        </p:nvCxnSpPr>
        <p:spPr>
          <a:xfrm>
            <a:off x="6271697" y="416735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avá jednoduchá zátvorka 45">
            <a:extLst>
              <a:ext uri="{FF2B5EF4-FFF2-40B4-BE49-F238E27FC236}">
                <a16:creationId xmlns:a16="http://schemas.microsoft.com/office/drawing/2014/main" id="{A2F4CD6E-CD2B-D364-2404-018886D582A2}"/>
              </a:ext>
            </a:extLst>
          </p:cNvPr>
          <p:cNvSpPr/>
          <p:nvPr/>
        </p:nvSpPr>
        <p:spPr>
          <a:xfrm>
            <a:off x="6153641" y="1002224"/>
            <a:ext cx="887502" cy="4750876"/>
          </a:xfrm>
          <a:prstGeom prst="rightBracket">
            <a:avLst>
              <a:gd name="adj" fmla="val 0"/>
            </a:avLst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Obdĺžnik: zaoblené rohy 1">
            <a:extLst>
              <a:ext uri="{FF2B5EF4-FFF2-40B4-BE49-F238E27FC236}">
                <a16:creationId xmlns:a16="http://schemas.microsoft.com/office/drawing/2014/main" id="{C7A5E364-ED9A-3239-1A62-C4289851568B}"/>
              </a:ext>
            </a:extLst>
          </p:cNvPr>
          <p:cNvSpPr/>
          <p:nvPr/>
        </p:nvSpPr>
        <p:spPr>
          <a:xfrm>
            <a:off x="556354" y="3562311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7" name="Rounded Rectangle 41">
            <a:extLst>
              <a:ext uri="{FF2B5EF4-FFF2-40B4-BE49-F238E27FC236}">
                <a16:creationId xmlns:a16="http://schemas.microsoft.com/office/drawing/2014/main" id="{7FE7F710-943F-D3A3-F076-D0CA61FAE894}"/>
              </a:ext>
            </a:extLst>
          </p:cNvPr>
          <p:cNvSpPr/>
          <p:nvPr/>
        </p:nvSpPr>
        <p:spPr>
          <a:xfrm>
            <a:off x="8120652" y="2962745"/>
            <a:ext cx="2866670" cy="922952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 w="254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5ADEB0-3140-DBDB-B35A-61A2DEF19C20}"/>
              </a:ext>
            </a:extLst>
          </p:cNvPr>
          <p:cNvSpPr txBox="1"/>
          <p:nvPr/>
        </p:nvSpPr>
        <p:spPr>
          <a:xfrm>
            <a:off x="8044301" y="1798012"/>
            <a:ext cx="2204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</a:p>
          <a:p>
            <a:r>
              <a:rPr lang="en-US" sz="1600" noProof="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Corporate structure</a:t>
            </a: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9A153FCC-6755-5A36-D63A-F428D2BD8073}"/>
              </a:ext>
            </a:extLst>
          </p:cNvPr>
          <p:cNvSpPr txBox="1"/>
          <p:nvPr/>
        </p:nvSpPr>
        <p:spPr>
          <a:xfrm>
            <a:off x="8357674" y="3134881"/>
            <a:ext cx="2392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Port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ogistics </a:t>
            </a:r>
            <a:r>
              <a:rPr lang="sk-SK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</a:t>
            </a:r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ubgroup</a:t>
            </a:r>
            <a:endParaRPr lang="en-US" sz="16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: zaoblené rohy 15">
            <a:extLst>
              <a:ext uri="{FF2B5EF4-FFF2-40B4-BE49-F238E27FC236}">
                <a16:creationId xmlns:a16="http://schemas.microsoft.com/office/drawing/2014/main" id="{2CF676D6-EB26-4E17-4D93-EC00735EDB00}"/>
              </a:ext>
            </a:extLst>
          </p:cNvPr>
          <p:cNvSpPr/>
          <p:nvPr/>
        </p:nvSpPr>
        <p:spPr>
          <a:xfrm>
            <a:off x="556354" y="429579"/>
            <a:ext cx="5381968" cy="127612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19050"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8" name="Obdĺžnik: zaoblené rohy 17">
            <a:extLst>
              <a:ext uri="{FF2B5EF4-FFF2-40B4-BE49-F238E27FC236}">
                <a16:creationId xmlns:a16="http://schemas.microsoft.com/office/drawing/2014/main" id="{7E0E6EA6-EA16-037D-11D0-4C541619740A}"/>
              </a:ext>
            </a:extLst>
          </p:cNvPr>
          <p:cNvSpPr/>
          <p:nvPr/>
        </p:nvSpPr>
        <p:spPr>
          <a:xfrm>
            <a:off x="556354" y="1995945"/>
            <a:ext cx="5381968" cy="1276125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>
              <a:solidFill>
                <a:srgbClr val="FF0037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E2AC42-DBA7-0574-7745-F657A8C74739}"/>
              </a:ext>
            </a:extLst>
          </p:cNvPr>
          <p:cNvSpPr txBox="1"/>
          <p:nvPr/>
        </p:nvSpPr>
        <p:spPr>
          <a:xfrm>
            <a:off x="847645" y="634339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Container</a:t>
            </a:r>
          </a:p>
        </p:txBody>
      </p:sp>
      <p:sp>
        <p:nvSpPr>
          <p:cNvPr id="26" name="TextBox 24">
            <a:extLst>
              <a:ext uri="{FF2B5EF4-FFF2-40B4-BE49-F238E27FC236}">
                <a16:creationId xmlns:a16="http://schemas.microsoft.com/office/drawing/2014/main" id="{2E317C7D-E260-66FC-E205-A55CAF97E1AC}"/>
              </a:ext>
            </a:extLst>
          </p:cNvPr>
          <p:cNvSpPr txBox="1"/>
          <p:nvPr/>
        </p:nvSpPr>
        <p:spPr>
          <a:xfrm>
            <a:off x="835104" y="921757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Containerumschlag in den Seehäfen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Containerbezogene Dienstleistungen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(z. B. Reparatur und</a:t>
            </a:r>
            <a:r>
              <a:rPr lang="sk-SK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Wartung)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222A6394-DA8B-3B26-5296-F1F7FC2A9313}"/>
              </a:ext>
            </a:extLst>
          </p:cNvPr>
          <p:cNvSpPr txBox="1"/>
          <p:nvPr/>
        </p:nvSpPr>
        <p:spPr>
          <a:xfrm>
            <a:off x="847645" y="2176588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noProof="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Intermodal</a:t>
            </a: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ECEDA536-44BE-EBCF-2A59-FD2E19C798E7}"/>
              </a:ext>
            </a:extLst>
          </p:cNvPr>
          <p:cNvSpPr txBox="1"/>
          <p:nvPr/>
        </p:nvSpPr>
        <p:spPr>
          <a:xfrm>
            <a:off x="847646" y="2467662"/>
            <a:ext cx="461714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Schienen- und Straßentransportdienstleistungen im Hinterland </a:t>
            </a:r>
            <a:endParaRPr lang="sk-SK" sz="1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Betrieb von Containerterminals</a:t>
            </a:r>
          </a:p>
        </p:txBody>
      </p:sp>
      <p:sp>
        <p:nvSpPr>
          <p:cNvPr id="29" name="TextBox 24">
            <a:extLst>
              <a:ext uri="{FF2B5EF4-FFF2-40B4-BE49-F238E27FC236}">
                <a16:creationId xmlns:a16="http://schemas.microsoft.com/office/drawing/2014/main" id="{BCB8EA2D-E931-970D-642C-8D426278AF23}"/>
              </a:ext>
            </a:extLst>
          </p:cNvPr>
          <p:cNvSpPr txBox="1"/>
          <p:nvPr/>
        </p:nvSpPr>
        <p:spPr>
          <a:xfrm>
            <a:off x="847645" y="368581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Logisti</a:t>
            </a:r>
            <a:r>
              <a:rPr lang="sk-SK" sz="16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0" name="TextBox 24">
            <a:extLst>
              <a:ext uri="{FF2B5EF4-FFF2-40B4-BE49-F238E27FC236}">
                <a16:creationId xmlns:a16="http://schemas.microsoft.com/office/drawing/2014/main" id="{89168C99-31DE-34A8-26EB-83C68AC2CBA4}"/>
              </a:ext>
            </a:extLst>
          </p:cNvPr>
          <p:cNvSpPr txBox="1"/>
          <p:nvPr/>
        </p:nvSpPr>
        <p:spPr>
          <a:xfrm>
            <a:off x="847646" y="3998661"/>
            <a:ext cx="45785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Spezielle Dienstleistungen wie Massengutumschlag, Ro-Ro sowie Fruchtlogistik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Projekte &amp; Beratung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TextBox 24">
            <a:extLst>
              <a:ext uri="{FF2B5EF4-FFF2-40B4-BE49-F238E27FC236}">
                <a16:creationId xmlns:a16="http://schemas.microsoft.com/office/drawing/2014/main" id="{FC8A0697-EB22-B1B5-423D-FECE55E9EB06}"/>
              </a:ext>
            </a:extLst>
          </p:cNvPr>
          <p:cNvSpPr txBox="1"/>
          <p:nvPr/>
        </p:nvSpPr>
        <p:spPr>
          <a:xfrm>
            <a:off x="847645" y="5255285"/>
            <a:ext cx="2011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Immobilien</a:t>
            </a:r>
            <a:endParaRPr lang="en-US" sz="16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2" name="TextBox 24">
            <a:extLst>
              <a:ext uri="{FF2B5EF4-FFF2-40B4-BE49-F238E27FC236}">
                <a16:creationId xmlns:a16="http://schemas.microsoft.com/office/drawing/2014/main" id="{45CA0F5C-584F-C12F-4F3D-A07CB46C0E0D}"/>
              </a:ext>
            </a:extLst>
          </p:cNvPr>
          <p:cNvSpPr txBox="1"/>
          <p:nvPr/>
        </p:nvSpPr>
        <p:spPr>
          <a:xfrm>
            <a:off x="847645" y="5542422"/>
            <a:ext cx="51907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Speicherstadt, das historische Lagerhausviertel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Hafen-Immobilien </a:t>
            </a:r>
            <a:endParaRPr lang="sk-SK" sz="1400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chemeClr val="bg1">
                  <a:lumMod val="50000"/>
                </a:schemeClr>
              </a:buClr>
            </a:pPr>
            <a:r>
              <a:rPr lang="de-DE" sz="1400" dirty="0">
                <a:solidFill>
                  <a:srgbClr val="122862"/>
                </a:solidFill>
                <a:latin typeface="Arial" charset="0"/>
                <a:ea typeface="Arial" charset="0"/>
                <a:cs typeface="Arial" charset="0"/>
              </a:rPr>
              <a:t>Fischmarkt Hamburg-Altona</a:t>
            </a:r>
            <a:endParaRPr lang="en-GB" sz="1400" i="1" dirty="0">
              <a:solidFill>
                <a:srgbClr val="122862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49" name="Rovná spojnica 48">
            <a:extLst>
              <a:ext uri="{FF2B5EF4-FFF2-40B4-BE49-F238E27FC236}">
                <a16:creationId xmlns:a16="http://schemas.microsoft.com/office/drawing/2014/main" id="{B82E1EA5-9672-0FF6-1DE7-DA87B62F9410}"/>
              </a:ext>
            </a:extLst>
          </p:cNvPr>
          <p:cNvCxnSpPr>
            <a:cxnSpLocks/>
          </p:cNvCxnSpPr>
          <p:nvPr/>
        </p:nvCxnSpPr>
        <p:spPr>
          <a:xfrm>
            <a:off x="6271697" y="2615639"/>
            <a:ext cx="769446" cy="0"/>
          </a:xfrm>
          <a:prstGeom prst="line">
            <a:avLst/>
          </a:prstGeom>
          <a:ln w="1905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bdĺžnik: zaoblené rohy 32">
            <a:extLst>
              <a:ext uri="{FF2B5EF4-FFF2-40B4-BE49-F238E27FC236}">
                <a16:creationId xmlns:a16="http://schemas.microsoft.com/office/drawing/2014/main" id="{BC797E24-45D6-1CEE-C85D-AEC40CCC81E8}"/>
              </a:ext>
            </a:extLst>
          </p:cNvPr>
          <p:cNvSpPr/>
          <p:nvPr/>
        </p:nvSpPr>
        <p:spPr>
          <a:xfrm>
            <a:off x="5584135" y="699522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Obdĺžnik: zaoblené rohy 33">
            <a:extLst>
              <a:ext uri="{FF2B5EF4-FFF2-40B4-BE49-F238E27FC236}">
                <a16:creationId xmlns:a16="http://schemas.microsoft.com/office/drawing/2014/main" id="{6AD9F70F-77BA-B1EC-11C8-63AD100413A5}"/>
              </a:ext>
            </a:extLst>
          </p:cNvPr>
          <p:cNvSpPr/>
          <p:nvPr/>
        </p:nvSpPr>
        <p:spPr>
          <a:xfrm>
            <a:off x="5584135" y="2261722"/>
            <a:ext cx="711029" cy="70102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rgbClr val="CDCDCD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5" name="Obdĺžnik: zaoblené rohy 34">
            <a:extLst>
              <a:ext uri="{FF2B5EF4-FFF2-40B4-BE49-F238E27FC236}">
                <a16:creationId xmlns:a16="http://schemas.microsoft.com/office/drawing/2014/main" id="{8F62C668-57B4-7D6C-F847-56A83171090B}"/>
              </a:ext>
            </a:extLst>
          </p:cNvPr>
          <p:cNvSpPr/>
          <p:nvPr/>
        </p:nvSpPr>
        <p:spPr>
          <a:xfrm>
            <a:off x="5584135" y="38280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6" name="Obdĺžnik: zaoblené rohy 35">
            <a:extLst>
              <a:ext uri="{FF2B5EF4-FFF2-40B4-BE49-F238E27FC236}">
                <a16:creationId xmlns:a16="http://schemas.microsoft.com/office/drawing/2014/main" id="{CE3886DF-6AA7-DF9B-54E2-540606E69F12}"/>
              </a:ext>
            </a:extLst>
          </p:cNvPr>
          <p:cNvSpPr/>
          <p:nvPr/>
        </p:nvSpPr>
        <p:spPr>
          <a:xfrm>
            <a:off x="5584135" y="5402588"/>
            <a:ext cx="711029" cy="701023"/>
          </a:xfrm>
          <a:prstGeom prst="roundRect">
            <a:avLst>
              <a:gd name="adj" fmla="val 0"/>
            </a:avLst>
          </a:prstGeom>
          <a:solidFill>
            <a:srgbClr val="12286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42" name="Obrázok 41">
            <a:extLst>
              <a:ext uri="{FF2B5EF4-FFF2-40B4-BE49-F238E27FC236}">
                <a16:creationId xmlns:a16="http://schemas.microsoft.com/office/drawing/2014/main" id="{83047ABB-4E59-A168-A48B-EDF716FF6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532" y="3890268"/>
            <a:ext cx="588872" cy="588872"/>
          </a:xfrm>
          <a:prstGeom prst="rect">
            <a:avLst/>
          </a:prstGeom>
        </p:spPr>
      </p:pic>
      <p:pic>
        <p:nvPicPr>
          <p:cNvPr id="44" name="Obrázok 43">
            <a:extLst>
              <a:ext uri="{FF2B5EF4-FFF2-40B4-BE49-F238E27FC236}">
                <a16:creationId xmlns:a16="http://schemas.microsoft.com/office/drawing/2014/main" id="{EF64E187-34AA-885F-435F-12F64D0F1F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59" y="5482429"/>
            <a:ext cx="533968" cy="533968"/>
          </a:xfrm>
          <a:prstGeom prst="rect">
            <a:avLst/>
          </a:prstGeom>
        </p:spPr>
      </p:pic>
      <p:pic>
        <p:nvPicPr>
          <p:cNvPr id="8" name="Grafik 183">
            <a:extLst>
              <a:ext uri="{FF2B5EF4-FFF2-40B4-BE49-F238E27FC236}">
                <a16:creationId xmlns:a16="http://schemas.microsoft.com/office/drawing/2014/main" id="{0B544138-DAAC-640A-BA4C-6151CBE55E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716488" y="2476674"/>
            <a:ext cx="463242" cy="303256"/>
          </a:xfrm>
          <a:prstGeom prst="rect">
            <a:avLst/>
          </a:prstGeom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55890228-431D-79BF-D658-EFD80BD76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097032" y="4061689"/>
            <a:ext cx="2328200" cy="3359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ADC64C12-02E3-7E51-AFD5-D93EFC2A7CC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2900" y="835067"/>
            <a:ext cx="570224" cy="438529"/>
          </a:xfrm>
          <a:prstGeom prst="rect">
            <a:avLst/>
          </a:prstGeom>
        </p:spPr>
      </p:pic>
      <p:sp>
        <p:nvSpPr>
          <p:cNvPr id="19" name="TextBox 12">
            <a:extLst>
              <a:ext uri="{FF2B5EF4-FFF2-40B4-BE49-F238E27FC236}">
                <a16:creationId xmlns:a16="http://schemas.microsoft.com/office/drawing/2014/main" id="{068F964C-FA36-E062-8855-53C77E50D633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7B2D7E14-A3DC-7A5C-BA63-60F6DF031B9F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Obrázek 9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1577978-829A-DCDF-7D0A-93E675A8A4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Obrázok 26">
            <a:extLst>
              <a:ext uri="{FF2B5EF4-FFF2-40B4-BE49-F238E27FC236}">
                <a16:creationId xmlns:a16="http://schemas.microsoft.com/office/drawing/2014/main" id="{AD1571DB-85ED-AEDF-610A-173A69C21D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16368" y="3783737"/>
            <a:ext cx="3820679" cy="2449423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468129AF-7197-4E27-0C4D-A0D375DA3A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67" y="1565415"/>
            <a:ext cx="3837692" cy="2267446"/>
          </a:xfrm>
          <a:prstGeom prst="rect">
            <a:avLst/>
          </a:prstGeom>
        </p:spPr>
      </p:pic>
      <p:sp>
        <p:nvSpPr>
          <p:cNvPr id="11" name="Obdĺžnik 10">
            <a:extLst>
              <a:ext uri="{FF2B5EF4-FFF2-40B4-BE49-F238E27FC236}">
                <a16:creationId xmlns:a16="http://schemas.microsoft.com/office/drawing/2014/main" id="{555F886D-AC77-31F4-5B04-926965C2D2D8}"/>
              </a:ext>
            </a:extLst>
          </p:cNvPr>
          <p:cNvSpPr/>
          <p:nvPr/>
        </p:nvSpPr>
        <p:spPr>
          <a:xfrm>
            <a:off x="4205816" y="1565415"/>
            <a:ext cx="4168972" cy="2267445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2" name="Rechteck 22">
            <a:extLst>
              <a:ext uri="{FF2B5EF4-FFF2-40B4-BE49-F238E27FC236}">
                <a16:creationId xmlns:a16="http://schemas.microsoft.com/office/drawing/2014/main" id="{08B23A22-BECC-4F71-C964-B4AB9AF24F7C}"/>
              </a:ext>
            </a:extLst>
          </p:cNvPr>
          <p:cNvSpPr/>
          <p:nvPr/>
        </p:nvSpPr>
        <p:spPr>
          <a:xfrm>
            <a:off x="635508" y="1562063"/>
            <a:ext cx="3570308" cy="2270654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1CB270-D53C-87FC-4F49-21FC26427DCB}"/>
              </a:ext>
            </a:extLst>
          </p:cNvPr>
          <p:cNvSpPr txBox="1"/>
          <p:nvPr/>
        </p:nvSpPr>
        <p:spPr>
          <a:xfrm>
            <a:off x="839010" y="1851114"/>
            <a:ext cx="3109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 HHLA Pure gewährleisten wir Umschlag und Transport mit reduziertem CO₂-Fußabdruck, der echten Klimaschutz bewirkt.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84A9DC5B-FB91-8826-5CE2-1C2297D98318}"/>
              </a:ext>
            </a:extLst>
          </p:cNvPr>
          <p:cNvSpPr txBox="1"/>
          <p:nvPr/>
        </p:nvSpPr>
        <p:spPr>
          <a:xfrm>
            <a:off x="4466973" y="1823986"/>
            <a:ext cx="21630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 Ansatz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03B5D383-0156-6D63-6CCB-44776010DE0F}"/>
              </a:ext>
            </a:extLst>
          </p:cNvPr>
          <p:cNvSpPr txBox="1"/>
          <p:nvPr/>
        </p:nvSpPr>
        <p:spPr>
          <a:xfrm>
            <a:off x="4462730" y="2401835"/>
            <a:ext cx="38206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Moderne Hybrid- und Elektrolokomotiven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Elektrifizierung am Hafen-Container Terminal durch elektrische Lagerhaltung und Krananlage sowie Elektrofahrzeuge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4" name="Obdĺžnik 23">
            <a:extLst>
              <a:ext uri="{FF2B5EF4-FFF2-40B4-BE49-F238E27FC236}">
                <a16:creationId xmlns:a16="http://schemas.microsoft.com/office/drawing/2014/main" id="{4BCC7B62-FF67-38A6-8217-73CE361C743E}"/>
              </a:ext>
            </a:extLst>
          </p:cNvPr>
          <p:cNvSpPr/>
          <p:nvPr/>
        </p:nvSpPr>
        <p:spPr>
          <a:xfrm>
            <a:off x="7337047" y="3832861"/>
            <a:ext cx="3582412" cy="240029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33C15AE3-C458-759F-4774-95806C027BE0}"/>
              </a:ext>
            </a:extLst>
          </p:cNvPr>
          <p:cNvSpPr txBox="1"/>
          <p:nvPr/>
        </p:nvSpPr>
        <p:spPr>
          <a:xfrm>
            <a:off x="7836463" y="4038203"/>
            <a:ext cx="27460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6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Auch bei langen Distanzen ist die Kompensation wichtig. Da CO₂-Emissionen den gesamten Planeten betreffen, kompensieren wir unvermeidbare Emissionen durch zertifizierte Umweltprojekte.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" name="Rechteck 22">
            <a:extLst>
              <a:ext uri="{FF2B5EF4-FFF2-40B4-BE49-F238E27FC236}">
                <a16:creationId xmlns:a16="http://schemas.microsoft.com/office/drawing/2014/main" id="{032EB6C8-0577-83F7-6187-62973D76A58B}"/>
              </a:ext>
            </a:extLst>
          </p:cNvPr>
          <p:cNvSpPr/>
          <p:nvPr/>
        </p:nvSpPr>
        <p:spPr>
          <a:xfrm>
            <a:off x="635509" y="3832861"/>
            <a:ext cx="2912595" cy="2400299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TextBox 12">
            <a:extLst>
              <a:ext uri="{FF2B5EF4-FFF2-40B4-BE49-F238E27FC236}">
                <a16:creationId xmlns:a16="http://schemas.microsoft.com/office/drawing/2014/main" id="{0C3C5B48-82AF-5BEA-460C-85FC2B9B9DBA}"/>
              </a:ext>
            </a:extLst>
          </p:cNvPr>
          <p:cNvSpPr txBox="1"/>
          <p:nvPr/>
        </p:nvSpPr>
        <p:spPr>
          <a:xfrm>
            <a:off x="776218" y="4690231"/>
            <a:ext cx="2599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Bis jetzt haben wir bereits über</a:t>
            </a:r>
            <a:endParaRPr lang="sk-SK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Google Shape;1423;p113">
            <a:extLst>
              <a:ext uri="{FF2B5EF4-FFF2-40B4-BE49-F238E27FC236}">
                <a16:creationId xmlns:a16="http://schemas.microsoft.com/office/drawing/2014/main" id="{FDD7ECFB-6876-310E-A9B6-5A80AE4B0658}"/>
              </a:ext>
            </a:extLst>
          </p:cNvPr>
          <p:cNvSpPr txBox="1">
            <a:spLocks/>
          </p:cNvSpPr>
          <p:nvPr/>
        </p:nvSpPr>
        <p:spPr>
          <a:xfrm>
            <a:off x="1199291" y="5336625"/>
            <a:ext cx="1722516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sk-SK" sz="3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230.000</a:t>
            </a:r>
            <a:endParaRPr lang="de-DE" sz="3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41B5120-659A-8E4D-EC92-7EFAA15376FB}"/>
              </a:ext>
            </a:extLst>
          </p:cNvPr>
          <p:cNvSpPr txBox="1"/>
          <p:nvPr/>
        </p:nvSpPr>
        <p:spPr>
          <a:xfrm>
            <a:off x="460086" y="5715707"/>
            <a:ext cx="326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onnen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CO₂ </a:t>
            </a:r>
            <a:r>
              <a:rPr lang="sk-SK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kompensiert</a:t>
            </a:r>
            <a:r>
              <a:rPr lang="sk-SK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sk-SK" baseline="-250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7" name="Obrázok 36" descr="Obrázok, na ktorom je grafika, písmo, logo, symbol&#10;&#10;Obsah vygenerovaný umelou inteligenciou môže byť nesprávny.">
            <a:extLst>
              <a:ext uri="{FF2B5EF4-FFF2-40B4-BE49-F238E27FC236}">
                <a16:creationId xmlns:a16="http://schemas.microsoft.com/office/drawing/2014/main" id="{87DA237A-2EBB-3409-D04F-36791AF2E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8895" y="3796834"/>
            <a:ext cx="983307" cy="984885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BBBD09A7-62EC-8EAB-D48B-CE290D6DFA72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7910A8F0-4764-1C75-8C80-97757850B148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5085B76C-6BEE-9922-FDA2-4B45A8A16722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6" name="Obrázek 5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4DCA96-2AFF-F2C6-1D95-9C1A758D86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7406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27B13-E032-8F5C-D0ED-57BC5FA890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22">
            <a:extLst>
              <a:ext uri="{FF2B5EF4-FFF2-40B4-BE49-F238E27FC236}">
                <a16:creationId xmlns:a16="http://schemas.microsoft.com/office/drawing/2014/main" id="{D50EAA4C-A494-996C-5A88-89E259C924EE}"/>
              </a:ext>
            </a:extLst>
          </p:cNvPr>
          <p:cNvSpPr/>
          <p:nvPr/>
        </p:nvSpPr>
        <p:spPr>
          <a:xfrm>
            <a:off x="650167" y="1504950"/>
            <a:ext cx="3349272" cy="2239377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9" name="Obrázok 38">
            <a:extLst>
              <a:ext uri="{FF2B5EF4-FFF2-40B4-BE49-F238E27FC236}">
                <a16:creationId xmlns:a16="http://schemas.microsoft.com/office/drawing/2014/main" id="{B53A2334-D9DF-8D51-018A-28EBF2FDFB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0462" y="3926049"/>
            <a:ext cx="3898998" cy="2351204"/>
          </a:xfrm>
          <a:prstGeom prst="rect">
            <a:avLst/>
          </a:prstGeom>
        </p:spPr>
      </p:pic>
      <p:sp>
        <p:nvSpPr>
          <p:cNvPr id="24" name="Obdĺžnik 23">
            <a:extLst>
              <a:ext uri="{FF2B5EF4-FFF2-40B4-BE49-F238E27FC236}">
                <a16:creationId xmlns:a16="http://schemas.microsoft.com/office/drawing/2014/main" id="{5904F62B-82BD-5546-C5B4-20EF5CCAFFB0}"/>
              </a:ext>
            </a:extLst>
          </p:cNvPr>
          <p:cNvSpPr/>
          <p:nvPr/>
        </p:nvSpPr>
        <p:spPr>
          <a:xfrm>
            <a:off x="3965928" y="1504951"/>
            <a:ext cx="6953532" cy="261423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5" name="TextBox 12">
            <a:extLst>
              <a:ext uri="{FF2B5EF4-FFF2-40B4-BE49-F238E27FC236}">
                <a16:creationId xmlns:a16="http://schemas.microsoft.com/office/drawing/2014/main" id="{0C894490-29CE-96F5-BDA5-4001C3F3B989}"/>
              </a:ext>
            </a:extLst>
          </p:cNvPr>
          <p:cNvSpPr txBox="1"/>
          <p:nvPr/>
        </p:nvSpPr>
        <p:spPr>
          <a:xfrm>
            <a:off x="4247745" y="1685517"/>
            <a:ext cx="27676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Unser</a:t>
            </a:r>
            <a:r>
              <a:rPr lang="sk-SK" sz="2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Produkt</a:t>
            </a:r>
          </a:p>
        </p:txBody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48C822A-70A9-F3A3-C348-969B01FE48A7}"/>
              </a:ext>
            </a:extLst>
          </p:cNvPr>
          <p:cNvSpPr txBox="1"/>
          <p:nvPr/>
        </p:nvSpPr>
        <p:spPr>
          <a:xfrm>
            <a:off x="4260905" y="2173948"/>
            <a:ext cx="6639963" cy="1856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Ressourcenschonender Umschlag und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Elektrifizierter Betrieb an allen HHLA-Terminals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CO₂-optimierte METRANS-Lokomotiven und Waggons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Unvermeidbare Emissionen werden über Gold-Standard-Projekte kompensiert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Kunden erhalten eine Bestätigung für CO₂-ausgeglichenen Transport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spcBef>
                <a:spcPts val="400"/>
              </a:spcBef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Österreich und Deutschland fahren METRANS-E-Züge mit Strom aus erneuerbaren Quellen</a:t>
            </a:r>
            <a:endParaRPr lang="en-AU" sz="14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69B87FDA-5EAB-F8D0-388D-703ECABFE514}"/>
              </a:ext>
            </a:extLst>
          </p:cNvPr>
          <p:cNvSpPr txBox="1"/>
          <p:nvPr/>
        </p:nvSpPr>
        <p:spPr>
          <a:xfrm>
            <a:off x="898473" y="1699452"/>
            <a:ext cx="28015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Entwickelt, um den transportbedingten CO₂-Fußabdruck von Hafen­betrieben bis ins europäische Hinterland zu verringern.</a:t>
            </a:r>
            <a:endParaRPr lang="cs-CZ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" name="Obdĺžnik 18">
            <a:extLst>
              <a:ext uri="{FF2B5EF4-FFF2-40B4-BE49-F238E27FC236}">
                <a16:creationId xmlns:a16="http://schemas.microsoft.com/office/drawing/2014/main" id="{B3DEB80A-29A3-8FFE-8440-1FA46CD9B7A8}"/>
              </a:ext>
            </a:extLst>
          </p:cNvPr>
          <p:cNvSpPr/>
          <p:nvPr/>
        </p:nvSpPr>
        <p:spPr>
          <a:xfrm>
            <a:off x="3965927" y="4119188"/>
            <a:ext cx="3707082" cy="2158064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90F673AC-E05C-552C-446A-4C0E68A17CE9}"/>
              </a:ext>
            </a:extLst>
          </p:cNvPr>
          <p:cNvSpPr txBox="1"/>
          <p:nvPr/>
        </p:nvSpPr>
        <p:spPr>
          <a:xfrm>
            <a:off x="4260905" y="4304311"/>
            <a:ext cx="14955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Prozess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824EF9B2-948F-0C3A-8826-418EF33E9B5C}"/>
              </a:ext>
            </a:extLst>
          </p:cNvPr>
          <p:cNvSpPr txBox="1"/>
          <p:nvPr/>
        </p:nvSpPr>
        <p:spPr>
          <a:xfrm>
            <a:off x="4260904" y="4720063"/>
            <a:ext cx="33394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Zertifizierung von HHLA Pure durch TÜV Nord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Annahme von kundenspezifischen Transporten (Volumen/Route)</a:t>
            </a:r>
            <a:endParaRPr lang="sk-SK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82563" lvl="0" indent="-182563">
              <a:buFont typeface="Wingdings" panose="05000000000000000000" pitchFamily="2" charset="2"/>
              <a:buChar char="§"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Verrechnung und Überwachung durch TÜV Nord</a:t>
            </a:r>
            <a:endParaRPr lang="en-AU" sz="14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6" name="Obrázok 35">
            <a:extLst>
              <a:ext uri="{FF2B5EF4-FFF2-40B4-BE49-F238E27FC236}">
                <a16:creationId xmlns:a16="http://schemas.microsoft.com/office/drawing/2014/main" id="{282EC939-C60F-7F08-3AF9-F5D30A6B61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25"/>
          <a:stretch/>
        </p:blipFill>
        <p:spPr>
          <a:xfrm>
            <a:off x="650168" y="3551188"/>
            <a:ext cx="3315760" cy="272606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26914EC-3BDD-315B-9D02-AB49584E9EB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10DF586-9B53-D281-67D8-EE9DE9C7E8BD}"/>
              </a:ext>
            </a:extLst>
          </p:cNvPr>
          <p:cNvSpPr txBox="1"/>
          <p:nvPr/>
        </p:nvSpPr>
        <p:spPr>
          <a:xfrm>
            <a:off x="552206" y="552946"/>
            <a:ext cx="62956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HHLA 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ure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</a:t>
            </a:r>
            <a:r>
              <a:rPr lang="de-DE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eprüfter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CO</a:t>
            </a:r>
            <a:r>
              <a:rPr lang="de-DE" sz="1600" baseline="-250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-Fußabdruck und finanzieller Klimabeitrag</a:t>
            </a:r>
            <a:endParaRPr lang="sk-SK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7764166A-8062-D2A5-351A-98621BAA92CF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3EBE207F-E427-9025-FB47-59658FF5C6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085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Obrázok 325" descr="Obrázok, na ktorom je nákladný kontajner, prepravný kontajner, kontajner, nákladná preprava&#10;&#10;Obsah vygenerovaný umelou inteligenciou môže byť nesprávny.">
            <a:extLst>
              <a:ext uri="{FF2B5EF4-FFF2-40B4-BE49-F238E27FC236}">
                <a16:creationId xmlns:a16="http://schemas.microsoft.com/office/drawing/2014/main" id="{008FD4A4-0304-C9F6-FBA7-33D0A7C495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8139" y="1415132"/>
            <a:ext cx="1977794" cy="4861646"/>
          </a:xfrm>
          <a:prstGeom prst="rect">
            <a:avLst/>
          </a:prstGeom>
        </p:spPr>
      </p:pic>
      <p:sp>
        <p:nvSpPr>
          <p:cNvPr id="300" name="Obdĺžnik 299">
            <a:extLst>
              <a:ext uri="{FF2B5EF4-FFF2-40B4-BE49-F238E27FC236}">
                <a16:creationId xmlns:a16="http://schemas.microsoft.com/office/drawing/2014/main" id="{DFA835DD-2CA2-236C-7D5F-69C4D06034AD}"/>
              </a:ext>
            </a:extLst>
          </p:cNvPr>
          <p:cNvSpPr/>
          <p:nvPr/>
        </p:nvSpPr>
        <p:spPr>
          <a:xfrm>
            <a:off x="2688243" y="3705839"/>
            <a:ext cx="2411104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7" name="Obdĺžnik 306">
            <a:extLst>
              <a:ext uri="{FF2B5EF4-FFF2-40B4-BE49-F238E27FC236}">
                <a16:creationId xmlns:a16="http://schemas.microsoft.com/office/drawing/2014/main" id="{F1698AC3-A552-D3C7-D27F-1C04DAA08293}"/>
              </a:ext>
            </a:extLst>
          </p:cNvPr>
          <p:cNvSpPr/>
          <p:nvPr/>
        </p:nvSpPr>
        <p:spPr>
          <a:xfrm>
            <a:off x="5054245" y="3705839"/>
            <a:ext cx="3495395" cy="2570938"/>
          </a:xfrm>
          <a:prstGeom prst="rect">
            <a:avLst/>
          </a:prstGeom>
          <a:solidFill>
            <a:srgbClr val="9FC5F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8" name="Obdĺžnik 307">
            <a:extLst>
              <a:ext uri="{FF2B5EF4-FFF2-40B4-BE49-F238E27FC236}">
                <a16:creationId xmlns:a16="http://schemas.microsoft.com/office/drawing/2014/main" id="{35467B1F-9861-1EC5-1AD9-8EFFC38FBCB2}"/>
              </a:ext>
            </a:extLst>
          </p:cNvPr>
          <p:cNvSpPr/>
          <p:nvPr/>
        </p:nvSpPr>
        <p:spPr>
          <a:xfrm>
            <a:off x="8508325" y="3705839"/>
            <a:ext cx="2411136" cy="257093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302" name="Obdĺžnik 301">
            <a:extLst>
              <a:ext uri="{FF2B5EF4-FFF2-40B4-BE49-F238E27FC236}">
                <a16:creationId xmlns:a16="http://schemas.microsoft.com/office/drawing/2014/main" id="{CB9522A9-DC37-1F6B-187F-DAA2B25FB80C}"/>
              </a:ext>
            </a:extLst>
          </p:cNvPr>
          <p:cNvSpPr/>
          <p:nvPr/>
        </p:nvSpPr>
        <p:spPr>
          <a:xfrm>
            <a:off x="6713999" y="1415132"/>
            <a:ext cx="4205462" cy="2290707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299" name="Obdĺžnik 298">
            <a:extLst>
              <a:ext uri="{FF2B5EF4-FFF2-40B4-BE49-F238E27FC236}">
                <a16:creationId xmlns:a16="http://schemas.microsoft.com/office/drawing/2014/main" id="{E0229A26-CEAA-161A-202A-5382FC84C690}"/>
              </a:ext>
            </a:extLst>
          </p:cNvPr>
          <p:cNvSpPr/>
          <p:nvPr/>
        </p:nvSpPr>
        <p:spPr>
          <a:xfrm>
            <a:off x="2688243" y="1415132"/>
            <a:ext cx="4212122" cy="2290707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63" name="TextBox 12">
            <a:extLst>
              <a:ext uri="{FF2B5EF4-FFF2-40B4-BE49-F238E27FC236}">
                <a16:creationId xmlns:a16="http://schemas.microsoft.com/office/drawing/2014/main" id="{0430CC83-120C-D015-F2A1-E2FF1B302255}"/>
              </a:ext>
            </a:extLst>
          </p:cNvPr>
          <p:cNvSpPr txBox="1"/>
          <p:nvPr/>
        </p:nvSpPr>
        <p:spPr>
          <a:xfrm>
            <a:off x="648725" y="581223"/>
            <a:ext cx="5432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Bausteine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des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Erfolgs</a:t>
            </a:r>
            <a:endParaRPr lang="en-AU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9" name="BlokTextu 68">
            <a:extLst>
              <a:ext uri="{FF2B5EF4-FFF2-40B4-BE49-F238E27FC236}">
                <a16:creationId xmlns:a16="http://schemas.microsoft.com/office/drawing/2014/main" id="{737BAF91-D746-7338-3E3F-F33FCC75C46D}"/>
              </a:ext>
            </a:extLst>
          </p:cNvPr>
          <p:cNvSpPr txBox="1"/>
          <p:nvPr/>
        </p:nvSpPr>
        <p:spPr>
          <a:xfrm>
            <a:off x="8939774" y="5078040"/>
            <a:ext cx="15482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Hard- und Software</a:t>
            </a:r>
          </a:p>
        </p:txBody>
      </p:sp>
      <p:sp>
        <p:nvSpPr>
          <p:cNvPr id="65" name="BlokTextu 64">
            <a:extLst>
              <a:ext uri="{FF2B5EF4-FFF2-40B4-BE49-F238E27FC236}">
                <a16:creationId xmlns:a16="http://schemas.microsoft.com/office/drawing/2014/main" id="{549F46BF-A3F3-4D19-E86C-D0AE9B398E55}"/>
              </a:ext>
            </a:extLst>
          </p:cNvPr>
          <p:cNvSpPr txBox="1"/>
          <p:nvPr/>
        </p:nvSpPr>
        <p:spPr>
          <a:xfrm>
            <a:off x="4070817" y="2253285"/>
            <a:ext cx="284257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sind der größte mitteleuropäische Betreiber intermodaler Transporte mit einer mehr als 30-jährigen Tradition in der Containerschifffahrt.</a:t>
            </a:r>
            <a:endParaRPr lang="sk-SK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TextBox 12">
            <a:extLst>
              <a:ext uri="{FF2B5EF4-FFF2-40B4-BE49-F238E27FC236}">
                <a16:creationId xmlns:a16="http://schemas.microsoft.com/office/drawing/2014/main" id="{7CD104B1-21DB-F506-712D-34295F87B0CC}"/>
              </a:ext>
            </a:extLst>
          </p:cNvPr>
          <p:cNvSpPr txBox="1"/>
          <p:nvPr/>
        </p:nvSpPr>
        <p:spPr>
          <a:xfrm>
            <a:off x="4058602" y="1687523"/>
            <a:ext cx="2673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de-DE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Einer der Marktführer im intermodalen Verkehr</a:t>
            </a:r>
            <a:endParaRPr lang="en-GB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2" name="Skupina 291">
            <a:extLst>
              <a:ext uri="{FF2B5EF4-FFF2-40B4-BE49-F238E27FC236}">
                <a16:creationId xmlns:a16="http://schemas.microsoft.com/office/drawing/2014/main" id="{B830ADE3-ECF0-F3CE-8523-48205937C3EF}"/>
              </a:ext>
            </a:extLst>
          </p:cNvPr>
          <p:cNvGrpSpPr/>
          <p:nvPr/>
        </p:nvGrpSpPr>
        <p:grpSpPr>
          <a:xfrm>
            <a:off x="2781152" y="4814430"/>
            <a:ext cx="2273093" cy="1261809"/>
            <a:chOff x="4106982" y="4548003"/>
            <a:chExt cx="7081397" cy="1261809"/>
          </a:xfrm>
        </p:grpSpPr>
        <p:sp>
          <p:nvSpPr>
            <p:cNvPr id="71" name="BlokTextu 70">
              <a:extLst>
                <a:ext uri="{FF2B5EF4-FFF2-40B4-BE49-F238E27FC236}">
                  <a16:creationId xmlns:a16="http://schemas.microsoft.com/office/drawing/2014/main" id="{43A58F06-52F4-0623-2503-67A29BC2D7C8}"/>
                </a:ext>
              </a:extLst>
            </p:cNvPr>
            <p:cNvSpPr txBox="1"/>
            <p:nvPr/>
          </p:nvSpPr>
          <p:spPr>
            <a:xfrm>
              <a:off x="4262274" y="4855705"/>
              <a:ext cx="636389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Wir verfügen über ein hochqualifiziertes Mitarbeiterteam mit langjähriger Erfahrung.</a:t>
              </a:r>
              <a:endParaRPr lang="sk-SK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12">
              <a:extLst>
                <a:ext uri="{FF2B5EF4-FFF2-40B4-BE49-F238E27FC236}">
                  <a16:creationId xmlns:a16="http://schemas.microsoft.com/office/drawing/2014/main" id="{9D31E6B0-15CA-6890-64E8-83EE18906871}"/>
                </a:ext>
              </a:extLst>
            </p:cNvPr>
            <p:cNvSpPr txBox="1"/>
            <p:nvPr/>
          </p:nvSpPr>
          <p:spPr>
            <a:xfrm>
              <a:off x="4106982" y="4548003"/>
              <a:ext cx="70813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Stabiler</a:t>
              </a:r>
              <a:r>
                <a:rPr lang="sk-SK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16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Arbeitgeber</a:t>
              </a:r>
              <a:endParaRPr lang="sk-SK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7" name="BlokTextu 66">
            <a:extLst>
              <a:ext uri="{FF2B5EF4-FFF2-40B4-BE49-F238E27FC236}">
                <a16:creationId xmlns:a16="http://schemas.microsoft.com/office/drawing/2014/main" id="{F3E59CBE-63EA-99C3-704F-5C48B23400F8}"/>
              </a:ext>
            </a:extLst>
          </p:cNvPr>
          <p:cNvSpPr txBox="1"/>
          <p:nvPr/>
        </p:nvSpPr>
        <p:spPr>
          <a:xfrm>
            <a:off x="8173460" y="1619023"/>
            <a:ext cx="2371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Eigenes Netzwerk von 20 Terminals</a:t>
            </a:r>
            <a:endParaRPr lang="sk-SK" sz="16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BlokTextu 76">
            <a:extLst>
              <a:ext uri="{FF2B5EF4-FFF2-40B4-BE49-F238E27FC236}">
                <a16:creationId xmlns:a16="http://schemas.microsoft.com/office/drawing/2014/main" id="{DDA8E927-1559-2229-7E8A-1915E732F338}"/>
              </a:ext>
            </a:extLst>
          </p:cNvPr>
          <p:cNvSpPr txBox="1"/>
          <p:nvPr/>
        </p:nvSpPr>
        <p:spPr>
          <a:xfrm>
            <a:off x="8158623" y="2199087"/>
            <a:ext cx="256792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 betreiben 20 intermodale Terminals in Deutschland, Österreich, Polen, Ungarn, Rumänien, Serbien, Slowakei, Tschechien und haben derzeit 2 weitere im Bau.</a:t>
            </a:r>
            <a:endParaRPr lang="en-US" sz="14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3" name="Skupina 292">
            <a:extLst>
              <a:ext uri="{FF2B5EF4-FFF2-40B4-BE49-F238E27FC236}">
                <a16:creationId xmlns:a16="http://schemas.microsoft.com/office/drawing/2014/main" id="{77BE5659-C753-2BBD-64A0-0A96725C0F2F}"/>
              </a:ext>
            </a:extLst>
          </p:cNvPr>
          <p:cNvGrpSpPr/>
          <p:nvPr/>
        </p:nvGrpSpPr>
        <p:grpSpPr>
          <a:xfrm>
            <a:off x="5054246" y="4793126"/>
            <a:ext cx="3454078" cy="1302296"/>
            <a:chOff x="2848504" y="5305360"/>
            <a:chExt cx="7037785" cy="1302296"/>
          </a:xfrm>
        </p:grpSpPr>
        <p:sp>
          <p:nvSpPr>
            <p:cNvPr id="73" name="BlokTextu 72">
              <a:extLst>
                <a:ext uri="{FF2B5EF4-FFF2-40B4-BE49-F238E27FC236}">
                  <a16:creationId xmlns:a16="http://schemas.microsoft.com/office/drawing/2014/main" id="{3D5FB3DD-DB26-C975-AAE5-A8543EE8E9E4}"/>
                </a:ext>
              </a:extLst>
            </p:cNvPr>
            <p:cNvSpPr txBox="1"/>
            <p:nvPr/>
          </p:nvSpPr>
          <p:spPr>
            <a:xfrm>
              <a:off x="2848504" y="5653549"/>
              <a:ext cx="7037785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sz="1400" dirty="0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Mit modernen Hybrid- und Elektro­lokomotiven und unserem Service HHLA Pure bieten wir Umschlag und Transport mit reduziertem CO₂-Fußabdruck an.</a:t>
              </a:r>
              <a:endParaRPr lang="sk-SK" sz="14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BlokTextu 77">
              <a:extLst>
                <a:ext uri="{FF2B5EF4-FFF2-40B4-BE49-F238E27FC236}">
                  <a16:creationId xmlns:a16="http://schemas.microsoft.com/office/drawing/2014/main" id="{D58B9E87-849B-AD1C-8001-57F0D03AC14B}"/>
                </a:ext>
              </a:extLst>
            </p:cNvPr>
            <p:cNvSpPr txBox="1"/>
            <p:nvPr/>
          </p:nvSpPr>
          <p:spPr>
            <a:xfrm>
              <a:off x="3520862" y="5305360"/>
              <a:ext cx="5507001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00226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Klimaschutz</a:t>
              </a:r>
              <a:endParaRPr lang="en-US" sz="16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3" name="Obrázok 312" descr="Obrázok, na ktorom je kruh, symbol, grafika, dizajn&#10;&#10;Obsah vygenerovaný umelou inteligenciou môže byť nesprávny.">
            <a:extLst>
              <a:ext uri="{FF2B5EF4-FFF2-40B4-BE49-F238E27FC236}">
                <a16:creationId xmlns:a16="http://schemas.microsoft.com/office/drawing/2014/main" id="{9AA284E6-73F6-73A5-750E-FC6526C4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5551" y="3735592"/>
            <a:ext cx="1078838" cy="1078838"/>
          </a:xfrm>
          <a:prstGeom prst="rect">
            <a:avLst/>
          </a:prstGeom>
        </p:spPr>
      </p:pic>
      <p:pic>
        <p:nvPicPr>
          <p:cNvPr id="317" name="Obrázok 316" descr="Obrázok, na ktorom je symbol, písmo, grafika, kruh&#10;&#10;Obsah vygenerovaný umelou inteligenciou môže byť nesprávny.">
            <a:extLst>
              <a:ext uri="{FF2B5EF4-FFF2-40B4-BE49-F238E27FC236}">
                <a16:creationId xmlns:a16="http://schemas.microsoft.com/office/drawing/2014/main" id="{FEC8A69D-770B-EFCD-E29A-1E2A0D6C3F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2481" y="3930528"/>
            <a:ext cx="922823" cy="922823"/>
          </a:xfrm>
          <a:prstGeom prst="rect">
            <a:avLst/>
          </a:prstGeom>
        </p:spPr>
      </p:pic>
      <p:pic>
        <p:nvPicPr>
          <p:cNvPr id="322" name="Obrázok 321" descr="Obrázok, na ktorom je písmo, grafika, logo, grafický dizajn&#10;&#10;Obsah vygenerovaný umelou inteligenciou môže byť nesprávny.">
            <a:extLst>
              <a:ext uri="{FF2B5EF4-FFF2-40B4-BE49-F238E27FC236}">
                <a16:creationId xmlns:a16="http://schemas.microsoft.com/office/drawing/2014/main" id="{0DED55A0-8E9C-B7A4-04E1-138E46C95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4834" y="3691853"/>
            <a:ext cx="1098329" cy="1100092"/>
          </a:xfrm>
          <a:prstGeom prst="rect">
            <a:avLst/>
          </a:prstGeom>
        </p:spPr>
      </p:pic>
      <p:pic>
        <p:nvPicPr>
          <p:cNvPr id="324" name="Obrázok 323">
            <a:extLst>
              <a:ext uri="{FF2B5EF4-FFF2-40B4-BE49-F238E27FC236}">
                <a16:creationId xmlns:a16="http://schemas.microsoft.com/office/drawing/2014/main" id="{403A3252-FDEC-8ADF-F1D7-FA04E2C488F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880673" y="2070838"/>
            <a:ext cx="1066083" cy="1066083"/>
          </a:xfrm>
          <a:prstGeom prst="rect">
            <a:avLst/>
          </a:prstGeom>
        </p:spPr>
      </p:pic>
      <p:pic>
        <p:nvPicPr>
          <p:cNvPr id="328" name="Google Shape;79;p8">
            <a:extLst>
              <a:ext uri="{FF2B5EF4-FFF2-40B4-BE49-F238E27FC236}">
                <a16:creationId xmlns:a16="http://schemas.microsoft.com/office/drawing/2014/main" id="{5812FF36-A90C-AE0C-E7E9-143E0582F8E8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81849" y="2173085"/>
            <a:ext cx="808007" cy="82870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45E1BADF-3F7E-9F45-400D-5F84F286772D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2D00D6-CB32-0F09-268E-A890B12239DE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AEC4BC3-0597-0F6D-56BE-D3B3330AB9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630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377;p41">
            <a:extLst>
              <a:ext uri="{FF2B5EF4-FFF2-40B4-BE49-F238E27FC236}">
                <a16:creationId xmlns:a16="http://schemas.microsoft.com/office/drawing/2014/main" id="{A4D63652-AD65-4776-5BC4-370BF498F256}"/>
              </a:ext>
            </a:extLst>
          </p:cNvPr>
          <p:cNvPicPr preferRelativeResize="0"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6651" y="231436"/>
            <a:ext cx="11638698" cy="5716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48530" y="385543"/>
            <a:ext cx="63299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Vielen</a:t>
            </a:r>
            <a:r>
              <a:rPr lang="en-US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Dank</a:t>
            </a:r>
            <a:r>
              <a:rPr lang="sk-SK" sz="66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</a:t>
            </a:r>
            <a:endParaRPr lang="de-DE" sz="6600" b="1" dirty="0">
              <a:solidFill>
                <a:srgbClr val="002269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C1409A56-8753-8E8E-88B0-C7691B689C64}"/>
              </a:ext>
            </a:extLst>
          </p:cNvPr>
          <p:cNvSpPr txBox="1"/>
          <p:nvPr/>
        </p:nvSpPr>
        <p:spPr>
          <a:xfrm>
            <a:off x="582102" y="1460476"/>
            <a:ext cx="2326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</a:t>
            </a:r>
            <a:r>
              <a:rPr lang="en-GB" sz="2000" b="1" dirty="0">
                <a:solidFill>
                  <a:srgbClr val="00226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metrans.eu</a:t>
            </a:r>
          </a:p>
        </p:txBody>
      </p:sp>
      <p:pic>
        <p:nvPicPr>
          <p:cNvPr id="27" name="Obrázok 26">
            <a:extLst>
              <a:ext uri="{FF2B5EF4-FFF2-40B4-BE49-F238E27FC236}">
                <a16:creationId xmlns:a16="http://schemas.microsoft.com/office/drawing/2014/main" id="{4EA96C50-73D0-C534-778C-6F309DB67A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9300" y="507697"/>
            <a:ext cx="880918" cy="880918"/>
          </a:xfrm>
          <a:prstGeom prst="rect">
            <a:avLst/>
          </a:prstGeom>
        </p:spPr>
      </p:pic>
      <p:pic>
        <p:nvPicPr>
          <p:cNvPr id="12" name="Obrázek 11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FE1991F3-07D0-434D-0A75-F776991F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51" y="6174235"/>
            <a:ext cx="2640284" cy="446748"/>
          </a:xfrm>
          <a:prstGeom prst="rect">
            <a:avLst/>
          </a:prstGeom>
        </p:spPr>
      </p:pic>
      <p:pic>
        <p:nvPicPr>
          <p:cNvPr id="3" name="Obrázok 2" descr="Obrázok, na ktorom je písmo, grafika, snímka obrazovky, text&#10;&#10;Obsah vygenerovaný umelou inteligenciou môže byť nesprávny.">
            <a:extLst>
              <a:ext uri="{FF2B5EF4-FFF2-40B4-BE49-F238E27FC236}">
                <a16:creationId xmlns:a16="http://schemas.microsoft.com/office/drawing/2014/main" id="{164D8C98-EE7B-B725-62A1-F2EDA8C41E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3262" y="6231457"/>
            <a:ext cx="2421833" cy="33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99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1423;p113">
            <a:extLst>
              <a:ext uri="{FF2B5EF4-FFF2-40B4-BE49-F238E27FC236}">
                <a16:creationId xmlns:a16="http://schemas.microsoft.com/office/drawing/2014/main" id="{459FA142-8319-16F1-C30C-67CE47A03F29}"/>
              </a:ext>
            </a:extLst>
          </p:cNvPr>
          <p:cNvSpPr txBox="1">
            <a:spLocks/>
          </p:cNvSpPr>
          <p:nvPr/>
        </p:nvSpPr>
        <p:spPr>
          <a:xfrm>
            <a:off x="5393261" y="4975495"/>
            <a:ext cx="155563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Google Shape;1423;p113">
            <a:extLst>
              <a:ext uri="{FF2B5EF4-FFF2-40B4-BE49-F238E27FC236}">
                <a16:creationId xmlns:a16="http://schemas.microsoft.com/office/drawing/2014/main" id="{D1274076-30B9-6297-8E24-FD5017A5A0E8}"/>
              </a:ext>
            </a:extLst>
          </p:cNvPr>
          <p:cNvSpPr txBox="1">
            <a:spLocks/>
          </p:cNvSpPr>
          <p:nvPr/>
        </p:nvSpPr>
        <p:spPr>
          <a:xfrm>
            <a:off x="2504872" y="2309348"/>
            <a:ext cx="2174815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  <a:buFont typeface="Arial"/>
              <a:buNone/>
            </a:pP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Google Shape;1423;p113">
            <a:extLst>
              <a:ext uri="{FF2B5EF4-FFF2-40B4-BE49-F238E27FC236}">
                <a16:creationId xmlns:a16="http://schemas.microsoft.com/office/drawing/2014/main" id="{660249F0-CB71-0E38-C285-4D7A0AD1BAE9}"/>
              </a:ext>
            </a:extLst>
          </p:cNvPr>
          <p:cNvSpPr txBox="1">
            <a:spLocks/>
          </p:cNvSpPr>
          <p:nvPr/>
        </p:nvSpPr>
        <p:spPr>
          <a:xfrm>
            <a:off x="9836680" y="2275473"/>
            <a:ext cx="2078877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endParaRPr lang="de-DE" sz="2800" dirty="0">
              <a:solidFill>
                <a:srgbClr val="122862"/>
              </a:solidFill>
              <a:latin typeface="HelveticaNeueLT Pro 55 Roman" panose="020B0604020202020204" pitchFamily="34" charset="-18"/>
            </a:endParaRPr>
          </a:p>
        </p:txBody>
      </p:sp>
      <p:sp>
        <p:nvSpPr>
          <p:cNvPr id="46" name="Google Shape;1644;p137">
            <a:extLst>
              <a:ext uri="{FF2B5EF4-FFF2-40B4-BE49-F238E27FC236}">
                <a16:creationId xmlns:a16="http://schemas.microsoft.com/office/drawing/2014/main" id="{0B7765E5-57A2-44BD-78BE-182AA20706CE}"/>
              </a:ext>
            </a:extLst>
          </p:cNvPr>
          <p:cNvSpPr txBox="1">
            <a:spLocks/>
          </p:cNvSpPr>
          <p:nvPr/>
        </p:nvSpPr>
        <p:spPr>
          <a:xfrm>
            <a:off x="9347936" y="2616534"/>
            <a:ext cx="1971232" cy="402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 err="1">
                <a:solidFill>
                  <a:srgbClr val="122862"/>
                </a:solidFill>
                <a:latin typeface="HelveticaNeueLT Pro 55 Roman" panose="020B0604020202020204" pitchFamily="34" charset="-18"/>
                <a:ea typeface="Helvetica Neue"/>
                <a:cs typeface="Helvetica Neue"/>
                <a:sym typeface="Helvetica Neue"/>
              </a:rPr>
              <a:t>Lokomotiven</a:t>
            </a:r>
            <a:endParaRPr lang="de-DE" sz="1400" dirty="0">
              <a:solidFill>
                <a:srgbClr val="122862"/>
              </a:solidFill>
              <a:latin typeface="HelveticaNeueLT Pro 55 Roman" panose="020B0604020202020204" pitchFamily="34" charset="-18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1644;p137">
            <a:extLst>
              <a:ext uri="{FF2B5EF4-FFF2-40B4-BE49-F238E27FC236}">
                <a16:creationId xmlns:a16="http://schemas.microsoft.com/office/drawing/2014/main" id="{9EB0DA1D-06C7-E359-33D5-DF853C6BAF18}"/>
              </a:ext>
            </a:extLst>
          </p:cNvPr>
          <p:cNvSpPr txBox="1">
            <a:spLocks/>
          </p:cNvSpPr>
          <p:nvPr/>
        </p:nvSpPr>
        <p:spPr>
          <a:xfrm>
            <a:off x="5393261" y="2588276"/>
            <a:ext cx="1703518" cy="329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Bahnterminals im Hinterland</a:t>
            </a:r>
          </a:p>
        </p:txBody>
      </p:sp>
      <p:sp>
        <p:nvSpPr>
          <p:cNvPr id="50" name="Google Shape;1423;p113">
            <a:extLst>
              <a:ext uri="{FF2B5EF4-FFF2-40B4-BE49-F238E27FC236}">
                <a16:creationId xmlns:a16="http://schemas.microsoft.com/office/drawing/2014/main" id="{0EBE50CF-580D-7A67-CACD-5FA781260C23}"/>
              </a:ext>
            </a:extLst>
          </p:cNvPr>
          <p:cNvSpPr txBox="1">
            <a:spLocks/>
          </p:cNvSpPr>
          <p:nvPr/>
        </p:nvSpPr>
        <p:spPr>
          <a:xfrm>
            <a:off x="5393261" y="2220350"/>
            <a:ext cx="2186593" cy="543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Google Shape;1644;p137">
            <a:extLst>
              <a:ext uri="{FF2B5EF4-FFF2-40B4-BE49-F238E27FC236}">
                <a16:creationId xmlns:a16="http://schemas.microsoft.com/office/drawing/2014/main" id="{E7894B46-58C4-11B4-4F49-CCB5F030DD53}"/>
              </a:ext>
            </a:extLst>
          </p:cNvPr>
          <p:cNvSpPr txBox="1">
            <a:spLocks/>
          </p:cNvSpPr>
          <p:nvPr/>
        </p:nvSpPr>
        <p:spPr>
          <a:xfrm>
            <a:off x="1731934" y="4063016"/>
            <a:ext cx="2119667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EUR Jahresumsatz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57" name="Google Shape;1644;p137">
            <a:extLst>
              <a:ext uri="{FF2B5EF4-FFF2-40B4-BE49-F238E27FC236}">
                <a16:creationId xmlns:a16="http://schemas.microsoft.com/office/drawing/2014/main" id="{BE9F64CE-5AC0-7198-9AEC-BB4F7F67B12A}"/>
              </a:ext>
            </a:extLst>
          </p:cNvPr>
          <p:cNvSpPr txBox="1">
            <a:spLocks/>
          </p:cNvSpPr>
          <p:nvPr/>
        </p:nvSpPr>
        <p:spPr>
          <a:xfrm>
            <a:off x="5393261" y="5355469"/>
            <a:ext cx="1760565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Mitarbeiter in 1</a:t>
            </a:r>
            <a:r>
              <a:rPr lang="cs-CZ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1</a:t>
            </a:r>
            <a:r>
              <a:rPr lang="de-DE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 Ländern</a:t>
            </a:r>
          </a:p>
        </p:txBody>
      </p:sp>
      <p:pic>
        <p:nvPicPr>
          <p:cNvPr id="65" name="Grafik 183">
            <a:extLst>
              <a:ext uri="{FF2B5EF4-FFF2-40B4-BE49-F238E27FC236}">
                <a16:creationId xmlns:a16="http://schemas.microsoft.com/office/drawing/2014/main" id="{64AF3F2E-8E79-B62A-AC28-ED1258D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213736" y="2451788"/>
            <a:ext cx="817466" cy="535146"/>
          </a:xfrm>
          <a:prstGeom prst="rect">
            <a:avLst/>
          </a:prstGeom>
        </p:spPr>
      </p:pic>
      <p:pic>
        <p:nvPicPr>
          <p:cNvPr id="66" name="Grafik 184">
            <a:extLst>
              <a:ext uri="{FF2B5EF4-FFF2-40B4-BE49-F238E27FC236}">
                <a16:creationId xmlns:a16="http://schemas.microsoft.com/office/drawing/2014/main" id="{DCD25483-47B3-8E36-365F-0A659309B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362766" y="3480501"/>
            <a:ext cx="607830" cy="932006"/>
          </a:xfrm>
          <a:prstGeom prst="rect">
            <a:avLst/>
          </a:prstGeom>
        </p:spPr>
      </p:pic>
      <p:pic>
        <p:nvPicPr>
          <p:cNvPr id="71" name="Google Shape;79;p8">
            <a:extLst>
              <a:ext uri="{FF2B5EF4-FFF2-40B4-BE49-F238E27FC236}">
                <a16:creationId xmlns:a16="http://schemas.microsoft.com/office/drawing/2014/main" id="{F76282C8-7755-EC2B-F02F-D6F56E13B33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16593" y="2317604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BlokTextu 72">
            <a:extLst>
              <a:ext uri="{FF2B5EF4-FFF2-40B4-BE49-F238E27FC236}">
                <a16:creationId xmlns:a16="http://schemas.microsoft.com/office/drawing/2014/main" id="{C39213E4-5E40-CE26-62F2-866474F676D2}"/>
              </a:ext>
            </a:extLst>
          </p:cNvPr>
          <p:cNvSpPr txBox="1"/>
          <p:nvPr/>
        </p:nvSpPr>
        <p:spPr>
          <a:xfrm>
            <a:off x="572922" y="2415724"/>
            <a:ext cx="31843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Gegründet in</a:t>
            </a:r>
            <a:r>
              <a:rPr lang="sk-SK" sz="2000" b="1" spc="-1" dirty="0">
                <a:solidFill>
                  <a:srgbClr val="FF00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1991 </a:t>
            </a:r>
          </a:p>
          <a:p>
            <a:pPr lvl="0">
              <a:buClr>
                <a:srgbClr val="000000"/>
              </a:buClr>
              <a:defRPr/>
            </a:pPr>
            <a:r>
              <a:rPr lang="sk-SK" sz="1400" b="1" spc="-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HHLA</a:t>
            </a:r>
          </a:p>
        </p:txBody>
      </p:sp>
      <p:grpSp>
        <p:nvGrpSpPr>
          <p:cNvPr id="128" name="Skupina 127">
            <a:extLst>
              <a:ext uri="{FF2B5EF4-FFF2-40B4-BE49-F238E27FC236}">
                <a16:creationId xmlns:a16="http://schemas.microsoft.com/office/drawing/2014/main" id="{39417E24-E49B-73CF-FDD3-D4281AA90D67}"/>
              </a:ext>
            </a:extLst>
          </p:cNvPr>
          <p:cNvGrpSpPr/>
          <p:nvPr/>
        </p:nvGrpSpPr>
        <p:grpSpPr>
          <a:xfrm>
            <a:off x="702352" y="3675635"/>
            <a:ext cx="634421" cy="634168"/>
            <a:chOff x="769832" y="2215894"/>
            <a:chExt cx="700996" cy="700716"/>
          </a:xfrm>
        </p:grpSpPr>
        <p:pic>
          <p:nvPicPr>
            <p:cNvPr id="78" name="Grafik 187" descr="Ein Bild, das Kreis, Grafiken, Symbol, Logo enthält.&#10;&#10;Automatisch generierte Beschreibung">
              <a:extLst>
                <a:ext uri="{FF2B5EF4-FFF2-40B4-BE49-F238E27FC236}">
                  <a16:creationId xmlns:a16="http://schemas.microsoft.com/office/drawing/2014/main" id="{EEAF4B61-92E4-31B0-5CD2-87B4CC384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832" y="2217572"/>
              <a:ext cx="697768" cy="697768"/>
            </a:xfrm>
            <a:prstGeom prst="rect">
              <a:avLst/>
            </a:prstGeom>
          </p:spPr>
        </p:pic>
        <p:sp>
          <p:nvSpPr>
            <p:cNvPr id="79" name="Ovál 78">
              <a:extLst>
                <a:ext uri="{FF2B5EF4-FFF2-40B4-BE49-F238E27FC236}">
                  <a16:creationId xmlns:a16="http://schemas.microsoft.com/office/drawing/2014/main" id="{A9EEB5AD-01E0-53FB-72AC-E7E626A2EDAE}"/>
                </a:ext>
              </a:extLst>
            </p:cNvPr>
            <p:cNvSpPr/>
            <p:nvPr/>
          </p:nvSpPr>
          <p:spPr>
            <a:xfrm>
              <a:off x="770112" y="2215894"/>
              <a:ext cx="700716" cy="700716"/>
            </a:xfrm>
            <a:prstGeom prst="ellipse">
              <a:avLst/>
            </a:prstGeom>
            <a:noFill/>
            <a:ln w="57150">
              <a:solidFill>
                <a:srgbClr val="12286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Google Shape;1423;p113">
            <a:extLst>
              <a:ext uri="{FF2B5EF4-FFF2-40B4-BE49-F238E27FC236}">
                <a16:creationId xmlns:a16="http://schemas.microsoft.com/office/drawing/2014/main" id="{F4CD3767-0ADD-C567-997A-888CC4598E35}"/>
              </a:ext>
            </a:extLst>
          </p:cNvPr>
          <p:cNvSpPr txBox="1">
            <a:spLocks/>
          </p:cNvSpPr>
          <p:nvPr/>
        </p:nvSpPr>
        <p:spPr>
          <a:xfrm>
            <a:off x="1679624" y="3697121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700+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Google Shape;1644;p137">
            <a:extLst>
              <a:ext uri="{FF2B5EF4-FFF2-40B4-BE49-F238E27FC236}">
                <a16:creationId xmlns:a16="http://schemas.microsoft.com/office/drawing/2014/main" id="{3C7B5DE8-587A-D209-A6ED-E4E0B44A4E60}"/>
              </a:ext>
            </a:extLst>
          </p:cNvPr>
          <p:cNvSpPr txBox="1">
            <a:spLocks/>
          </p:cNvSpPr>
          <p:nvPr/>
        </p:nvSpPr>
        <p:spPr>
          <a:xfrm>
            <a:off x="5393261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Intermodal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1" name="Google Shape;1423;p113">
            <a:extLst>
              <a:ext uri="{FF2B5EF4-FFF2-40B4-BE49-F238E27FC236}">
                <a16:creationId xmlns:a16="http://schemas.microsoft.com/office/drawing/2014/main" id="{DD3E0F7C-6A81-3383-2435-1C9CF2F3ADB7}"/>
              </a:ext>
            </a:extLst>
          </p:cNvPr>
          <p:cNvSpPr txBox="1">
            <a:spLocks/>
          </p:cNvSpPr>
          <p:nvPr/>
        </p:nvSpPr>
        <p:spPr>
          <a:xfrm>
            <a:off x="5393261" y="3676840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Google Shape;1644;p137">
            <a:extLst>
              <a:ext uri="{FF2B5EF4-FFF2-40B4-BE49-F238E27FC236}">
                <a16:creationId xmlns:a16="http://schemas.microsoft.com/office/drawing/2014/main" id="{5F9FD890-4F2E-BDFE-F9AD-AB459E350F3C}"/>
              </a:ext>
            </a:extLst>
          </p:cNvPr>
          <p:cNvSpPr txBox="1">
            <a:spLocks/>
          </p:cNvSpPr>
          <p:nvPr/>
        </p:nvSpPr>
        <p:spPr>
          <a:xfrm>
            <a:off x="9347936" y="4063016"/>
            <a:ext cx="2389101" cy="2515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400" dirty="0">
                <a:solidFill>
                  <a:srgbClr val="122862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TEU Depots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97" name="Google Shape;1423;p113">
            <a:extLst>
              <a:ext uri="{FF2B5EF4-FFF2-40B4-BE49-F238E27FC236}">
                <a16:creationId xmlns:a16="http://schemas.microsoft.com/office/drawing/2014/main" id="{7399FCF9-9593-C3C1-F6AE-987E77081B07}"/>
              </a:ext>
            </a:extLst>
          </p:cNvPr>
          <p:cNvSpPr txBox="1">
            <a:spLocks/>
          </p:cNvSpPr>
          <p:nvPr/>
        </p:nvSpPr>
        <p:spPr>
          <a:xfrm>
            <a:off x="9307050" y="3684937"/>
            <a:ext cx="2181829" cy="2033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1.2+</a:t>
            </a:r>
            <a:r>
              <a:rPr lang="de-DE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0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Millionen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8" name="Grafik 36">
            <a:extLst>
              <a:ext uri="{FF2B5EF4-FFF2-40B4-BE49-F238E27FC236}">
                <a16:creationId xmlns:a16="http://schemas.microsoft.com/office/drawing/2014/main" id="{D05B298C-0251-071D-DB1C-02F7A0CB5B6B}"/>
              </a:ext>
            </a:extLst>
          </p:cNvPr>
          <p:cNvPicPr/>
          <p:nvPr/>
        </p:nvPicPr>
        <p:blipFill>
          <a:blip r:embed="rId6"/>
          <a:srcRect/>
          <a:stretch/>
        </p:blipFill>
        <p:spPr>
          <a:xfrm>
            <a:off x="630199" y="5045807"/>
            <a:ext cx="766233" cy="572025"/>
          </a:xfrm>
          <a:prstGeom prst="rect">
            <a:avLst/>
          </a:prstGeom>
        </p:spPr>
      </p:pic>
      <p:grpSp>
        <p:nvGrpSpPr>
          <p:cNvPr id="117" name="Skupina 116">
            <a:extLst>
              <a:ext uri="{FF2B5EF4-FFF2-40B4-BE49-F238E27FC236}">
                <a16:creationId xmlns:a16="http://schemas.microsoft.com/office/drawing/2014/main" id="{65EEFBDF-C26D-896B-5472-2A3B4AC1953D}"/>
              </a:ext>
            </a:extLst>
          </p:cNvPr>
          <p:cNvGrpSpPr/>
          <p:nvPr/>
        </p:nvGrpSpPr>
        <p:grpSpPr>
          <a:xfrm>
            <a:off x="8098229" y="3434303"/>
            <a:ext cx="1048874" cy="1048874"/>
            <a:chOff x="8032331" y="2450519"/>
            <a:chExt cx="1316408" cy="1316408"/>
          </a:xfrm>
        </p:grpSpPr>
        <p:pic>
          <p:nvPicPr>
            <p:cNvPr id="109" name="Obrázok 108" descr="Obrázok, na ktorom je snímka obrazovky, štvorec, grafika, dizajn&#10;&#10;Automaticky generovaný popis">
              <a:extLst>
                <a:ext uri="{FF2B5EF4-FFF2-40B4-BE49-F238E27FC236}">
                  <a16:creationId xmlns:a16="http://schemas.microsoft.com/office/drawing/2014/main" id="{C7AF0157-5DC6-F9B1-AD50-F17569A7B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032331" y="2450519"/>
              <a:ext cx="1316408" cy="1316408"/>
            </a:xfrm>
            <a:prstGeom prst="rect">
              <a:avLst/>
            </a:prstGeom>
          </p:spPr>
        </p:pic>
        <p:sp>
          <p:nvSpPr>
            <p:cNvPr id="110" name="Obdĺžnik 109">
              <a:extLst>
                <a:ext uri="{FF2B5EF4-FFF2-40B4-BE49-F238E27FC236}">
                  <a16:creationId xmlns:a16="http://schemas.microsoft.com/office/drawing/2014/main" id="{27E55C21-0367-12CC-73B7-183E305EAA70}"/>
                </a:ext>
              </a:extLst>
            </p:cNvPr>
            <p:cNvSpPr/>
            <p:nvPr/>
          </p:nvSpPr>
          <p:spPr>
            <a:xfrm>
              <a:off x="8486775" y="2560320"/>
              <a:ext cx="200025" cy="1083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Obdĺžnik 111">
              <a:extLst>
                <a:ext uri="{FF2B5EF4-FFF2-40B4-BE49-F238E27FC236}">
                  <a16:creationId xmlns:a16="http://schemas.microsoft.com/office/drawing/2014/main" id="{11F47904-590A-EF8C-6169-D2F13351A5C1}"/>
                </a:ext>
              </a:extLst>
            </p:cNvPr>
            <p:cNvSpPr/>
            <p:nvPr/>
          </p:nvSpPr>
          <p:spPr>
            <a:xfrm>
              <a:off x="8528241" y="2838252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Obdĺžnik 112">
              <a:extLst>
                <a:ext uri="{FF2B5EF4-FFF2-40B4-BE49-F238E27FC236}">
                  <a16:creationId xmlns:a16="http://schemas.microsoft.com/office/drawing/2014/main" id="{879F903E-7F0D-817E-5207-5434BC56D8CB}"/>
                </a:ext>
              </a:extLst>
            </p:cNvPr>
            <p:cNvSpPr/>
            <p:nvPr/>
          </p:nvSpPr>
          <p:spPr>
            <a:xfrm>
              <a:off x="8528241" y="2626797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Obdĺžnik 113">
              <a:extLst>
                <a:ext uri="{FF2B5EF4-FFF2-40B4-BE49-F238E27FC236}">
                  <a16:creationId xmlns:a16="http://schemas.microsoft.com/office/drawing/2014/main" id="{D5A60A76-4DCF-FD53-C3C5-8339C1D4D2BB}"/>
                </a:ext>
              </a:extLst>
            </p:cNvPr>
            <p:cNvSpPr/>
            <p:nvPr/>
          </p:nvSpPr>
          <p:spPr>
            <a:xfrm>
              <a:off x="8528241" y="3252418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Obdĺžnik 114">
              <a:extLst>
                <a:ext uri="{FF2B5EF4-FFF2-40B4-BE49-F238E27FC236}">
                  <a16:creationId xmlns:a16="http://schemas.microsoft.com/office/drawing/2014/main" id="{DCE152D0-22C3-A27E-B14F-57C13CDDFD17}"/>
                </a:ext>
              </a:extLst>
            </p:cNvPr>
            <p:cNvSpPr/>
            <p:nvPr/>
          </p:nvSpPr>
          <p:spPr>
            <a:xfrm>
              <a:off x="8528241" y="304477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Obdĺžnik 115">
              <a:extLst>
                <a:ext uri="{FF2B5EF4-FFF2-40B4-BE49-F238E27FC236}">
                  <a16:creationId xmlns:a16="http://schemas.microsoft.com/office/drawing/2014/main" id="{2D6BC352-5639-AFDC-438B-DEC13E590CC3}"/>
                </a:ext>
              </a:extLst>
            </p:cNvPr>
            <p:cNvSpPr/>
            <p:nvPr/>
          </p:nvSpPr>
          <p:spPr>
            <a:xfrm>
              <a:off x="8528241" y="3457033"/>
              <a:ext cx="129753" cy="1259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37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Skupina 122">
            <a:extLst>
              <a:ext uri="{FF2B5EF4-FFF2-40B4-BE49-F238E27FC236}">
                <a16:creationId xmlns:a16="http://schemas.microsoft.com/office/drawing/2014/main" id="{A721D2E0-4E0A-222E-E89E-1D881DB1AFEB}"/>
              </a:ext>
            </a:extLst>
          </p:cNvPr>
          <p:cNvGrpSpPr/>
          <p:nvPr/>
        </p:nvGrpSpPr>
        <p:grpSpPr>
          <a:xfrm>
            <a:off x="4350949" y="4982060"/>
            <a:ext cx="706810" cy="710781"/>
            <a:chOff x="2794468" y="4520146"/>
            <a:chExt cx="790936" cy="795380"/>
          </a:xfrm>
        </p:grpSpPr>
        <p:pic>
          <p:nvPicPr>
            <p:cNvPr id="61" name="Grafik 179" descr="Ein Bild, das Grafiken, Symbol, Logo, Schrift enthält.&#10;&#10;Automatisch generierte Beschreibung">
              <a:extLst>
                <a:ext uri="{FF2B5EF4-FFF2-40B4-BE49-F238E27FC236}">
                  <a16:creationId xmlns:a16="http://schemas.microsoft.com/office/drawing/2014/main" id="{939DA5B9-6822-8AF0-294F-90A65C001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815445" y="4555800"/>
              <a:ext cx="748983" cy="754490"/>
            </a:xfrm>
            <a:prstGeom prst="rect">
              <a:avLst/>
            </a:prstGeom>
          </p:spPr>
        </p:pic>
        <p:pic>
          <p:nvPicPr>
            <p:cNvPr id="122" name="Obrázok 121" descr="Obrázok, na ktorom je symbol, grafika, logo, písmo&#10;&#10;Automaticky generovaný popis">
              <a:extLst>
                <a:ext uri="{FF2B5EF4-FFF2-40B4-BE49-F238E27FC236}">
                  <a16:creationId xmlns:a16="http://schemas.microsoft.com/office/drawing/2014/main" id="{7E093DD0-25F6-821F-C2F5-8E393C720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4468" y="4520146"/>
              <a:ext cx="790936" cy="795380"/>
            </a:xfrm>
            <a:prstGeom prst="rect">
              <a:avLst/>
            </a:prstGeom>
          </p:spPr>
        </p:pic>
      </p:grpSp>
      <p:cxnSp>
        <p:nvCxnSpPr>
          <p:cNvPr id="134" name="Gerade Verbindung 161">
            <a:extLst>
              <a:ext uri="{FF2B5EF4-FFF2-40B4-BE49-F238E27FC236}">
                <a16:creationId xmlns:a16="http://schemas.microsoft.com/office/drawing/2014/main" id="{F15D6F2C-08F9-5AE0-C5EA-9D65B16E5098}"/>
              </a:ext>
            </a:extLst>
          </p:cNvPr>
          <p:cNvCxnSpPr>
            <a:cxnSpLocks/>
          </p:cNvCxnSpPr>
          <p:nvPr/>
        </p:nvCxnSpPr>
        <p:spPr>
          <a:xfrm>
            <a:off x="3926170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Google Shape;1423;p113">
            <a:extLst>
              <a:ext uri="{FF2B5EF4-FFF2-40B4-BE49-F238E27FC236}">
                <a16:creationId xmlns:a16="http://schemas.microsoft.com/office/drawing/2014/main" id="{3B05D9DB-0107-5DC9-9DFD-EB7D1610E4AB}"/>
              </a:ext>
            </a:extLst>
          </p:cNvPr>
          <p:cNvSpPr txBox="1">
            <a:spLocks/>
          </p:cNvSpPr>
          <p:nvPr/>
        </p:nvSpPr>
        <p:spPr>
          <a:xfrm>
            <a:off x="1731934" y="4975495"/>
            <a:ext cx="17766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sk-SK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Google Shape;1644;p137">
            <a:extLst>
              <a:ext uri="{FF2B5EF4-FFF2-40B4-BE49-F238E27FC236}">
                <a16:creationId xmlns:a16="http://schemas.microsoft.com/office/drawing/2014/main" id="{534FBB0C-A7B5-62A6-40D2-A7BD0692A071}"/>
              </a:ext>
            </a:extLst>
          </p:cNvPr>
          <p:cNvSpPr txBox="1">
            <a:spLocks/>
          </p:cNvSpPr>
          <p:nvPr/>
        </p:nvSpPr>
        <p:spPr>
          <a:xfrm>
            <a:off x="1731934" y="5355469"/>
            <a:ext cx="1840276" cy="357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unternehmenseigene Wagen</a:t>
            </a:r>
            <a:endParaRPr lang="de-DE" sz="1400" dirty="0">
              <a:solidFill>
                <a:srgbClr val="122862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151" name="Google Shape;1423;p113">
            <a:extLst>
              <a:ext uri="{FF2B5EF4-FFF2-40B4-BE49-F238E27FC236}">
                <a16:creationId xmlns:a16="http://schemas.microsoft.com/office/drawing/2014/main" id="{C49C7DFF-CBEE-1E78-253E-8B8DDC08FB81}"/>
              </a:ext>
            </a:extLst>
          </p:cNvPr>
          <p:cNvSpPr txBox="1">
            <a:spLocks/>
          </p:cNvSpPr>
          <p:nvPr/>
        </p:nvSpPr>
        <p:spPr>
          <a:xfrm>
            <a:off x="9347936" y="2248608"/>
            <a:ext cx="1286418" cy="406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2400" b="1" i="0" u="none" strike="noStrike" cap="none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3200"/>
              <a:buFont typeface="Arial"/>
              <a:buNone/>
            </a:pPr>
            <a:r>
              <a:rPr lang="cs-CZ" sz="2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190+</a:t>
            </a:r>
            <a:endParaRPr lang="de-DE" sz="28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Google Shape;61;p7">
            <a:extLst>
              <a:ext uri="{FF2B5EF4-FFF2-40B4-BE49-F238E27FC236}">
                <a16:creationId xmlns:a16="http://schemas.microsoft.com/office/drawing/2014/main" id="{5534980D-C838-D93D-5C08-AD04257E21D4}"/>
              </a:ext>
            </a:extLst>
          </p:cNvPr>
          <p:cNvSpPr txBox="1"/>
          <p:nvPr/>
        </p:nvSpPr>
        <p:spPr>
          <a:xfrm>
            <a:off x="9347936" y="4975495"/>
            <a:ext cx="1502400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269"/>
              </a:buClr>
              <a:buSzPts val="3200"/>
              <a:buFont typeface="Arial"/>
              <a:buNone/>
              <a:tabLst/>
              <a:defRPr/>
            </a:pPr>
            <a:r>
              <a:rPr kumimoji="0" lang="de-DE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650</a:t>
            </a:r>
            <a:r>
              <a:rPr kumimoji="0" lang="cs-CZ" sz="2800" b="1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+</a:t>
            </a:r>
            <a:endParaRPr kumimoji="0" lang="de-DE" sz="2800" b="0" i="0" u="none" strike="noStrike" kern="0" cap="none" spc="0" normalizeH="0" baseline="0" noProof="0" dirty="0">
              <a:ln>
                <a:noFill/>
              </a:ln>
              <a:solidFill>
                <a:srgbClr val="002269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56" name="Google Shape;62;p7">
            <a:extLst>
              <a:ext uri="{FF2B5EF4-FFF2-40B4-BE49-F238E27FC236}">
                <a16:creationId xmlns:a16="http://schemas.microsoft.com/office/drawing/2014/main" id="{89EA5C0B-D5B4-93F5-242E-73D598886B22}"/>
              </a:ext>
            </a:extLst>
          </p:cNvPr>
          <p:cNvSpPr txBox="1"/>
          <p:nvPr/>
        </p:nvSpPr>
        <p:spPr>
          <a:xfrm>
            <a:off x="9347937" y="5355469"/>
            <a:ext cx="1316634" cy="612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2269"/>
                </a:solidFill>
                <a:effectLst/>
                <a:uLnTx/>
                <a:uFillTx/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reguläre Züge pro Woche</a:t>
            </a:r>
          </a:p>
        </p:txBody>
      </p:sp>
      <p:pic>
        <p:nvPicPr>
          <p:cNvPr id="157" name="Grafik 24" descr="Ein Bild, das Kreis, Grafiken, Screenshot, Farbigkeit enthält.&#10;&#10;Automatisch generierte Beschreibung">
            <a:extLst>
              <a:ext uri="{FF2B5EF4-FFF2-40B4-BE49-F238E27FC236}">
                <a16:creationId xmlns:a16="http://schemas.microsoft.com/office/drawing/2014/main" id="{4FE13EB5-0F13-F2A2-8808-6AC0E80D64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4280" y="4963470"/>
            <a:ext cx="742901" cy="748208"/>
          </a:xfrm>
          <a:prstGeom prst="rect">
            <a:avLst/>
          </a:prstGeom>
        </p:spPr>
      </p:pic>
      <p:sp>
        <p:nvSpPr>
          <p:cNvPr id="158" name="TextBox 12">
            <a:extLst>
              <a:ext uri="{FF2B5EF4-FFF2-40B4-BE49-F238E27FC236}">
                <a16:creationId xmlns:a16="http://schemas.microsoft.com/office/drawing/2014/main" id="{617C6C90-33AA-2B4A-B3AF-A2532AD7700F}"/>
              </a:ext>
            </a:extLst>
          </p:cNvPr>
          <p:cNvSpPr txBox="1"/>
          <p:nvPr/>
        </p:nvSpPr>
        <p:spPr>
          <a:xfrm>
            <a:off x="572922" y="536583"/>
            <a:ext cx="333164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3200" dirty="0">
                <a:solidFill>
                  <a:srgbClr val="122862"/>
                </a:solidFill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endParaRPr lang="sk-SK" sz="3200" dirty="0">
              <a:solidFill>
                <a:srgbClr val="122862"/>
              </a:solidFill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Fakten und Kennzahlen (2025)</a:t>
            </a:r>
            <a:endParaRPr lang="en-GB" sz="1600" dirty="0">
              <a:solidFill>
                <a:srgbClr val="7F7F7F"/>
              </a:solidFill>
              <a:latin typeface="HelveticaNeueLT Pro 55 Roman" panose="020B0604020202020204" pitchFamily="34" charset="-18"/>
              <a:ea typeface="Arial" charset="0"/>
              <a:cs typeface="Arial" charset="0"/>
            </a:endParaRPr>
          </a:p>
        </p:txBody>
      </p:sp>
      <p:cxnSp>
        <p:nvCxnSpPr>
          <p:cNvPr id="167" name="Gerade Verbindung 161">
            <a:extLst>
              <a:ext uri="{FF2B5EF4-FFF2-40B4-BE49-F238E27FC236}">
                <a16:creationId xmlns:a16="http://schemas.microsoft.com/office/drawing/2014/main" id="{3B26B55F-0999-37E8-4108-EA5EF2F89C54}"/>
              </a:ext>
            </a:extLst>
          </p:cNvPr>
          <p:cNvCxnSpPr>
            <a:cxnSpLocks/>
          </p:cNvCxnSpPr>
          <p:nvPr/>
        </p:nvCxnSpPr>
        <p:spPr>
          <a:xfrm>
            <a:off x="7717644" y="2263471"/>
            <a:ext cx="0" cy="3704588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Obdĺžnik: zaoblené rohy 170">
            <a:extLst>
              <a:ext uri="{FF2B5EF4-FFF2-40B4-BE49-F238E27FC236}">
                <a16:creationId xmlns:a16="http://schemas.microsoft.com/office/drawing/2014/main" id="{E9EAB6A0-9611-A16D-B035-19E56D5032E6}"/>
              </a:ext>
            </a:extLst>
          </p:cNvPr>
          <p:cNvSpPr/>
          <p:nvPr/>
        </p:nvSpPr>
        <p:spPr>
          <a:xfrm>
            <a:off x="6894951" y="627425"/>
            <a:ext cx="3955385" cy="819124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172" name="TextBox 12">
            <a:extLst>
              <a:ext uri="{FF2B5EF4-FFF2-40B4-BE49-F238E27FC236}">
                <a16:creationId xmlns:a16="http://schemas.microsoft.com/office/drawing/2014/main" id="{47FA53C1-57F2-B1D6-497D-E45F1C86CC07}"/>
              </a:ext>
            </a:extLst>
          </p:cNvPr>
          <p:cNvSpPr txBox="1"/>
          <p:nvPr/>
        </p:nvSpPr>
        <p:spPr>
          <a:xfrm>
            <a:off x="7046594" y="769825"/>
            <a:ext cx="3722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 weitere Terminals im Bau für Ungarn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4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Ausbau des derzeitigen Netzes</a:t>
            </a:r>
            <a:endParaRPr lang="sk-SK" sz="1400" b="1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96" name="Gerade Verbindung 163">
            <a:extLst>
              <a:ext uri="{FF2B5EF4-FFF2-40B4-BE49-F238E27FC236}">
                <a16:creationId xmlns:a16="http://schemas.microsoft.com/office/drawing/2014/main" id="{93A8EFBA-DCDB-28CD-7F10-6E29367A5899}"/>
              </a:ext>
            </a:extLst>
          </p:cNvPr>
          <p:cNvCxnSpPr>
            <a:cxnSpLocks/>
          </p:cNvCxnSpPr>
          <p:nvPr/>
        </p:nvCxnSpPr>
        <p:spPr>
          <a:xfrm flipH="1">
            <a:off x="630199" y="471125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Gerade Verbindung 163">
            <a:extLst>
              <a:ext uri="{FF2B5EF4-FFF2-40B4-BE49-F238E27FC236}">
                <a16:creationId xmlns:a16="http://schemas.microsoft.com/office/drawing/2014/main" id="{573E7EFC-F4A9-D505-EF25-C67B1BB5AE42}"/>
              </a:ext>
            </a:extLst>
          </p:cNvPr>
          <p:cNvCxnSpPr>
            <a:cxnSpLocks/>
          </p:cNvCxnSpPr>
          <p:nvPr/>
        </p:nvCxnSpPr>
        <p:spPr>
          <a:xfrm flipH="1">
            <a:off x="630199" y="3268531"/>
            <a:ext cx="10420239" cy="0"/>
          </a:xfrm>
          <a:prstGeom prst="line">
            <a:avLst/>
          </a:prstGeom>
          <a:ln w="12700">
            <a:solidFill>
              <a:srgbClr val="1228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2">
            <a:extLst>
              <a:ext uri="{FF2B5EF4-FFF2-40B4-BE49-F238E27FC236}">
                <a16:creationId xmlns:a16="http://schemas.microsoft.com/office/drawing/2014/main" id="{2D94AC92-3A3D-7972-F3C7-E9E0638AD12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2025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994503C9-7BD6-A5A1-D07B-C8BC90C390F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0F8C3AD-0C4C-C347-5009-DB1E2C904D1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 rot="16200000">
            <a:off x="11311508" y="5774312"/>
            <a:ext cx="1077080" cy="33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75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dĺžnik 13">
            <a:extLst>
              <a:ext uri="{FF2B5EF4-FFF2-40B4-BE49-F238E27FC236}">
                <a16:creationId xmlns:a16="http://schemas.microsoft.com/office/drawing/2014/main" id="{511E0D1C-3AFB-5B8D-8FEC-EE9B1FB3193E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Arrow Connector 118">
            <a:extLst>
              <a:ext uri="{FF2B5EF4-FFF2-40B4-BE49-F238E27FC236}">
                <a16:creationId xmlns:a16="http://schemas.microsoft.com/office/drawing/2014/main" id="{4F201D2A-3A4A-874B-18D3-0713950A076A}"/>
              </a:ext>
            </a:extLst>
          </p:cNvPr>
          <p:cNvCxnSpPr>
            <a:cxnSpLocks/>
          </p:cNvCxnSpPr>
          <p:nvPr/>
        </p:nvCxnSpPr>
        <p:spPr>
          <a:xfrm>
            <a:off x="8067271" y="499385"/>
            <a:ext cx="45167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05">
            <a:extLst>
              <a:ext uri="{FF2B5EF4-FFF2-40B4-BE49-F238E27FC236}">
                <a16:creationId xmlns:a16="http://schemas.microsoft.com/office/drawing/2014/main" id="{86596D5E-7BC1-CDE9-6632-917C5D5CBBDF}"/>
              </a:ext>
            </a:extLst>
          </p:cNvPr>
          <p:cNvCxnSpPr>
            <a:cxnSpLocks/>
          </p:cNvCxnSpPr>
          <p:nvPr/>
        </p:nvCxnSpPr>
        <p:spPr>
          <a:xfrm>
            <a:off x="8295257" y="1532082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Arrow Connector 105">
            <a:extLst>
              <a:ext uri="{FF2B5EF4-FFF2-40B4-BE49-F238E27FC236}">
                <a16:creationId xmlns:a16="http://schemas.microsoft.com/office/drawing/2014/main" id="{AF658F47-6A15-2B27-4603-AA827285D479}"/>
              </a:ext>
            </a:extLst>
          </p:cNvPr>
          <p:cNvCxnSpPr>
            <a:cxnSpLocks/>
          </p:cNvCxnSpPr>
          <p:nvPr/>
        </p:nvCxnSpPr>
        <p:spPr>
          <a:xfrm>
            <a:off x="8293246" y="118768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Arrow Connector 105">
            <a:extLst>
              <a:ext uri="{FF2B5EF4-FFF2-40B4-BE49-F238E27FC236}">
                <a16:creationId xmlns:a16="http://schemas.microsoft.com/office/drawing/2014/main" id="{A608E330-D43F-F095-52B3-6932FCB79F56}"/>
              </a:ext>
            </a:extLst>
          </p:cNvPr>
          <p:cNvCxnSpPr>
            <a:cxnSpLocks/>
          </p:cNvCxnSpPr>
          <p:nvPr/>
        </p:nvCxnSpPr>
        <p:spPr>
          <a:xfrm>
            <a:off x="8293246" y="850215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Arrow Connector 105">
            <a:extLst>
              <a:ext uri="{FF2B5EF4-FFF2-40B4-BE49-F238E27FC236}">
                <a16:creationId xmlns:a16="http://schemas.microsoft.com/office/drawing/2014/main" id="{AD22FCF1-932F-EEDA-3779-061EDE22F9BF}"/>
              </a:ext>
            </a:extLst>
          </p:cNvPr>
          <p:cNvCxnSpPr>
            <a:cxnSpLocks/>
          </p:cNvCxnSpPr>
          <p:nvPr/>
        </p:nvCxnSpPr>
        <p:spPr>
          <a:xfrm>
            <a:off x="8295629" y="1864699"/>
            <a:ext cx="255434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Arrow Connector 108">
            <a:extLst>
              <a:ext uri="{FF2B5EF4-FFF2-40B4-BE49-F238E27FC236}">
                <a16:creationId xmlns:a16="http://schemas.microsoft.com/office/drawing/2014/main" id="{34B5F353-FB8A-79A0-D72A-789EDD99C7EB}"/>
              </a:ext>
            </a:extLst>
          </p:cNvPr>
          <p:cNvCxnSpPr>
            <a:cxnSpLocks/>
          </p:cNvCxnSpPr>
          <p:nvPr/>
        </p:nvCxnSpPr>
        <p:spPr>
          <a:xfrm>
            <a:off x="8296860" y="499385"/>
            <a:ext cx="4737" cy="1691722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Arrow Connector 105">
            <a:extLst>
              <a:ext uri="{FF2B5EF4-FFF2-40B4-BE49-F238E27FC236}">
                <a16:creationId xmlns:a16="http://schemas.microsoft.com/office/drawing/2014/main" id="{BCF09111-77B3-9EFC-85C7-C4021568370A}"/>
              </a:ext>
            </a:extLst>
          </p:cNvPr>
          <p:cNvCxnSpPr>
            <a:cxnSpLocks/>
          </p:cNvCxnSpPr>
          <p:nvPr/>
        </p:nvCxnSpPr>
        <p:spPr>
          <a:xfrm>
            <a:off x="8293246" y="2191107"/>
            <a:ext cx="199273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Arrow Connector 96">
            <a:extLst>
              <a:ext uri="{FF2B5EF4-FFF2-40B4-BE49-F238E27FC236}">
                <a16:creationId xmlns:a16="http://schemas.microsoft.com/office/drawing/2014/main" id="{BEE24EE2-D42D-A5CB-9886-E866C7006AE0}"/>
              </a:ext>
            </a:extLst>
          </p:cNvPr>
          <p:cNvCxnSpPr>
            <a:cxnSpLocks/>
          </p:cNvCxnSpPr>
          <p:nvPr/>
        </p:nvCxnSpPr>
        <p:spPr>
          <a:xfrm>
            <a:off x="4158173" y="217534"/>
            <a:ext cx="255991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Rovná spojnica 37">
            <a:extLst>
              <a:ext uri="{FF2B5EF4-FFF2-40B4-BE49-F238E27FC236}">
                <a16:creationId xmlns:a16="http://schemas.microsoft.com/office/drawing/2014/main" id="{9AF86983-5BC1-4895-5F3F-B8A4B919DB83}"/>
              </a:ext>
            </a:extLst>
          </p:cNvPr>
          <p:cNvCxnSpPr>
            <a:cxnSpLocks/>
          </p:cNvCxnSpPr>
          <p:nvPr/>
        </p:nvCxnSpPr>
        <p:spPr>
          <a:xfrm flipH="1">
            <a:off x="4158173" y="217534"/>
            <a:ext cx="9801" cy="6370232"/>
          </a:xfrm>
          <a:prstGeom prst="line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96">
            <a:extLst>
              <a:ext uri="{FF2B5EF4-FFF2-40B4-BE49-F238E27FC236}">
                <a16:creationId xmlns:a16="http://schemas.microsoft.com/office/drawing/2014/main" id="{DF860AAC-798B-788F-C15D-FE505D0E35AC}"/>
              </a:ext>
            </a:extLst>
          </p:cNvPr>
          <p:cNvCxnSpPr>
            <a:cxnSpLocks/>
          </p:cNvCxnSpPr>
          <p:nvPr/>
        </p:nvCxnSpPr>
        <p:spPr>
          <a:xfrm flipV="1">
            <a:off x="4164694" y="51803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96">
            <a:extLst>
              <a:ext uri="{FF2B5EF4-FFF2-40B4-BE49-F238E27FC236}">
                <a16:creationId xmlns:a16="http://schemas.microsoft.com/office/drawing/2014/main" id="{8E24E03E-054F-9639-D707-04DAB4C88397}"/>
              </a:ext>
            </a:extLst>
          </p:cNvPr>
          <p:cNvCxnSpPr>
            <a:cxnSpLocks/>
          </p:cNvCxnSpPr>
          <p:nvPr/>
        </p:nvCxnSpPr>
        <p:spPr>
          <a:xfrm flipV="1">
            <a:off x="4164694" y="81099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96">
            <a:extLst>
              <a:ext uri="{FF2B5EF4-FFF2-40B4-BE49-F238E27FC236}">
                <a16:creationId xmlns:a16="http://schemas.microsoft.com/office/drawing/2014/main" id="{BAA2157A-F2E8-A39B-EFCF-27F21FCB081D}"/>
              </a:ext>
            </a:extLst>
          </p:cNvPr>
          <p:cNvCxnSpPr>
            <a:cxnSpLocks/>
          </p:cNvCxnSpPr>
          <p:nvPr/>
        </p:nvCxnSpPr>
        <p:spPr>
          <a:xfrm flipV="1">
            <a:off x="4164694" y="111057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96">
            <a:extLst>
              <a:ext uri="{FF2B5EF4-FFF2-40B4-BE49-F238E27FC236}">
                <a16:creationId xmlns:a16="http://schemas.microsoft.com/office/drawing/2014/main" id="{153AA297-5960-DE08-063B-D5D6425FA6E8}"/>
              </a:ext>
            </a:extLst>
          </p:cNvPr>
          <p:cNvCxnSpPr>
            <a:cxnSpLocks/>
          </p:cNvCxnSpPr>
          <p:nvPr/>
        </p:nvCxnSpPr>
        <p:spPr>
          <a:xfrm flipV="1">
            <a:off x="4164694" y="139790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96">
            <a:extLst>
              <a:ext uri="{FF2B5EF4-FFF2-40B4-BE49-F238E27FC236}">
                <a16:creationId xmlns:a16="http://schemas.microsoft.com/office/drawing/2014/main" id="{609CB723-CA37-6854-4274-498D8024673B}"/>
              </a:ext>
            </a:extLst>
          </p:cNvPr>
          <p:cNvCxnSpPr>
            <a:cxnSpLocks/>
          </p:cNvCxnSpPr>
          <p:nvPr/>
        </p:nvCxnSpPr>
        <p:spPr>
          <a:xfrm flipV="1">
            <a:off x="4164694" y="169185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96">
            <a:extLst>
              <a:ext uri="{FF2B5EF4-FFF2-40B4-BE49-F238E27FC236}">
                <a16:creationId xmlns:a16="http://schemas.microsoft.com/office/drawing/2014/main" id="{1653C8F8-BF43-E3A2-9B6B-F8562F67045C}"/>
              </a:ext>
            </a:extLst>
          </p:cNvPr>
          <p:cNvCxnSpPr>
            <a:cxnSpLocks/>
          </p:cNvCxnSpPr>
          <p:nvPr/>
        </p:nvCxnSpPr>
        <p:spPr>
          <a:xfrm flipV="1">
            <a:off x="4164694" y="1985809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96">
            <a:extLst>
              <a:ext uri="{FF2B5EF4-FFF2-40B4-BE49-F238E27FC236}">
                <a16:creationId xmlns:a16="http://schemas.microsoft.com/office/drawing/2014/main" id="{2156FEC8-C3B5-E268-9D4A-00E1AE4C673A}"/>
              </a:ext>
            </a:extLst>
          </p:cNvPr>
          <p:cNvCxnSpPr>
            <a:cxnSpLocks/>
          </p:cNvCxnSpPr>
          <p:nvPr/>
        </p:nvCxnSpPr>
        <p:spPr>
          <a:xfrm flipV="1">
            <a:off x="4164694" y="227313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96">
            <a:extLst>
              <a:ext uri="{FF2B5EF4-FFF2-40B4-BE49-F238E27FC236}">
                <a16:creationId xmlns:a16="http://schemas.microsoft.com/office/drawing/2014/main" id="{17F7666B-8B02-7452-50D1-D41B45035FD9}"/>
              </a:ext>
            </a:extLst>
          </p:cNvPr>
          <p:cNvCxnSpPr>
            <a:cxnSpLocks/>
          </p:cNvCxnSpPr>
          <p:nvPr/>
        </p:nvCxnSpPr>
        <p:spPr>
          <a:xfrm flipV="1">
            <a:off x="4164694" y="286766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96">
            <a:extLst>
              <a:ext uri="{FF2B5EF4-FFF2-40B4-BE49-F238E27FC236}">
                <a16:creationId xmlns:a16="http://schemas.microsoft.com/office/drawing/2014/main" id="{428DCDB3-52EA-AD4F-5538-1A177D8EE978}"/>
              </a:ext>
            </a:extLst>
          </p:cNvPr>
          <p:cNvCxnSpPr>
            <a:cxnSpLocks/>
          </p:cNvCxnSpPr>
          <p:nvPr/>
        </p:nvCxnSpPr>
        <p:spPr>
          <a:xfrm>
            <a:off x="4156354" y="3670193"/>
            <a:ext cx="257800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96">
            <a:extLst>
              <a:ext uri="{FF2B5EF4-FFF2-40B4-BE49-F238E27FC236}">
                <a16:creationId xmlns:a16="http://schemas.microsoft.com/office/drawing/2014/main" id="{6060CFF3-263F-77AB-27CB-15F3FA5D9BE1}"/>
              </a:ext>
            </a:extLst>
          </p:cNvPr>
          <p:cNvCxnSpPr>
            <a:cxnSpLocks/>
          </p:cNvCxnSpPr>
          <p:nvPr/>
        </p:nvCxnSpPr>
        <p:spPr>
          <a:xfrm flipV="1">
            <a:off x="4164694" y="394220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96">
            <a:extLst>
              <a:ext uri="{FF2B5EF4-FFF2-40B4-BE49-F238E27FC236}">
                <a16:creationId xmlns:a16="http://schemas.microsoft.com/office/drawing/2014/main" id="{D8E7EA6A-0E74-8375-06E7-0C82695946FB}"/>
              </a:ext>
            </a:extLst>
          </p:cNvPr>
          <p:cNvCxnSpPr>
            <a:cxnSpLocks/>
          </p:cNvCxnSpPr>
          <p:nvPr/>
        </p:nvCxnSpPr>
        <p:spPr>
          <a:xfrm flipV="1">
            <a:off x="4164694" y="4809814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96">
            <a:extLst>
              <a:ext uri="{FF2B5EF4-FFF2-40B4-BE49-F238E27FC236}">
                <a16:creationId xmlns:a16="http://schemas.microsoft.com/office/drawing/2014/main" id="{86ADF361-6796-9BEC-0284-AF6AD059E455}"/>
              </a:ext>
            </a:extLst>
          </p:cNvPr>
          <p:cNvCxnSpPr>
            <a:cxnSpLocks/>
          </p:cNvCxnSpPr>
          <p:nvPr/>
        </p:nvCxnSpPr>
        <p:spPr>
          <a:xfrm flipV="1">
            <a:off x="4164694" y="510401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96">
            <a:extLst>
              <a:ext uri="{FF2B5EF4-FFF2-40B4-BE49-F238E27FC236}">
                <a16:creationId xmlns:a16="http://schemas.microsoft.com/office/drawing/2014/main" id="{6EF8B206-359C-3B6B-5C03-AAB8BAC0EAC7}"/>
              </a:ext>
            </a:extLst>
          </p:cNvPr>
          <p:cNvCxnSpPr>
            <a:cxnSpLocks/>
          </p:cNvCxnSpPr>
          <p:nvPr/>
        </p:nvCxnSpPr>
        <p:spPr>
          <a:xfrm flipV="1">
            <a:off x="4164694" y="5405338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96">
            <a:extLst>
              <a:ext uri="{FF2B5EF4-FFF2-40B4-BE49-F238E27FC236}">
                <a16:creationId xmlns:a16="http://schemas.microsoft.com/office/drawing/2014/main" id="{E19EC897-D37C-B060-7496-E399B0BAD5C0}"/>
              </a:ext>
            </a:extLst>
          </p:cNvPr>
          <p:cNvCxnSpPr>
            <a:cxnSpLocks/>
          </p:cNvCxnSpPr>
          <p:nvPr/>
        </p:nvCxnSpPr>
        <p:spPr>
          <a:xfrm>
            <a:off x="4152483" y="658776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96">
            <a:extLst>
              <a:ext uri="{FF2B5EF4-FFF2-40B4-BE49-F238E27FC236}">
                <a16:creationId xmlns:a16="http://schemas.microsoft.com/office/drawing/2014/main" id="{06274D46-FDCB-7D95-54A8-09EE98353FCE}"/>
              </a:ext>
            </a:extLst>
          </p:cNvPr>
          <p:cNvCxnSpPr>
            <a:cxnSpLocks/>
          </p:cNvCxnSpPr>
          <p:nvPr/>
        </p:nvCxnSpPr>
        <p:spPr>
          <a:xfrm flipV="1">
            <a:off x="4164694" y="4243776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96">
            <a:extLst>
              <a:ext uri="{FF2B5EF4-FFF2-40B4-BE49-F238E27FC236}">
                <a16:creationId xmlns:a16="http://schemas.microsoft.com/office/drawing/2014/main" id="{E0CACA9E-CFED-4056-EAFC-A643CCE9C966}"/>
              </a:ext>
            </a:extLst>
          </p:cNvPr>
          <p:cNvCxnSpPr>
            <a:cxnSpLocks/>
          </p:cNvCxnSpPr>
          <p:nvPr/>
        </p:nvCxnSpPr>
        <p:spPr>
          <a:xfrm flipV="1">
            <a:off x="4160354" y="599060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96">
            <a:extLst>
              <a:ext uri="{FF2B5EF4-FFF2-40B4-BE49-F238E27FC236}">
                <a16:creationId xmlns:a16="http://schemas.microsoft.com/office/drawing/2014/main" id="{9230BF6C-C3C2-F330-9884-8D8CA95F724D}"/>
              </a:ext>
            </a:extLst>
          </p:cNvPr>
          <p:cNvCxnSpPr>
            <a:cxnSpLocks/>
          </p:cNvCxnSpPr>
          <p:nvPr/>
        </p:nvCxnSpPr>
        <p:spPr>
          <a:xfrm flipV="1">
            <a:off x="4164694" y="3160623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96">
            <a:extLst>
              <a:ext uri="{FF2B5EF4-FFF2-40B4-BE49-F238E27FC236}">
                <a16:creationId xmlns:a16="http://schemas.microsoft.com/office/drawing/2014/main" id="{D4621518-B761-1903-05FD-662777017883}"/>
              </a:ext>
            </a:extLst>
          </p:cNvPr>
          <p:cNvCxnSpPr>
            <a:cxnSpLocks/>
          </p:cNvCxnSpPr>
          <p:nvPr/>
        </p:nvCxnSpPr>
        <p:spPr>
          <a:xfrm>
            <a:off x="4152483" y="6274476"/>
            <a:ext cx="264912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96">
            <a:extLst>
              <a:ext uri="{FF2B5EF4-FFF2-40B4-BE49-F238E27FC236}">
                <a16:creationId xmlns:a16="http://schemas.microsoft.com/office/drawing/2014/main" id="{9FB87C19-2207-632F-8317-F858403632F3}"/>
              </a:ext>
            </a:extLst>
          </p:cNvPr>
          <p:cNvCxnSpPr>
            <a:cxnSpLocks/>
          </p:cNvCxnSpPr>
          <p:nvPr/>
        </p:nvCxnSpPr>
        <p:spPr>
          <a:xfrm flipV="1">
            <a:off x="4167974" y="5699290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96">
            <a:extLst>
              <a:ext uri="{FF2B5EF4-FFF2-40B4-BE49-F238E27FC236}">
                <a16:creationId xmlns:a16="http://schemas.microsoft.com/office/drawing/2014/main" id="{FDEAF9A1-41BC-CD6B-A0A4-36BE5E86D3A7}"/>
              </a:ext>
            </a:extLst>
          </p:cNvPr>
          <p:cNvCxnSpPr>
            <a:cxnSpLocks/>
          </p:cNvCxnSpPr>
          <p:nvPr/>
        </p:nvCxnSpPr>
        <p:spPr>
          <a:xfrm flipV="1">
            <a:off x="4164694" y="2567087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TextBox 12">
            <a:extLst>
              <a:ext uri="{FF2B5EF4-FFF2-40B4-BE49-F238E27FC236}">
                <a16:creationId xmlns:a16="http://schemas.microsoft.com/office/drawing/2014/main" id="{C9B1A626-BCF8-63EF-F17B-51A9FBCB9E57}"/>
              </a:ext>
            </a:extLst>
          </p:cNvPr>
          <p:cNvSpPr txBox="1"/>
          <p:nvPr/>
        </p:nvSpPr>
        <p:spPr>
          <a:xfrm>
            <a:off x="693179" y="1006714"/>
            <a:ext cx="2418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Gruppe</a:t>
            </a:r>
            <a:r>
              <a:rPr lang="en-US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en-US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Unternehmensstruktur</a:t>
            </a:r>
            <a:endParaRPr lang="en-US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cxnSp>
        <p:nvCxnSpPr>
          <p:cNvPr id="175" name="Straight Arrow Connector 107">
            <a:extLst>
              <a:ext uri="{FF2B5EF4-FFF2-40B4-BE49-F238E27FC236}">
                <a16:creationId xmlns:a16="http://schemas.microsoft.com/office/drawing/2014/main" id="{1D80A4FA-E2F6-7077-4D3B-874ACFB91BF3}"/>
              </a:ext>
            </a:extLst>
          </p:cNvPr>
          <p:cNvCxnSpPr>
            <a:cxnSpLocks/>
          </p:cNvCxnSpPr>
          <p:nvPr/>
        </p:nvCxnSpPr>
        <p:spPr>
          <a:xfrm>
            <a:off x="8057693" y="4543320"/>
            <a:ext cx="494497" cy="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96">
            <a:extLst>
              <a:ext uri="{FF2B5EF4-FFF2-40B4-BE49-F238E27FC236}">
                <a16:creationId xmlns:a16="http://schemas.microsoft.com/office/drawing/2014/main" id="{11C86F6D-25F1-F032-DC20-CA450DF3CD05}"/>
              </a:ext>
            </a:extLst>
          </p:cNvPr>
          <p:cNvCxnSpPr>
            <a:cxnSpLocks/>
            <a:endCxn id="305" idx="1"/>
          </p:cNvCxnSpPr>
          <p:nvPr/>
        </p:nvCxnSpPr>
        <p:spPr>
          <a:xfrm flipV="1">
            <a:off x="3121887" y="4543320"/>
            <a:ext cx="1289616" cy="6150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ounded Rectangle 54">
            <a:extLst>
              <a:ext uri="{FF2B5EF4-FFF2-40B4-BE49-F238E27FC236}">
                <a16:creationId xmlns:a16="http://schemas.microsoft.com/office/drawing/2014/main" id="{742F5187-0938-0FCD-BF80-666F52913F9B}"/>
              </a:ext>
            </a:extLst>
          </p:cNvPr>
          <p:cNvSpPr/>
          <p:nvPr/>
        </p:nvSpPr>
        <p:spPr>
          <a:xfrm>
            <a:off x="8484187" y="4425382"/>
            <a:ext cx="2659712" cy="223138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TextBox 87">
            <a:extLst>
              <a:ext uri="{FF2B5EF4-FFF2-40B4-BE49-F238E27FC236}">
                <a16:creationId xmlns:a16="http://schemas.microsoft.com/office/drawing/2014/main" id="{007E48A0-CA5B-FC0B-5543-B1CC0EFF23E8}"/>
              </a:ext>
            </a:extLst>
          </p:cNvPr>
          <p:cNvSpPr txBox="1"/>
          <p:nvPr/>
        </p:nvSpPr>
        <p:spPr>
          <a:xfrm>
            <a:off x="9014208" y="4431373"/>
            <a:ext cx="1781771" cy="2231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Panonija d.o.o.,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RS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0" name="Rounded Rectangle 1">
            <a:extLst>
              <a:ext uri="{FF2B5EF4-FFF2-40B4-BE49-F238E27FC236}">
                <a16:creationId xmlns:a16="http://schemas.microsoft.com/office/drawing/2014/main" id="{79B6E56B-CEF6-FFFD-B909-201CFB22C179}"/>
              </a:ext>
            </a:extLst>
          </p:cNvPr>
          <p:cNvSpPr/>
          <p:nvPr/>
        </p:nvSpPr>
        <p:spPr>
          <a:xfrm>
            <a:off x="8500164" y="1423734"/>
            <a:ext cx="2660329" cy="229232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Rounded Rectangle 1">
            <a:extLst>
              <a:ext uri="{FF2B5EF4-FFF2-40B4-BE49-F238E27FC236}">
                <a16:creationId xmlns:a16="http://schemas.microsoft.com/office/drawing/2014/main" id="{DE20C7EB-A41D-30D4-FBC4-D74E697C3BD0}"/>
              </a:ext>
            </a:extLst>
          </p:cNvPr>
          <p:cNvSpPr/>
          <p:nvPr/>
        </p:nvSpPr>
        <p:spPr>
          <a:xfrm>
            <a:off x="8500820" y="1082023"/>
            <a:ext cx="2659712" cy="21237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Rounded Rectangle 1">
            <a:extLst>
              <a:ext uri="{FF2B5EF4-FFF2-40B4-BE49-F238E27FC236}">
                <a16:creationId xmlns:a16="http://schemas.microsoft.com/office/drawing/2014/main" id="{E439E03B-5E4D-0CAE-379C-08BADBEBF38A}"/>
              </a:ext>
            </a:extLst>
          </p:cNvPr>
          <p:cNvSpPr/>
          <p:nvPr/>
        </p:nvSpPr>
        <p:spPr>
          <a:xfrm>
            <a:off x="8500820" y="414292"/>
            <a:ext cx="2659712" cy="207490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Rounded Rectangle 1">
            <a:extLst>
              <a:ext uri="{FF2B5EF4-FFF2-40B4-BE49-F238E27FC236}">
                <a16:creationId xmlns:a16="http://schemas.microsoft.com/office/drawing/2014/main" id="{6B8EF284-55CB-8AE7-3AA3-2C7C41B8DBA0}"/>
              </a:ext>
            </a:extLst>
          </p:cNvPr>
          <p:cNvSpPr/>
          <p:nvPr/>
        </p:nvSpPr>
        <p:spPr>
          <a:xfrm>
            <a:off x="8500164" y="738648"/>
            <a:ext cx="2660329" cy="223137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Rounded Rectangle 1">
            <a:extLst>
              <a:ext uri="{FF2B5EF4-FFF2-40B4-BE49-F238E27FC236}">
                <a16:creationId xmlns:a16="http://schemas.microsoft.com/office/drawing/2014/main" id="{0E7E90F9-363D-F77A-ECAA-B5CCA3AF0D09}"/>
              </a:ext>
            </a:extLst>
          </p:cNvPr>
          <p:cNvSpPr/>
          <p:nvPr/>
        </p:nvSpPr>
        <p:spPr>
          <a:xfrm>
            <a:off x="8500819" y="1760515"/>
            <a:ext cx="2659712" cy="22666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Rounded Rectangle 1">
            <a:extLst>
              <a:ext uri="{FF2B5EF4-FFF2-40B4-BE49-F238E27FC236}">
                <a16:creationId xmlns:a16="http://schemas.microsoft.com/office/drawing/2014/main" id="{3A963FE1-E951-D4C5-812F-D3B37C5E7BE7}"/>
              </a:ext>
            </a:extLst>
          </p:cNvPr>
          <p:cNvSpPr/>
          <p:nvPr/>
        </p:nvSpPr>
        <p:spPr>
          <a:xfrm>
            <a:off x="8500819" y="2089236"/>
            <a:ext cx="2659712" cy="229633"/>
          </a:xfrm>
          <a:prstGeom prst="rect">
            <a:avLst/>
          </a:prstGeom>
          <a:solidFill>
            <a:schemeClr val="bg1"/>
          </a:solidFill>
          <a:ln w="15240">
            <a:solidFill>
              <a:srgbClr val="CDCD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85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82">
            <a:extLst>
              <a:ext uri="{FF2B5EF4-FFF2-40B4-BE49-F238E27FC236}">
                <a16:creationId xmlns:a16="http://schemas.microsoft.com/office/drawing/2014/main" id="{08EE85E4-C78C-655F-433F-2203196E569F}"/>
              </a:ext>
            </a:extLst>
          </p:cNvPr>
          <p:cNvSpPr txBox="1"/>
          <p:nvPr/>
        </p:nvSpPr>
        <p:spPr>
          <a:xfrm>
            <a:off x="9046716" y="417289"/>
            <a:ext cx="1706172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Danubia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en-US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89" name="TextBox 83">
            <a:extLst>
              <a:ext uri="{FF2B5EF4-FFF2-40B4-BE49-F238E27FC236}">
                <a16:creationId xmlns:a16="http://schemas.microsoft.com/office/drawing/2014/main" id="{55A8777D-5DFB-4C99-00B3-382C1B457C8F}"/>
              </a:ext>
            </a:extLst>
          </p:cNvPr>
          <p:cNvSpPr txBox="1"/>
          <p:nvPr/>
        </p:nvSpPr>
        <p:spPr>
          <a:xfrm>
            <a:off x="9053353" y="736597"/>
            <a:ext cx="1694575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Konténer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0" name="TextBox 84">
            <a:extLst>
              <a:ext uri="{FF2B5EF4-FFF2-40B4-BE49-F238E27FC236}">
                <a16:creationId xmlns:a16="http://schemas.microsoft.com/office/drawing/2014/main" id="{EE6AC984-0987-4F50-811A-D0FBFD944053}"/>
              </a:ext>
            </a:extLst>
          </p:cNvPr>
          <p:cNvSpPr txBox="1"/>
          <p:nvPr/>
        </p:nvSpPr>
        <p:spPr>
          <a:xfrm>
            <a:off x="9160217" y="1089118"/>
            <a:ext cx="150791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HR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1" name="TextBox 85">
            <a:extLst>
              <a:ext uri="{FF2B5EF4-FFF2-40B4-BE49-F238E27FC236}">
                <a16:creationId xmlns:a16="http://schemas.microsoft.com/office/drawing/2014/main" id="{FC2FD4B6-474C-7D9B-0F78-E3909C708E62}"/>
              </a:ext>
            </a:extLst>
          </p:cNvPr>
          <p:cNvSpPr txBox="1"/>
          <p:nvPr/>
        </p:nvSpPr>
        <p:spPr>
          <a:xfrm>
            <a:off x="9112412" y="1429828"/>
            <a:ext cx="1674104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ADRIA d.o.o.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SI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2" name="TextBox 86">
            <a:extLst>
              <a:ext uri="{FF2B5EF4-FFF2-40B4-BE49-F238E27FC236}">
                <a16:creationId xmlns:a16="http://schemas.microsoft.com/office/drawing/2014/main" id="{981DD720-4781-6032-81F4-8F0A62925D21}"/>
              </a:ext>
            </a:extLst>
          </p:cNvPr>
          <p:cNvSpPr txBox="1"/>
          <p:nvPr/>
        </p:nvSpPr>
        <p:spPr>
          <a:xfrm>
            <a:off x="9078361" y="1764041"/>
            <a:ext cx="1650893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UniverTrans Kft.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HU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93" name="TextBox 87">
            <a:extLst>
              <a:ext uri="{FF2B5EF4-FFF2-40B4-BE49-F238E27FC236}">
                <a16:creationId xmlns:a16="http://schemas.microsoft.com/office/drawing/2014/main" id="{6B24384F-8211-D3B6-0966-1FDAAC1A1D21}"/>
              </a:ext>
            </a:extLst>
          </p:cNvPr>
          <p:cNvSpPr txBox="1"/>
          <p:nvPr/>
        </p:nvSpPr>
        <p:spPr>
          <a:xfrm>
            <a:off x="9187967" y="2095807"/>
            <a:ext cx="1459441" cy="223138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TIP Žilina, s.r.o.</a:t>
            </a:r>
            <a:r>
              <a:rPr lang="sk-SK" sz="85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</a:t>
            </a:r>
            <a:r>
              <a:rPr lang="sk-SK" sz="85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SK</a:t>
            </a:r>
            <a:endParaRPr lang="en-US" sz="85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grpSp>
        <p:nvGrpSpPr>
          <p:cNvPr id="194" name="Skupina 193">
            <a:extLst>
              <a:ext uri="{FF2B5EF4-FFF2-40B4-BE49-F238E27FC236}">
                <a16:creationId xmlns:a16="http://schemas.microsoft.com/office/drawing/2014/main" id="{05A0E3F4-30CC-74B9-AFEC-707D41B670FD}"/>
              </a:ext>
            </a:extLst>
          </p:cNvPr>
          <p:cNvGrpSpPr/>
          <p:nvPr/>
        </p:nvGrpSpPr>
        <p:grpSpPr>
          <a:xfrm>
            <a:off x="4411503" y="122540"/>
            <a:ext cx="3669645" cy="200055"/>
            <a:chOff x="4112329" y="298360"/>
            <a:chExt cx="3689634" cy="207097"/>
          </a:xfrm>
        </p:grpSpPr>
        <p:sp>
          <p:nvSpPr>
            <p:cNvPr id="327" name="Rounded Rectangle 1">
              <a:extLst>
                <a:ext uri="{FF2B5EF4-FFF2-40B4-BE49-F238E27FC236}">
                  <a16:creationId xmlns:a16="http://schemas.microsoft.com/office/drawing/2014/main" id="{5E2EE6B9-16A5-D240-170E-79224DB8CC29}"/>
                </a:ext>
              </a:extLst>
            </p:cNvPr>
            <p:cNvSpPr/>
            <p:nvPr/>
          </p:nvSpPr>
          <p:spPr>
            <a:xfrm>
              <a:off x="4112329" y="30986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TextBox 57">
              <a:extLst>
                <a:ext uri="{FF2B5EF4-FFF2-40B4-BE49-F238E27FC236}">
                  <a16:creationId xmlns:a16="http://schemas.microsoft.com/office/drawing/2014/main" id="{CD8C98B3-7145-A04A-2B64-EE1BC83E0C59}"/>
                </a:ext>
              </a:extLst>
            </p:cNvPr>
            <p:cNvSpPr txBox="1"/>
            <p:nvPr/>
          </p:nvSpPr>
          <p:spPr>
            <a:xfrm>
              <a:off x="4369241" y="298360"/>
              <a:ext cx="3200062" cy="18570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/Danubia/, a.s.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" name="Skupina 194">
            <a:extLst>
              <a:ext uri="{FF2B5EF4-FFF2-40B4-BE49-F238E27FC236}">
                <a16:creationId xmlns:a16="http://schemas.microsoft.com/office/drawing/2014/main" id="{9F8C1C16-B7C8-E606-79FF-A74E68E4379B}"/>
              </a:ext>
            </a:extLst>
          </p:cNvPr>
          <p:cNvGrpSpPr/>
          <p:nvPr/>
        </p:nvGrpSpPr>
        <p:grpSpPr>
          <a:xfrm>
            <a:off x="4411503" y="724356"/>
            <a:ext cx="3669645" cy="200055"/>
            <a:chOff x="4112329" y="911676"/>
            <a:chExt cx="3689634" cy="200465"/>
          </a:xfrm>
        </p:grpSpPr>
        <p:sp>
          <p:nvSpPr>
            <p:cNvPr id="325" name="Rounded Rectangle 1">
              <a:extLst>
                <a:ext uri="{FF2B5EF4-FFF2-40B4-BE49-F238E27FC236}">
                  <a16:creationId xmlns:a16="http://schemas.microsoft.com/office/drawing/2014/main" id="{F33F3FD9-3C54-4985-C017-E8874DC6BE18}"/>
                </a:ext>
              </a:extLst>
            </p:cNvPr>
            <p:cNvSpPr/>
            <p:nvPr/>
          </p:nvSpPr>
          <p:spPr>
            <a:xfrm>
              <a:off x="4112329" y="91655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TextBox 75">
              <a:extLst>
                <a:ext uri="{FF2B5EF4-FFF2-40B4-BE49-F238E27FC236}">
                  <a16:creationId xmlns:a16="http://schemas.microsoft.com/office/drawing/2014/main" id="{65A8FC6D-0735-EAD3-E05F-2A6C2AFA15B5}"/>
                </a:ext>
              </a:extLst>
            </p:cNvPr>
            <p:cNvSpPr txBox="1"/>
            <p:nvPr/>
          </p:nvSpPr>
          <p:spPr>
            <a:xfrm>
              <a:off x="4231904" y="911676"/>
              <a:ext cx="3471920" cy="18215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/Danubia/ Krems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6" name="Skupina 195">
            <a:extLst>
              <a:ext uri="{FF2B5EF4-FFF2-40B4-BE49-F238E27FC236}">
                <a16:creationId xmlns:a16="http://schemas.microsoft.com/office/drawing/2014/main" id="{4FB68247-E82D-3B7D-C3CF-1521208D6424}"/>
              </a:ext>
            </a:extLst>
          </p:cNvPr>
          <p:cNvGrpSpPr/>
          <p:nvPr/>
        </p:nvGrpSpPr>
        <p:grpSpPr>
          <a:xfrm>
            <a:off x="4403828" y="1016982"/>
            <a:ext cx="3669645" cy="187687"/>
            <a:chOff x="4112329" y="1210528"/>
            <a:chExt cx="3689634" cy="204955"/>
          </a:xfrm>
        </p:grpSpPr>
        <p:sp>
          <p:nvSpPr>
            <p:cNvPr id="323" name="Rounded Rectangle 1">
              <a:extLst>
                <a:ext uri="{FF2B5EF4-FFF2-40B4-BE49-F238E27FC236}">
                  <a16:creationId xmlns:a16="http://schemas.microsoft.com/office/drawing/2014/main" id="{4260341D-207A-96C0-11B9-FD090798CB6D}"/>
                </a:ext>
              </a:extLst>
            </p:cNvPr>
            <p:cNvSpPr/>
            <p:nvPr/>
          </p:nvSpPr>
          <p:spPr>
            <a:xfrm>
              <a:off x="4112329" y="121989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TextBox 76">
              <a:extLst>
                <a:ext uri="{FF2B5EF4-FFF2-40B4-BE49-F238E27FC236}">
                  <a16:creationId xmlns:a16="http://schemas.microsoft.com/office/drawing/2014/main" id="{B82A0772-7AED-3346-4ADD-78FD62CA514F}"/>
                </a:ext>
              </a:extLst>
            </p:cNvPr>
            <p:cNvSpPr txBox="1"/>
            <p:nvPr/>
          </p:nvSpPr>
          <p:spPr>
            <a:xfrm>
              <a:off x="4231904" y="1210528"/>
              <a:ext cx="3471920" cy="187880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Railprofi Austria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AT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7" name="Skupina 196">
            <a:extLst>
              <a:ext uri="{FF2B5EF4-FFF2-40B4-BE49-F238E27FC236}">
                <a16:creationId xmlns:a16="http://schemas.microsoft.com/office/drawing/2014/main" id="{338E8E3E-A2EE-7E20-B413-EA6E9E54CF61}"/>
              </a:ext>
            </a:extLst>
          </p:cNvPr>
          <p:cNvGrpSpPr/>
          <p:nvPr/>
        </p:nvGrpSpPr>
        <p:grpSpPr>
          <a:xfrm>
            <a:off x="4411503" y="1309253"/>
            <a:ext cx="3669645" cy="193945"/>
            <a:chOff x="4112329" y="1518182"/>
            <a:chExt cx="3689634" cy="200643"/>
          </a:xfrm>
        </p:grpSpPr>
        <p:sp>
          <p:nvSpPr>
            <p:cNvPr id="321" name="Rounded Rectangle 1">
              <a:extLst>
                <a:ext uri="{FF2B5EF4-FFF2-40B4-BE49-F238E27FC236}">
                  <a16:creationId xmlns:a16="http://schemas.microsoft.com/office/drawing/2014/main" id="{560753A7-6AB7-A2A0-066A-35E3E2DE31F9}"/>
                </a:ext>
              </a:extLst>
            </p:cNvPr>
            <p:cNvSpPr/>
            <p:nvPr/>
          </p:nvSpPr>
          <p:spPr>
            <a:xfrm>
              <a:off x="4112329" y="152323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TextBox 77">
              <a:extLst>
                <a:ext uri="{FF2B5EF4-FFF2-40B4-BE49-F238E27FC236}">
                  <a16:creationId xmlns:a16="http://schemas.microsoft.com/office/drawing/2014/main" id="{7052CC27-64FF-C987-FDF7-4EAB40F4DFCC}"/>
                </a:ext>
              </a:extLst>
            </p:cNvPr>
            <p:cNvSpPr txBox="1"/>
            <p:nvPr/>
          </p:nvSpPr>
          <p:spPr>
            <a:xfrm>
              <a:off x="4226319" y="1518182"/>
              <a:ext cx="3471920" cy="19061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DYKO Rail Repair Shop,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8" name="Skupina 197">
            <a:extLst>
              <a:ext uri="{FF2B5EF4-FFF2-40B4-BE49-F238E27FC236}">
                <a16:creationId xmlns:a16="http://schemas.microsoft.com/office/drawing/2014/main" id="{B8564FDD-EFE9-A664-B9B7-B1EA7D1D7064}"/>
              </a:ext>
            </a:extLst>
          </p:cNvPr>
          <p:cNvGrpSpPr/>
          <p:nvPr/>
        </p:nvGrpSpPr>
        <p:grpSpPr>
          <a:xfrm>
            <a:off x="4411503" y="1602984"/>
            <a:ext cx="3669645" cy="200055"/>
            <a:chOff x="4112329" y="1818836"/>
            <a:chExt cx="3689634" cy="203331"/>
          </a:xfrm>
        </p:grpSpPr>
        <p:sp>
          <p:nvSpPr>
            <p:cNvPr id="319" name="Rounded Rectangle 1">
              <a:extLst>
                <a:ext uri="{FF2B5EF4-FFF2-40B4-BE49-F238E27FC236}">
                  <a16:creationId xmlns:a16="http://schemas.microsoft.com/office/drawing/2014/main" id="{FE0254F0-5335-C92E-0CEB-AADE8FE5F0F4}"/>
                </a:ext>
              </a:extLst>
            </p:cNvPr>
            <p:cNvSpPr/>
            <p:nvPr/>
          </p:nvSpPr>
          <p:spPr>
            <a:xfrm>
              <a:off x="4112329" y="182657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" name="TextBox 78">
              <a:extLst>
                <a:ext uri="{FF2B5EF4-FFF2-40B4-BE49-F238E27FC236}">
                  <a16:creationId xmlns:a16="http://schemas.microsoft.com/office/drawing/2014/main" id="{8F9031B7-D223-FB31-8089-460D62154910}"/>
                </a:ext>
              </a:extLst>
            </p:cNvPr>
            <p:cNvSpPr txBox="1"/>
            <p:nvPr/>
          </p:nvSpPr>
          <p:spPr>
            <a:xfrm>
              <a:off x="4231905" y="1818836"/>
              <a:ext cx="3471915" cy="20012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Rail, s.r.o.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CZ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9" name="Skupina 198">
            <a:extLst>
              <a:ext uri="{FF2B5EF4-FFF2-40B4-BE49-F238E27FC236}">
                <a16:creationId xmlns:a16="http://schemas.microsoft.com/office/drawing/2014/main" id="{423F1963-B96A-921F-6C0A-3745AA54A6DA}"/>
              </a:ext>
            </a:extLst>
          </p:cNvPr>
          <p:cNvGrpSpPr/>
          <p:nvPr/>
        </p:nvGrpSpPr>
        <p:grpSpPr>
          <a:xfrm>
            <a:off x="4411503" y="1895607"/>
            <a:ext cx="3669645" cy="200055"/>
            <a:chOff x="4112329" y="2193302"/>
            <a:chExt cx="3689634" cy="198549"/>
          </a:xfrm>
        </p:grpSpPr>
        <p:sp>
          <p:nvSpPr>
            <p:cNvPr id="317" name="Rounded Rectangle 1">
              <a:extLst>
                <a:ext uri="{FF2B5EF4-FFF2-40B4-BE49-F238E27FC236}">
                  <a16:creationId xmlns:a16="http://schemas.microsoft.com/office/drawing/2014/main" id="{0DF9378D-3C45-BBC2-5731-50A5D6B98AFB}"/>
                </a:ext>
              </a:extLst>
            </p:cNvPr>
            <p:cNvSpPr/>
            <p:nvPr/>
          </p:nvSpPr>
          <p:spPr>
            <a:xfrm>
              <a:off x="4112329" y="2196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TextBox 79">
              <a:extLst>
                <a:ext uri="{FF2B5EF4-FFF2-40B4-BE49-F238E27FC236}">
                  <a16:creationId xmlns:a16="http://schemas.microsoft.com/office/drawing/2014/main" id="{09649FF6-505C-B934-60A9-3CD98DFBFF37}"/>
                </a:ext>
              </a:extLst>
            </p:cNvPr>
            <p:cNvSpPr txBox="1"/>
            <p:nvPr/>
          </p:nvSpPr>
          <p:spPr>
            <a:xfrm>
              <a:off x="4231904" y="2193302"/>
              <a:ext cx="3471920" cy="18215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/Deutschland/ GmbH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0" name="Skupina 199">
            <a:extLst>
              <a:ext uri="{FF2B5EF4-FFF2-40B4-BE49-F238E27FC236}">
                <a16:creationId xmlns:a16="http://schemas.microsoft.com/office/drawing/2014/main" id="{B53ACAE6-42DC-058E-BE69-2717947E5EC5}"/>
              </a:ext>
            </a:extLst>
          </p:cNvPr>
          <p:cNvGrpSpPr/>
          <p:nvPr/>
        </p:nvGrpSpPr>
        <p:grpSpPr>
          <a:xfrm>
            <a:off x="4411503" y="2188221"/>
            <a:ext cx="3669645" cy="187760"/>
            <a:chOff x="4112329" y="2431343"/>
            <a:chExt cx="3689634" cy="197508"/>
          </a:xfrm>
        </p:grpSpPr>
        <p:sp>
          <p:nvSpPr>
            <p:cNvPr id="315" name="Rounded Rectangle 1">
              <a:extLst>
                <a:ext uri="{FF2B5EF4-FFF2-40B4-BE49-F238E27FC236}">
                  <a16:creationId xmlns:a16="http://schemas.microsoft.com/office/drawing/2014/main" id="{48C38243-42CB-043E-14D7-CD9014AE203A}"/>
                </a:ext>
              </a:extLst>
            </p:cNvPr>
            <p:cNvSpPr/>
            <p:nvPr/>
          </p:nvSpPr>
          <p:spPr>
            <a:xfrm>
              <a:off x="4112329" y="243326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TextBox 87">
              <a:extLst>
                <a:ext uri="{FF2B5EF4-FFF2-40B4-BE49-F238E27FC236}">
                  <a16:creationId xmlns:a16="http://schemas.microsoft.com/office/drawing/2014/main" id="{B5EE84D2-D53E-E97B-440D-579516A96CF5}"/>
                </a:ext>
              </a:extLst>
            </p:cNvPr>
            <p:cNvSpPr txBox="1"/>
            <p:nvPr/>
          </p:nvSpPr>
          <p:spPr>
            <a:xfrm>
              <a:off x="4267871" y="2431343"/>
              <a:ext cx="3400721" cy="1872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Deutschland GmbH,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1" name="Skupina 200">
            <a:extLst>
              <a:ext uri="{FF2B5EF4-FFF2-40B4-BE49-F238E27FC236}">
                <a16:creationId xmlns:a16="http://schemas.microsoft.com/office/drawing/2014/main" id="{77198219-BD10-29F2-5421-0BF90F050F9D}"/>
              </a:ext>
            </a:extLst>
          </p:cNvPr>
          <p:cNvGrpSpPr/>
          <p:nvPr/>
        </p:nvGrpSpPr>
        <p:grpSpPr>
          <a:xfrm>
            <a:off x="4411503" y="2480850"/>
            <a:ext cx="3669645" cy="193945"/>
            <a:chOff x="4112329" y="2731844"/>
            <a:chExt cx="3689634" cy="200349"/>
          </a:xfrm>
        </p:grpSpPr>
        <p:sp>
          <p:nvSpPr>
            <p:cNvPr id="313" name="Rounded Rectangle 1">
              <a:extLst>
                <a:ext uri="{FF2B5EF4-FFF2-40B4-BE49-F238E27FC236}">
                  <a16:creationId xmlns:a16="http://schemas.microsoft.com/office/drawing/2014/main" id="{FD6A3DAE-608D-24E6-F76B-5AEA5121C9C1}"/>
                </a:ext>
              </a:extLst>
            </p:cNvPr>
            <p:cNvSpPr/>
            <p:nvPr/>
          </p:nvSpPr>
          <p:spPr>
            <a:xfrm>
              <a:off x="4112329" y="273660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TextBox 81">
              <a:extLst>
                <a:ext uri="{FF2B5EF4-FFF2-40B4-BE49-F238E27FC236}">
                  <a16:creationId xmlns:a16="http://schemas.microsoft.com/office/drawing/2014/main" id="{CA73341D-38A2-8FD9-7A5D-443CF98212EC}"/>
                </a:ext>
              </a:extLst>
            </p:cNvPr>
            <p:cNvSpPr txBox="1"/>
            <p:nvPr/>
          </p:nvSpPr>
          <p:spPr>
            <a:xfrm>
              <a:off x="4231904" y="2731844"/>
              <a:ext cx="3471920" cy="18204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/Polonia/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5" name="Skupina 204">
            <a:extLst>
              <a:ext uri="{FF2B5EF4-FFF2-40B4-BE49-F238E27FC236}">
                <a16:creationId xmlns:a16="http://schemas.microsoft.com/office/drawing/2014/main" id="{B571D3CD-5334-C719-C781-8878B643D1C2}"/>
              </a:ext>
            </a:extLst>
          </p:cNvPr>
          <p:cNvGrpSpPr/>
          <p:nvPr/>
        </p:nvGrpSpPr>
        <p:grpSpPr>
          <a:xfrm>
            <a:off x="4411503" y="4145813"/>
            <a:ext cx="3669645" cy="200055"/>
            <a:chOff x="4112329" y="4242028"/>
            <a:chExt cx="3689634" cy="206875"/>
          </a:xfrm>
        </p:grpSpPr>
        <p:sp>
          <p:nvSpPr>
            <p:cNvPr id="311" name="Rounded Rectangle 1">
              <a:extLst>
                <a:ext uri="{FF2B5EF4-FFF2-40B4-BE49-F238E27FC236}">
                  <a16:creationId xmlns:a16="http://schemas.microsoft.com/office/drawing/2014/main" id="{48103657-E343-5977-F8DA-DBA21D3E866C}"/>
                </a:ext>
              </a:extLst>
            </p:cNvPr>
            <p:cNvSpPr/>
            <p:nvPr/>
          </p:nvSpPr>
          <p:spPr>
            <a:xfrm>
              <a:off x="4112329" y="425331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TextBox 80">
              <a:extLst>
                <a:ext uri="{FF2B5EF4-FFF2-40B4-BE49-F238E27FC236}">
                  <a16:creationId xmlns:a16="http://schemas.microsoft.com/office/drawing/2014/main" id="{27590E71-7452-9C65-0CCC-65698AECDBD0}"/>
                </a:ext>
              </a:extLst>
            </p:cNvPr>
            <p:cNvSpPr txBox="1"/>
            <p:nvPr/>
          </p:nvSpPr>
          <p:spPr>
            <a:xfrm>
              <a:off x="4231903" y="4242028"/>
              <a:ext cx="3471919" cy="19945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Istanbul STI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6" name="Skupina 205">
            <a:extLst>
              <a:ext uri="{FF2B5EF4-FFF2-40B4-BE49-F238E27FC236}">
                <a16:creationId xmlns:a16="http://schemas.microsoft.com/office/drawing/2014/main" id="{6392A2E7-F301-3F71-BCBB-39ED47A4851A}"/>
              </a:ext>
            </a:extLst>
          </p:cNvPr>
          <p:cNvGrpSpPr/>
          <p:nvPr/>
        </p:nvGrpSpPr>
        <p:grpSpPr>
          <a:xfrm>
            <a:off x="4411503" y="3560566"/>
            <a:ext cx="3669645" cy="216188"/>
            <a:chOff x="4112329" y="3632356"/>
            <a:chExt cx="3689634" cy="209863"/>
          </a:xfrm>
        </p:grpSpPr>
        <p:sp>
          <p:nvSpPr>
            <p:cNvPr id="309" name="Rounded Rectangle 1">
              <a:extLst>
                <a:ext uri="{FF2B5EF4-FFF2-40B4-BE49-F238E27FC236}">
                  <a16:creationId xmlns:a16="http://schemas.microsoft.com/office/drawing/2014/main" id="{35486784-3316-FBB6-E348-3C2F8BB8A3BB}"/>
                </a:ext>
              </a:extLst>
            </p:cNvPr>
            <p:cNvSpPr/>
            <p:nvPr/>
          </p:nvSpPr>
          <p:spPr>
            <a:xfrm>
              <a:off x="4112329" y="364663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TextBox 87">
              <a:extLst>
                <a:ext uri="{FF2B5EF4-FFF2-40B4-BE49-F238E27FC236}">
                  <a16:creationId xmlns:a16="http://schemas.microsoft.com/office/drawing/2014/main" id="{78401F2B-5CF5-6A8D-BD82-5C49C55DE5ED}"/>
                </a:ext>
              </a:extLst>
            </p:cNvPr>
            <p:cNvSpPr txBox="1"/>
            <p:nvPr/>
          </p:nvSpPr>
          <p:spPr>
            <a:xfrm>
              <a:off x="4285540" y="3632356"/>
              <a:ext cx="3365748" cy="200808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Zalaegerszeg Kft., </a:t>
              </a:r>
              <a:r>
                <a:rPr lang="en-AU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7" name="Skupina 206">
            <a:extLst>
              <a:ext uri="{FF2B5EF4-FFF2-40B4-BE49-F238E27FC236}">
                <a16:creationId xmlns:a16="http://schemas.microsoft.com/office/drawing/2014/main" id="{3D4FDFCE-5CEF-6E9C-7DB8-AE633CE65223}"/>
              </a:ext>
            </a:extLst>
          </p:cNvPr>
          <p:cNvGrpSpPr/>
          <p:nvPr/>
        </p:nvGrpSpPr>
        <p:grpSpPr>
          <a:xfrm>
            <a:off x="4411503" y="3853183"/>
            <a:ext cx="3669645" cy="199980"/>
            <a:chOff x="4112329" y="3937647"/>
            <a:chExt cx="3689634" cy="207914"/>
          </a:xfrm>
        </p:grpSpPr>
        <p:sp>
          <p:nvSpPr>
            <p:cNvPr id="307" name="Rounded Rectangle 1">
              <a:extLst>
                <a:ext uri="{FF2B5EF4-FFF2-40B4-BE49-F238E27FC236}">
                  <a16:creationId xmlns:a16="http://schemas.microsoft.com/office/drawing/2014/main" id="{3C1C7E38-FAAF-1279-6F3D-CCB2A39F9567}"/>
                </a:ext>
              </a:extLst>
            </p:cNvPr>
            <p:cNvSpPr/>
            <p:nvPr/>
          </p:nvSpPr>
          <p:spPr>
            <a:xfrm>
              <a:off x="4112329" y="394997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" name="TextBox 87">
              <a:extLst>
                <a:ext uri="{FF2B5EF4-FFF2-40B4-BE49-F238E27FC236}">
                  <a16:creationId xmlns:a16="http://schemas.microsoft.com/office/drawing/2014/main" id="{471D35A2-C61F-7BB1-C195-59184FC8058B}"/>
                </a:ext>
              </a:extLst>
            </p:cNvPr>
            <p:cNvSpPr txBox="1"/>
            <p:nvPr/>
          </p:nvSpPr>
          <p:spPr>
            <a:xfrm>
              <a:off x="4285539" y="3937647"/>
              <a:ext cx="3365747" cy="1947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Szeged Kft.,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HU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8" name="Skupina 207">
            <a:extLst>
              <a:ext uri="{FF2B5EF4-FFF2-40B4-BE49-F238E27FC236}">
                <a16:creationId xmlns:a16="http://schemas.microsoft.com/office/drawing/2014/main" id="{466D9EFF-28EB-94A0-CF05-D062B3EF78F6}"/>
              </a:ext>
            </a:extLst>
          </p:cNvPr>
          <p:cNvGrpSpPr/>
          <p:nvPr/>
        </p:nvGrpSpPr>
        <p:grpSpPr>
          <a:xfrm>
            <a:off x="4411503" y="4438438"/>
            <a:ext cx="3669645" cy="199905"/>
            <a:chOff x="4112329" y="4546509"/>
            <a:chExt cx="3689634" cy="205736"/>
          </a:xfrm>
        </p:grpSpPr>
        <p:sp>
          <p:nvSpPr>
            <p:cNvPr id="305" name="Rounded Rectangle 1">
              <a:extLst>
                <a:ext uri="{FF2B5EF4-FFF2-40B4-BE49-F238E27FC236}">
                  <a16:creationId xmlns:a16="http://schemas.microsoft.com/office/drawing/2014/main" id="{1531D3FB-556D-C1FF-F392-DC8B7B90A46B}"/>
                </a:ext>
              </a:extLst>
            </p:cNvPr>
            <p:cNvSpPr/>
            <p:nvPr/>
          </p:nvSpPr>
          <p:spPr>
            <a:xfrm>
              <a:off x="4112329" y="455665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TextBox 87">
              <a:extLst>
                <a:ext uri="{FF2B5EF4-FFF2-40B4-BE49-F238E27FC236}">
                  <a16:creationId xmlns:a16="http://schemas.microsoft.com/office/drawing/2014/main" id="{F7FECEAB-10E7-7B2F-2ABF-0DA9B826E6B9}"/>
                </a:ext>
              </a:extLst>
            </p:cNvPr>
            <p:cNvSpPr txBox="1"/>
            <p:nvPr/>
          </p:nvSpPr>
          <p:spPr>
            <a:xfrm>
              <a:off x="4281200" y="4546509"/>
              <a:ext cx="3374336" cy="20012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Adria d.o.o. Rijeka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9" name="Skupina 208">
            <a:extLst>
              <a:ext uri="{FF2B5EF4-FFF2-40B4-BE49-F238E27FC236}">
                <a16:creationId xmlns:a16="http://schemas.microsoft.com/office/drawing/2014/main" id="{289AC1A1-E1BB-2A87-3472-B1D77A46CD82}"/>
              </a:ext>
            </a:extLst>
          </p:cNvPr>
          <p:cNvGrpSpPr/>
          <p:nvPr/>
        </p:nvGrpSpPr>
        <p:grpSpPr>
          <a:xfrm>
            <a:off x="4411503" y="5608921"/>
            <a:ext cx="3669645" cy="197164"/>
            <a:chOff x="4112329" y="5762780"/>
            <a:chExt cx="3689634" cy="202833"/>
          </a:xfrm>
        </p:grpSpPr>
        <p:sp>
          <p:nvSpPr>
            <p:cNvPr id="303" name="Rounded Rectangle 1">
              <a:extLst>
                <a:ext uri="{FF2B5EF4-FFF2-40B4-BE49-F238E27FC236}">
                  <a16:creationId xmlns:a16="http://schemas.microsoft.com/office/drawing/2014/main" id="{F21ECB3A-43B8-6B27-A19C-BDBFC7FE59FE}"/>
                </a:ext>
              </a:extLst>
            </p:cNvPr>
            <p:cNvSpPr/>
            <p:nvPr/>
          </p:nvSpPr>
          <p:spPr>
            <a:xfrm>
              <a:off x="4112329" y="5770024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TextBox 87">
              <a:extLst>
                <a:ext uri="{FF2B5EF4-FFF2-40B4-BE49-F238E27FC236}">
                  <a16:creationId xmlns:a16="http://schemas.microsoft.com/office/drawing/2014/main" id="{138608D2-3FAF-EDBC-43F3-B521D115D303}"/>
                </a:ext>
              </a:extLst>
            </p:cNvPr>
            <p:cNvSpPr txBox="1"/>
            <p:nvPr/>
          </p:nvSpPr>
          <p:spPr>
            <a:xfrm>
              <a:off x="4174415" y="5762780"/>
              <a:ext cx="3585716" cy="1841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Umschlagsgesellschaft Königs Wusterhausen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G</a:t>
              </a:r>
              <a:r>
                <a:rPr lang="de-DE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mbH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0" name="Skupina 209">
            <a:extLst>
              <a:ext uri="{FF2B5EF4-FFF2-40B4-BE49-F238E27FC236}">
                <a16:creationId xmlns:a16="http://schemas.microsoft.com/office/drawing/2014/main" id="{914AC471-A472-F27F-4C0A-87F2D7747C57}"/>
              </a:ext>
            </a:extLst>
          </p:cNvPr>
          <p:cNvGrpSpPr/>
          <p:nvPr/>
        </p:nvGrpSpPr>
        <p:grpSpPr>
          <a:xfrm>
            <a:off x="4411503" y="3066098"/>
            <a:ext cx="3669645" cy="188524"/>
            <a:chOff x="4112329" y="3336991"/>
            <a:chExt cx="3689634" cy="201886"/>
          </a:xfrm>
        </p:grpSpPr>
        <p:sp>
          <p:nvSpPr>
            <p:cNvPr id="301" name="Rounded Rectangle 1">
              <a:extLst>
                <a:ext uri="{FF2B5EF4-FFF2-40B4-BE49-F238E27FC236}">
                  <a16:creationId xmlns:a16="http://schemas.microsoft.com/office/drawing/2014/main" id="{EEC72A9A-0D67-7F40-B3EE-91892879BBE0}"/>
                </a:ext>
              </a:extLst>
            </p:cNvPr>
            <p:cNvSpPr/>
            <p:nvPr/>
          </p:nvSpPr>
          <p:spPr>
            <a:xfrm>
              <a:off x="4112329" y="334328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TextBox 87">
              <a:extLst>
                <a:ext uri="{FF2B5EF4-FFF2-40B4-BE49-F238E27FC236}">
                  <a16:creationId xmlns:a16="http://schemas.microsoft.com/office/drawing/2014/main" id="{A82F2DD8-0B83-112D-0570-ABC60195D278}"/>
                </a:ext>
              </a:extLst>
            </p:cNvPr>
            <p:cNvSpPr txBox="1"/>
            <p:nvPr/>
          </p:nvSpPr>
          <p:spPr>
            <a:xfrm>
              <a:off x="4277292" y="3336991"/>
              <a:ext cx="3382072" cy="18527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CL EUROPORT Sp. z o.o.,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1" name="Skupina 210">
            <a:extLst>
              <a:ext uri="{FF2B5EF4-FFF2-40B4-BE49-F238E27FC236}">
                <a16:creationId xmlns:a16="http://schemas.microsoft.com/office/drawing/2014/main" id="{348892C2-7C4F-3BDB-B48D-9A57B66B3C3B}"/>
              </a:ext>
            </a:extLst>
          </p:cNvPr>
          <p:cNvGrpSpPr/>
          <p:nvPr/>
        </p:nvGrpSpPr>
        <p:grpSpPr>
          <a:xfrm>
            <a:off x="4411503" y="6470245"/>
            <a:ext cx="3669645" cy="190099"/>
            <a:chOff x="4112329" y="6444236"/>
            <a:chExt cx="3689634" cy="212949"/>
          </a:xfrm>
        </p:grpSpPr>
        <p:sp>
          <p:nvSpPr>
            <p:cNvPr id="299" name="Rounded Rectangle 1">
              <a:extLst>
                <a:ext uri="{FF2B5EF4-FFF2-40B4-BE49-F238E27FC236}">
                  <a16:creationId xmlns:a16="http://schemas.microsoft.com/office/drawing/2014/main" id="{15899176-CEE9-3D1D-78BC-17C94CC6926D}"/>
                </a:ext>
              </a:extLst>
            </p:cNvPr>
            <p:cNvSpPr/>
            <p:nvPr/>
          </p:nvSpPr>
          <p:spPr>
            <a:xfrm>
              <a:off x="4112329" y="646159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TextBox 87">
              <a:extLst>
                <a:ext uri="{FF2B5EF4-FFF2-40B4-BE49-F238E27FC236}">
                  <a16:creationId xmlns:a16="http://schemas.microsoft.com/office/drawing/2014/main" id="{CE206729-9DD0-5689-2EAD-8F446E66CA19}"/>
                </a:ext>
              </a:extLst>
            </p:cNvPr>
            <p:cNvSpPr txBox="1"/>
            <p:nvPr/>
          </p:nvSpPr>
          <p:spPr>
            <a:xfrm>
              <a:off x="4281200" y="6444236"/>
              <a:ext cx="3374336" cy="20556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M-RAIL doo za železnički prevoz robe Krnješevci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RS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2" name="Skupina 211">
            <a:extLst>
              <a:ext uri="{FF2B5EF4-FFF2-40B4-BE49-F238E27FC236}">
                <a16:creationId xmlns:a16="http://schemas.microsoft.com/office/drawing/2014/main" id="{D9E8C87C-F1D7-60DF-A585-95795F2E15EA}"/>
              </a:ext>
            </a:extLst>
          </p:cNvPr>
          <p:cNvGrpSpPr/>
          <p:nvPr/>
        </p:nvGrpSpPr>
        <p:grpSpPr>
          <a:xfrm>
            <a:off x="4411503" y="6177622"/>
            <a:ext cx="3669645" cy="208212"/>
            <a:chOff x="4112329" y="6066239"/>
            <a:chExt cx="3689634" cy="202716"/>
          </a:xfrm>
        </p:grpSpPr>
        <p:sp>
          <p:nvSpPr>
            <p:cNvPr id="297" name="Rounded Rectangle 1">
              <a:extLst>
                <a:ext uri="{FF2B5EF4-FFF2-40B4-BE49-F238E27FC236}">
                  <a16:creationId xmlns:a16="http://schemas.microsoft.com/office/drawing/2014/main" id="{9E002EA1-BFA1-1F2E-EBA9-C39863C57FF5}"/>
                </a:ext>
              </a:extLst>
            </p:cNvPr>
            <p:cNvSpPr/>
            <p:nvPr/>
          </p:nvSpPr>
          <p:spPr>
            <a:xfrm>
              <a:off x="4112329" y="607336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TextBox 87">
              <a:extLst>
                <a:ext uri="{FF2B5EF4-FFF2-40B4-BE49-F238E27FC236}">
                  <a16:creationId xmlns:a16="http://schemas.microsoft.com/office/drawing/2014/main" id="{E26CE792-A6F4-F7A4-C806-DFF7A1631AB8}"/>
                </a:ext>
              </a:extLst>
            </p:cNvPr>
            <p:cNvSpPr txBox="1"/>
            <p:nvPr/>
          </p:nvSpPr>
          <p:spPr>
            <a:xfrm>
              <a:off x="4281200" y="6066239"/>
              <a:ext cx="3374336" cy="18551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EMA RAIL S.R.L. 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(33,3%), RO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3" name="Skupina 212">
            <a:extLst>
              <a:ext uri="{FF2B5EF4-FFF2-40B4-BE49-F238E27FC236}">
                <a16:creationId xmlns:a16="http://schemas.microsoft.com/office/drawing/2014/main" id="{DE4E4321-CA11-3E9A-2969-A9FEB1EA6A36}"/>
              </a:ext>
            </a:extLst>
          </p:cNvPr>
          <p:cNvGrpSpPr/>
          <p:nvPr/>
        </p:nvGrpSpPr>
        <p:grpSpPr>
          <a:xfrm>
            <a:off x="4411503" y="5023681"/>
            <a:ext cx="3669645" cy="196926"/>
            <a:chOff x="4112329" y="5161563"/>
            <a:chExt cx="3689634" cy="197366"/>
          </a:xfrm>
        </p:grpSpPr>
        <p:sp>
          <p:nvSpPr>
            <p:cNvPr id="295" name="Rounded Rectangle 1">
              <a:extLst>
                <a:ext uri="{FF2B5EF4-FFF2-40B4-BE49-F238E27FC236}">
                  <a16:creationId xmlns:a16="http://schemas.microsoft.com/office/drawing/2014/main" id="{93859481-FCC8-F568-A4A5-DC071F65C2AB}"/>
                </a:ext>
              </a:extLst>
            </p:cNvPr>
            <p:cNvSpPr/>
            <p:nvPr/>
          </p:nvSpPr>
          <p:spPr>
            <a:xfrm>
              <a:off x="4112329" y="516334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TextBox 87">
              <a:extLst>
                <a:ext uri="{FF2B5EF4-FFF2-40B4-BE49-F238E27FC236}">
                  <a16:creationId xmlns:a16="http://schemas.microsoft.com/office/drawing/2014/main" id="{6438A8DD-2396-E913-DF2E-6A2D8A6F892D}"/>
                </a:ext>
              </a:extLst>
            </p:cNvPr>
            <p:cNvSpPr txBox="1"/>
            <p:nvPr/>
          </p:nvSpPr>
          <p:spPr>
            <a:xfrm>
              <a:off x="4281200" y="5161563"/>
              <a:ext cx="3374336" cy="167436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Netherlands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NL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4" name="Skupina 213">
            <a:extLst>
              <a:ext uri="{FF2B5EF4-FFF2-40B4-BE49-F238E27FC236}">
                <a16:creationId xmlns:a16="http://schemas.microsoft.com/office/drawing/2014/main" id="{9C066B36-9158-3D6D-FA24-E82B691349F4}"/>
              </a:ext>
            </a:extLst>
          </p:cNvPr>
          <p:cNvGrpSpPr/>
          <p:nvPr/>
        </p:nvGrpSpPr>
        <p:grpSpPr>
          <a:xfrm>
            <a:off x="4411503" y="5316308"/>
            <a:ext cx="3669645" cy="193692"/>
            <a:chOff x="4112329" y="5456394"/>
            <a:chExt cx="3689634" cy="205877"/>
          </a:xfrm>
        </p:grpSpPr>
        <p:sp>
          <p:nvSpPr>
            <p:cNvPr id="293" name="Rounded Rectangle 1">
              <a:extLst>
                <a:ext uri="{FF2B5EF4-FFF2-40B4-BE49-F238E27FC236}">
                  <a16:creationId xmlns:a16="http://schemas.microsoft.com/office/drawing/2014/main" id="{E727A011-3B48-831F-9C95-2A37431FE478}"/>
                </a:ext>
              </a:extLst>
            </p:cNvPr>
            <p:cNvSpPr/>
            <p:nvPr/>
          </p:nvSpPr>
          <p:spPr>
            <a:xfrm>
              <a:off x="4112329" y="5466682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TextBox 87">
              <a:extLst>
                <a:ext uri="{FF2B5EF4-FFF2-40B4-BE49-F238E27FC236}">
                  <a16:creationId xmlns:a16="http://schemas.microsoft.com/office/drawing/2014/main" id="{ADA2C086-E07A-B31C-5B48-72011F74063A}"/>
                </a:ext>
              </a:extLst>
            </p:cNvPr>
            <p:cNvSpPr txBox="1"/>
            <p:nvPr/>
          </p:nvSpPr>
          <p:spPr>
            <a:xfrm>
              <a:off x="4281200" y="5456394"/>
              <a:ext cx="3374336" cy="2004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Belgium B.V.,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BE</a:t>
              </a:r>
              <a:endParaRPr lang="en-AU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5" name="Skupina 214">
            <a:extLst>
              <a:ext uri="{FF2B5EF4-FFF2-40B4-BE49-F238E27FC236}">
                <a16:creationId xmlns:a16="http://schemas.microsoft.com/office/drawing/2014/main" id="{C9EBAFE5-FAC4-0FD1-6A84-2F1E443CB02F}"/>
              </a:ext>
            </a:extLst>
          </p:cNvPr>
          <p:cNvGrpSpPr/>
          <p:nvPr/>
        </p:nvGrpSpPr>
        <p:grpSpPr>
          <a:xfrm>
            <a:off x="4411503" y="415166"/>
            <a:ext cx="3669645" cy="200055"/>
            <a:chOff x="4112329" y="600772"/>
            <a:chExt cx="3689634" cy="208027"/>
          </a:xfrm>
        </p:grpSpPr>
        <p:sp>
          <p:nvSpPr>
            <p:cNvPr id="291" name="Rounded Rectangle 1">
              <a:extLst>
                <a:ext uri="{FF2B5EF4-FFF2-40B4-BE49-F238E27FC236}">
                  <a16:creationId xmlns:a16="http://schemas.microsoft.com/office/drawing/2014/main" id="{C212C38A-3F2F-5E38-5D6B-876518818141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TextBox 87">
              <a:extLst>
                <a:ext uri="{FF2B5EF4-FFF2-40B4-BE49-F238E27FC236}">
                  <a16:creationId xmlns:a16="http://schemas.microsoft.com/office/drawing/2014/main" id="{F50D99F0-CB1D-5602-3881-E56CC58D29A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7934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Rail Slovakia, s.r.o.,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6" name="Skupina 215">
            <a:extLst>
              <a:ext uri="{FF2B5EF4-FFF2-40B4-BE49-F238E27FC236}">
                <a16:creationId xmlns:a16="http://schemas.microsoft.com/office/drawing/2014/main" id="{FAE2C24E-F8DB-8171-0181-B497CA7F5464}"/>
              </a:ext>
            </a:extLst>
          </p:cNvPr>
          <p:cNvGrpSpPr/>
          <p:nvPr/>
        </p:nvGrpSpPr>
        <p:grpSpPr>
          <a:xfrm>
            <a:off x="4411503" y="2773473"/>
            <a:ext cx="3669645" cy="188194"/>
            <a:chOff x="4112329" y="3034363"/>
            <a:chExt cx="3689634" cy="201172"/>
          </a:xfrm>
        </p:grpSpPr>
        <p:sp>
          <p:nvSpPr>
            <p:cNvPr id="289" name="Rounded Rectangle 1">
              <a:extLst>
                <a:ext uri="{FF2B5EF4-FFF2-40B4-BE49-F238E27FC236}">
                  <a16:creationId xmlns:a16="http://schemas.microsoft.com/office/drawing/2014/main" id="{B98AF7BB-CE21-D51D-D7C4-7C2B8C990D11}"/>
                </a:ext>
              </a:extLst>
            </p:cNvPr>
            <p:cNvSpPr/>
            <p:nvPr/>
          </p:nvSpPr>
          <p:spPr>
            <a:xfrm>
              <a:off x="4112329" y="3039946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TextBox 81">
              <a:extLst>
                <a:ext uri="{FF2B5EF4-FFF2-40B4-BE49-F238E27FC236}">
                  <a16:creationId xmlns:a16="http://schemas.microsoft.com/office/drawing/2014/main" id="{71D30DA2-2592-0658-3C17-13A60B4723F9}"/>
                </a:ext>
              </a:extLst>
            </p:cNvPr>
            <p:cNvSpPr txBox="1"/>
            <p:nvPr/>
          </p:nvSpPr>
          <p:spPr>
            <a:xfrm>
              <a:off x="4231904" y="3034363"/>
              <a:ext cx="3471920" cy="18215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Rail S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z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PL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7" name="Skupina 216">
            <a:extLst>
              <a:ext uri="{FF2B5EF4-FFF2-40B4-BE49-F238E27FC236}">
                <a16:creationId xmlns:a16="http://schemas.microsoft.com/office/drawing/2014/main" id="{C51E4580-C22C-6D66-4C49-70A6902F66B5}"/>
              </a:ext>
            </a:extLst>
          </p:cNvPr>
          <p:cNvGrpSpPr/>
          <p:nvPr/>
        </p:nvGrpSpPr>
        <p:grpSpPr>
          <a:xfrm>
            <a:off x="4411503" y="4731051"/>
            <a:ext cx="3669645" cy="208298"/>
            <a:chOff x="4112329" y="4851968"/>
            <a:chExt cx="3689634" cy="203619"/>
          </a:xfrm>
        </p:grpSpPr>
        <p:sp>
          <p:nvSpPr>
            <p:cNvPr id="223" name="Rounded Rectangle 1">
              <a:extLst>
                <a:ext uri="{FF2B5EF4-FFF2-40B4-BE49-F238E27FC236}">
                  <a16:creationId xmlns:a16="http://schemas.microsoft.com/office/drawing/2014/main" id="{9CE082CA-6D4B-6D6D-F5B3-795D63C98146}"/>
                </a:ext>
              </a:extLst>
            </p:cNvPr>
            <p:cNvSpPr/>
            <p:nvPr/>
          </p:nvSpPr>
          <p:spPr>
            <a:xfrm>
              <a:off x="4112329" y="4859998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TextBox 87">
              <a:extLst>
                <a:ext uri="{FF2B5EF4-FFF2-40B4-BE49-F238E27FC236}">
                  <a16:creationId xmlns:a16="http://schemas.microsoft.com/office/drawing/2014/main" id="{A33DAA62-7E24-054E-2A29-8C0AE2D49BE7}"/>
                </a:ext>
              </a:extLst>
            </p:cNvPr>
            <p:cNvSpPr txBox="1"/>
            <p:nvPr/>
          </p:nvSpPr>
          <p:spPr>
            <a:xfrm>
              <a:off x="4281200" y="4851968"/>
              <a:ext cx="3374336" cy="199743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METRANS 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dria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R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ail</a:t>
              </a:r>
              <a:r>
                <a:rPr lang="en-US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d.o.o.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,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HR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18" name="Obdĺžnik: zaoblené rohy 217">
            <a:extLst>
              <a:ext uri="{FF2B5EF4-FFF2-40B4-BE49-F238E27FC236}">
                <a16:creationId xmlns:a16="http://schemas.microsoft.com/office/drawing/2014/main" id="{4A937F62-A5B4-AF64-62C1-C6AB8A6B2604}"/>
              </a:ext>
            </a:extLst>
          </p:cNvPr>
          <p:cNvSpPr/>
          <p:nvPr/>
        </p:nvSpPr>
        <p:spPr>
          <a:xfrm>
            <a:off x="613283" y="4098569"/>
            <a:ext cx="2670624" cy="745271"/>
          </a:xfrm>
          <a:prstGeom prst="roundRect">
            <a:avLst>
              <a:gd name="adj" fmla="val 0"/>
            </a:avLst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TextBox 88">
            <a:extLst>
              <a:ext uri="{FF2B5EF4-FFF2-40B4-BE49-F238E27FC236}">
                <a16:creationId xmlns:a16="http://schemas.microsoft.com/office/drawing/2014/main" id="{AF8B6346-18D1-7112-4057-E44BDCFAF897}"/>
              </a:ext>
            </a:extLst>
          </p:cNvPr>
          <p:cNvSpPr txBox="1"/>
          <p:nvPr/>
        </p:nvSpPr>
        <p:spPr>
          <a:xfrm>
            <a:off x="744631" y="4249803"/>
            <a:ext cx="234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METRANS, a.s.</a:t>
            </a:r>
          </a:p>
          <a:p>
            <a:pPr algn="ctr"/>
            <a:r>
              <a:rPr lang="en-US" sz="1200" dirty="0">
                <a:solidFill>
                  <a:srgbClr val="F9F9F9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Prague, Czech Republic</a:t>
            </a:r>
          </a:p>
        </p:txBody>
      </p:sp>
      <p:grpSp>
        <p:nvGrpSpPr>
          <p:cNvPr id="220" name="Skupina 219">
            <a:extLst>
              <a:ext uri="{FF2B5EF4-FFF2-40B4-BE49-F238E27FC236}">
                <a16:creationId xmlns:a16="http://schemas.microsoft.com/office/drawing/2014/main" id="{4EB5416A-2347-7758-26BA-7459ACCA7C49}"/>
              </a:ext>
            </a:extLst>
          </p:cNvPr>
          <p:cNvGrpSpPr/>
          <p:nvPr/>
        </p:nvGrpSpPr>
        <p:grpSpPr>
          <a:xfrm>
            <a:off x="4407163" y="5886403"/>
            <a:ext cx="3669645" cy="193797"/>
            <a:chOff x="4112329" y="600772"/>
            <a:chExt cx="3689634" cy="208027"/>
          </a:xfrm>
        </p:grpSpPr>
        <p:sp>
          <p:nvSpPr>
            <p:cNvPr id="221" name="Rounded Rectangle 1">
              <a:extLst>
                <a:ext uri="{FF2B5EF4-FFF2-40B4-BE49-F238E27FC236}">
                  <a16:creationId xmlns:a16="http://schemas.microsoft.com/office/drawing/2014/main" id="{B82B577C-0C86-7599-353D-CF4B1133D2D8}"/>
                </a:ext>
              </a:extLst>
            </p:cNvPr>
            <p:cNvSpPr/>
            <p:nvPr/>
          </p:nvSpPr>
          <p:spPr>
            <a:xfrm>
              <a:off x="4112329" y="613210"/>
              <a:ext cx="3689634" cy="195589"/>
            </a:xfrm>
            <a:prstGeom prst="rect">
              <a:avLst/>
            </a:prstGeom>
            <a:solidFill>
              <a:srgbClr val="122862"/>
            </a:solidFill>
            <a:ln w="19050">
              <a:solidFill>
                <a:srgbClr val="1228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2" name="TextBox 87">
              <a:extLst>
                <a:ext uri="{FF2B5EF4-FFF2-40B4-BE49-F238E27FC236}">
                  <a16:creationId xmlns:a16="http://schemas.microsoft.com/office/drawing/2014/main" id="{F3D19CF7-44E5-B49C-D6F2-AD77BF99EFF7}"/>
                </a:ext>
              </a:extLst>
            </p:cNvPr>
            <p:cNvSpPr txBox="1"/>
            <p:nvPr/>
          </p:nvSpPr>
          <p:spPr>
            <a:xfrm>
              <a:off x="4281200" y="600772"/>
              <a:ext cx="3374336" cy="19635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>
              <a:defPPr>
                <a:defRPr lang="sk-SK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TIP Košice, s.r.o.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(50%),</a:t>
              </a:r>
              <a:r>
                <a:rPr lang="sk-SK" sz="700" b="1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 </a:t>
              </a:r>
              <a:r>
                <a:rPr lang="sk-SK" sz="700" dirty="0">
                  <a:solidFill>
                    <a:schemeClr val="bg1"/>
                  </a:solidFill>
                  <a:latin typeface="Arial" panose="020B0604020202020204" pitchFamily="34" charset="0"/>
                  <a:ea typeface="Arial" charset="0"/>
                  <a:cs typeface="Arial" panose="020B0604020202020204" pitchFamily="34" charset="0"/>
                </a:rPr>
                <a:t>SK</a:t>
              </a:r>
              <a:endParaRPr lang="en-US" sz="7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2">
            <a:extLst>
              <a:ext uri="{FF2B5EF4-FFF2-40B4-BE49-F238E27FC236}">
                <a16:creationId xmlns:a16="http://schemas.microsoft.com/office/drawing/2014/main" id="{E346D663-FB6E-04F6-A502-47DFF92EAC4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CB767715-7F16-5C3A-E227-664C60EB3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  <p:cxnSp>
        <p:nvCxnSpPr>
          <p:cNvPr id="60" name="Straight Arrow Connector 96">
            <a:extLst>
              <a:ext uri="{FF2B5EF4-FFF2-40B4-BE49-F238E27FC236}">
                <a16:creationId xmlns:a16="http://schemas.microsoft.com/office/drawing/2014/main" id="{47014F55-E550-F2F7-4964-4E48A22C3F5D}"/>
              </a:ext>
            </a:extLst>
          </p:cNvPr>
          <p:cNvCxnSpPr>
            <a:cxnSpLocks/>
          </p:cNvCxnSpPr>
          <p:nvPr/>
        </p:nvCxnSpPr>
        <p:spPr>
          <a:xfrm flipV="1">
            <a:off x="4164694" y="3436225"/>
            <a:ext cx="249505" cy="75"/>
          </a:xfrm>
          <a:prstGeom prst="straightConnector1">
            <a:avLst/>
          </a:prstGeom>
          <a:ln w="15240">
            <a:solidFill>
              <a:srgbClr val="CDCD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ounded Rectangle 1">
            <a:extLst>
              <a:ext uri="{FF2B5EF4-FFF2-40B4-BE49-F238E27FC236}">
                <a16:creationId xmlns:a16="http://schemas.microsoft.com/office/drawing/2014/main" id="{DD3F7E11-BE23-8282-8866-8F366180B4BD}"/>
              </a:ext>
            </a:extLst>
          </p:cNvPr>
          <p:cNvSpPr/>
          <p:nvPr/>
        </p:nvSpPr>
        <p:spPr>
          <a:xfrm>
            <a:off x="4411503" y="3329720"/>
            <a:ext cx="3669645" cy="182644"/>
          </a:xfrm>
          <a:prstGeom prst="rect">
            <a:avLst/>
          </a:prstGeom>
          <a:solidFill>
            <a:srgbClr val="122862"/>
          </a:solidFill>
          <a:ln w="19050">
            <a:solidFill>
              <a:srgbClr val="1228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sk-SK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l-PL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EUROTRANS Sp. z o.o., </a:t>
            </a:r>
            <a:r>
              <a:rPr lang="pl-PL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  <a:br>
              <a:rPr lang="pl-PL" sz="800" dirty="0"/>
            </a:br>
            <a:endParaRPr lang="en-AU" sz="7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807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564467" y="586410"/>
            <a:ext cx="85198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Das Hub- &amp; Shuttle-System</a:t>
            </a:r>
          </a:p>
          <a:p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Die Häfen sind mit einem H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ub</a:t>
            </a:r>
            <a:r>
              <a:rPr lang="de-DE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 und Terminalnetzwerk im Hinterland verbunden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9" name="Obrázok 8" descr="Obrázok, na ktorom je diagram, text, snímka obrazovky, dizajn&#10;&#10;Obsah vygenerovaný umelou inteligenciou môže byť nesprávny.">
            <a:extLst>
              <a:ext uri="{FF2B5EF4-FFF2-40B4-BE49-F238E27FC236}">
                <a16:creationId xmlns:a16="http://schemas.microsoft.com/office/drawing/2014/main" id="{48E4579F-6A27-BFDA-C46D-AA535BF38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84" y="1685244"/>
            <a:ext cx="10710008" cy="4794424"/>
          </a:xfrm>
          <a:prstGeom prst="rect">
            <a:avLst/>
          </a:prstGeom>
        </p:spPr>
      </p:pic>
      <p:sp>
        <p:nvSpPr>
          <p:cNvPr id="2" name="Obdĺžnik 1">
            <a:extLst>
              <a:ext uri="{FF2B5EF4-FFF2-40B4-BE49-F238E27FC236}">
                <a16:creationId xmlns:a16="http://schemas.microsoft.com/office/drawing/2014/main" id="{3C1A17CB-7234-21A3-FBD2-EA5287D23355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6D0F4F6D-0576-1863-E1E0-C3A173605E69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DB9F20A-42C4-2D4D-2325-0AF782308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8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ok 29">
            <a:extLst>
              <a:ext uri="{FF2B5EF4-FFF2-40B4-BE49-F238E27FC236}">
                <a16:creationId xmlns:a16="http://schemas.microsoft.com/office/drawing/2014/main" id="{1844BD72-A384-6A1C-834D-F964A41B0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6585" y="-929254"/>
            <a:ext cx="6979431" cy="8215492"/>
          </a:xfrm>
          <a:prstGeom prst="rect">
            <a:avLst/>
          </a:prstGeom>
        </p:spPr>
      </p:pic>
      <p:pic>
        <p:nvPicPr>
          <p:cNvPr id="47" name="Obrázok 46" descr="Obrázok, na ktorom je nebo, železnica, exteriér, trať&#10;&#10;Automaticky generovaný popis">
            <a:extLst>
              <a:ext uri="{FF2B5EF4-FFF2-40B4-BE49-F238E27FC236}">
                <a16:creationId xmlns:a16="http://schemas.microsoft.com/office/drawing/2014/main" id="{4E983BB6-3DF7-7FE4-88B3-9F795D2A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8608" y="426962"/>
            <a:ext cx="1844499" cy="3429600"/>
          </a:xfrm>
          <a:prstGeom prst="rect">
            <a:avLst/>
          </a:prstGeom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B0554550-40CD-EACA-18A3-9CA333DFE061}"/>
              </a:ext>
            </a:extLst>
          </p:cNvPr>
          <p:cNvSpPr txBox="1"/>
          <p:nvPr/>
        </p:nvSpPr>
        <p:spPr>
          <a:xfrm>
            <a:off x="7141765" y="561794"/>
            <a:ext cx="3733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pPr algn="r"/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The European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ntermodal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rail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</a:t>
            </a:r>
            <a:r>
              <a:rPr lang="en-AU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ridge</a:t>
            </a:r>
          </a:p>
        </p:txBody>
      </p:sp>
      <p:sp>
        <p:nvSpPr>
          <p:cNvPr id="37" name="Obdĺžnik 36">
            <a:extLst>
              <a:ext uri="{FF2B5EF4-FFF2-40B4-BE49-F238E27FC236}">
                <a16:creationId xmlns:a16="http://schemas.microsoft.com/office/drawing/2014/main" id="{5381905B-B6B4-6E0A-A3B1-A41EDFED6C5D}"/>
              </a:ext>
            </a:extLst>
          </p:cNvPr>
          <p:cNvSpPr/>
          <p:nvPr/>
        </p:nvSpPr>
        <p:spPr>
          <a:xfrm>
            <a:off x="449691" y="3951934"/>
            <a:ext cx="4673547" cy="2527733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4" name="TextBox 12">
            <a:extLst>
              <a:ext uri="{FF2B5EF4-FFF2-40B4-BE49-F238E27FC236}">
                <a16:creationId xmlns:a16="http://schemas.microsoft.com/office/drawing/2014/main" id="{9BB79F4F-4A83-FE6D-3D96-D31CB735269A}"/>
              </a:ext>
            </a:extLst>
          </p:cNvPr>
          <p:cNvSpPr txBox="1"/>
          <p:nvPr/>
        </p:nvSpPr>
        <p:spPr>
          <a:xfrm>
            <a:off x="878731" y="4434569"/>
            <a:ext cx="1074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Nordsee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>
            <a:extLst>
              <a:ext uri="{FF2B5EF4-FFF2-40B4-BE49-F238E27FC236}">
                <a16:creationId xmlns:a16="http://schemas.microsoft.com/office/drawing/2014/main" id="{6EEC5C6E-ED9C-C9E6-6F99-B6DBC04977DC}"/>
              </a:ext>
            </a:extLst>
          </p:cNvPr>
          <p:cNvSpPr txBox="1"/>
          <p:nvPr/>
        </p:nvSpPr>
        <p:spPr>
          <a:xfrm>
            <a:off x="708446" y="4683565"/>
            <a:ext cx="3137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Hamburg, Bremerhaven, Wilhelmshaven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Antwerpen </a:t>
            </a: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CAA32F73-1769-F726-35E6-FC12242B39A7}"/>
              </a:ext>
            </a:extLst>
          </p:cNvPr>
          <p:cNvSpPr txBox="1"/>
          <p:nvPr/>
        </p:nvSpPr>
        <p:spPr>
          <a:xfrm>
            <a:off x="2368688" y="5406719"/>
            <a:ext cx="1079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Ostsee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C0B56710-4A12-95FA-9B56-16C8249BC584}"/>
              </a:ext>
            </a:extLst>
          </p:cNvPr>
          <p:cNvSpPr txBox="1"/>
          <p:nvPr/>
        </p:nvSpPr>
        <p:spPr>
          <a:xfrm>
            <a:off x="2197880" y="5644212"/>
            <a:ext cx="14540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Gdynia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2E1104-8D6A-2FDB-7837-2C1A37D686CF}"/>
              </a:ext>
            </a:extLst>
          </p:cNvPr>
          <p:cNvSpPr txBox="1"/>
          <p:nvPr/>
        </p:nvSpPr>
        <p:spPr>
          <a:xfrm>
            <a:off x="878731" y="5394523"/>
            <a:ext cx="122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Adria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lokTextu 14">
            <a:extLst>
              <a:ext uri="{FF2B5EF4-FFF2-40B4-BE49-F238E27FC236}">
                <a16:creationId xmlns:a16="http://schemas.microsoft.com/office/drawing/2014/main" id="{B72027C0-B2B1-ADFD-ECE5-AAAF0AB65789}"/>
              </a:ext>
            </a:extLst>
          </p:cNvPr>
          <p:cNvSpPr txBox="1"/>
          <p:nvPr/>
        </p:nvSpPr>
        <p:spPr>
          <a:xfrm>
            <a:off x="707922" y="5636987"/>
            <a:ext cx="9679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Rijeka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  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Trieste </a:t>
            </a:r>
          </a:p>
        </p:txBody>
      </p:sp>
      <p:sp>
        <p:nvSpPr>
          <p:cNvPr id="19" name="TextBox 12">
            <a:extLst>
              <a:ext uri="{FF2B5EF4-FFF2-40B4-BE49-F238E27FC236}">
                <a16:creationId xmlns:a16="http://schemas.microsoft.com/office/drawing/2014/main" id="{D6B01568-CB70-2E07-2952-0021D8630803}"/>
              </a:ext>
            </a:extLst>
          </p:cNvPr>
          <p:cNvSpPr txBox="1"/>
          <p:nvPr/>
        </p:nvSpPr>
        <p:spPr>
          <a:xfrm>
            <a:off x="3884280" y="5406719"/>
            <a:ext cx="1454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Schwarzes</a:t>
            </a: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400" b="1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Meer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lokTextu 21">
            <a:extLst>
              <a:ext uri="{FF2B5EF4-FFF2-40B4-BE49-F238E27FC236}">
                <a16:creationId xmlns:a16="http://schemas.microsoft.com/office/drawing/2014/main" id="{35A692AA-7BE3-6294-5380-DC9D77FACB13}"/>
              </a:ext>
            </a:extLst>
          </p:cNvPr>
          <p:cNvSpPr txBox="1"/>
          <p:nvPr/>
        </p:nvSpPr>
        <p:spPr>
          <a:xfrm>
            <a:off x="3726432" y="5884069"/>
            <a:ext cx="10686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12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Constanța</a:t>
            </a:r>
            <a:endParaRPr lang="sk-SK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25A4CFA0-BE7F-B3E8-FA3F-9428A303056D}"/>
              </a:ext>
            </a:extLst>
          </p:cNvPr>
          <p:cNvSpPr/>
          <p:nvPr/>
        </p:nvSpPr>
        <p:spPr>
          <a:xfrm>
            <a:off x="762907" y="452169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Ovál 38">
            <a:extLst>
              <a:ext uri="{FF2B5EF4-FFF2-40B4-BE49-F238E27FC236}">
                <a16:creationId xmlns:a16="http://schemas.microsoft.com/office/drawing/2014/main" id="{28151B51-B670-37F7-55AE-CACC17929317}"/>
              </a:ext>
            </a:extLst>
          </p:cNvPr>
          <p:cNvSpPr/>
          <p:nvPr/>
        </p:nvSpPr>
        <p:spPr>
          <a:xfrm>
            <a:off x="2252864" y="5481086"/>
            <a:ext cx="140208" cy="140208"/>
          </a:xfrm>
          <a:prstGeom prst="ellipse">
            <a:avLst/>
          </a:prstGeom>
          <a:solidFill>
            <a:srgbClr val="21C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Ovál 39">
            <a:extLst>
              <a:ext uri="{FF2B5EF4-FFF2-40B4-BE49-F238E27FC236}">
                <a16:creationId xmlns:a16="http://schemas.microsoft.com/office/drawing/2014/main" id="{8AC3CD4F-F921-9A25-504A-ED848E7E3F4F}"/>
              </a:ext>
            </a:extLst>
          </p:cNvPr>
          <p:cNvSpPr/>
          <p:nvPr/>
        </p:nvSpPr>
        <p:spPr>
          <a:xfrm>
            <a:off x="762906" y="5481652"/>
            <a:ext cx="140208" cy="140208"/>
          </a:xfrm>
          <a:prstGeom prst="ellipse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73E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ál 40">
            <a:extLst>
              <a:ext uri="{FF2B5EF4-FFF2-40B4-BE49-F238E27FC236}">
                <a16:creationId xmlns:a16="http://schemas.microsoft.com/office/drawing/2014/main" id="{0CFCE5C1-6196-1C8A-EEDE-A60D797E9231}"/>
              </a:ext>
            </a:extLst>
          </p:cNvPr>
          <p:cNvSpPr/>
          <p:nvPr/>
        </p:nvSpPr>
        <p:spPr>
          <a:xfrm>
            <a:off x="3768455" y="5490504"/>
            <a:ext cx="140208" cy="140208"/>
          </a:xfrm>
          <a:prstGeom prst="ellipse">
            <a:avLst/>
          </a:prstGeom>
          <a:solidFill>
            <a:srgbClr val="5541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12">
            <a:extLst>
              <a:ext uri="{FF2B5EF4-FFF2-40B4-BE49-F238E27FC236}">
                <a16:creationId xmlns:a16="http://schemas.microsoft.com/office/drawing/2014/main" id="{17EE701A-CEA6-E8BC-38E6-F14395813303}"/>
              </a:ext>
            </a:extLst>
          </p:cNvPr>
          <p:cNvSpPr txBox="1"/>
          <p:nvPr/>
        </p:nvSpPr>
        <p:spPr>
          <a:xfrm>
            <a:off x="665250" y="4063954"/>
            <a:ext cx="2474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Seehäfen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Rechteck 22">
            <a:extLst>
              <a:ext uri="{FF2B5EF4-FFF2-40B4-BE49-F238E27FC236}">
                <a16:creationId xmlns:a16="http://schemas.microsoft.com/office/drawing/2014/main" id="{BC1003A5-32E0-B67B-9809-DDC2C1979B0F}"/>
              </a:ext>
            </a:extLst>
          </p:cNvPr>
          <p:cNvSpPr/>
          <p:nvPr/>
        </p:nvSpPr>
        <p:spPr>
          <a:xfrm>
            <a:off x="2397624" y="426963"/>
            <a:ext cx="2725616" cy="210044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5" name="Rechteck 22">
            <a:extLst>
              <a:ext uri="{FF2B5EF4-FFF2-40B4-BE49-F238E27FC236}">
                <a16:creationId xmlns:a16="http://schemas.microsoft.com/office/drawing/2014/main" id="{1FEDD987-2FBE-57C7-6712-3292ACB00327}"/>
              </a:ext>
            </a:extLst>
          </p:cNvPr>
          <p:cNvSpPr/>
          <p:nvPr/>
        </p:nvSpPr>
        <p:spPr>
          <a:xfrm>
            <a:off x="2397621" y="2622783"/>
            <a:ext cx="2725617" cy="1233779"/>
          </a:xfrm>
          <a:prstGeom prst="rect">
            <a:avLst/>
          </a:prstGeom>
          <a:solidFill>
            <a:srgbClr val="122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Box 12">
            <a:extLst>
              <a:ext uri="{FF2B5EF4-FFF2-40B4-BE49-F238E27FC236}">
                <a16:creationId xmlns:a16="http://schemas.microsoft.com/office/drawing/2014/main" id="{3EA5C5B7-7855-467C-AD57-193A1FA9770F}"/>
              </a:ext>
            </a:extLst>
          </p:cNvPr>
          <p:cNvSpPr txBox="1"/>
          <p:nvPr/>
        </p:nvSpPr>
        <p:spPr>
          <a:xfrm>
            <a:off x="2594832" y="2746911"/>
            <a:ext cx="252840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13</a:t>
            </a:r>
            <a:r>
              <a:rPr lang="cs-CZ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iel</a:t>
            </a:r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-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just"/>
            <a:endParaRPr lang="sk-SK" sz="3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de-DE" sz="1200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in Tschechien, Deutschland, Polen, Rumänien, Serbien, Slowakei</a:t>
            </a:r>
            <a:endParaRPr lang="en-GB" sz="1200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B28D96F2-7EE7-D5E5-27C5-26BB0323539D}"/>
              </a:ext>
            </a:extLst>
          </p:cNvPr>
          <p:cNvSpPr txBox="1"/>
          <p:nvPr/>
        </p:nvSpPr>
        <p:spPr>
          <a:xfrm>
            <a:off x="2562637" y="1422409"/>
            <a:ext cx="232759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Praha &amp; Česká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Třebová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(CZ),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Krems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(AT), Dunajská Streda (SK),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Poznań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(PL), 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Budapest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&amp;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Zalaegerszeg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to </a:t>
            </a:r>
            <a:r>
              <a:rPr lang="sk-SK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come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(HU)</a:t>
            </a:r>
            <a:r>
              <a:rPr lang="sk-SK" sz="14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en-GB" sz="14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54" name="Google Shape;79;p8">
            <a:extLst>
              <a:ext uri="{FF2B5EF4-FFF2-40B4-BE49-F238E27FC236}">
                <a16:creationId xmlns:a16="http://schemas.microsoft.com/office/drawing/2014/main" id="{BB94637E-0A22-415E-6C94-052E9CBA02F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9271" y="610106"/>
            <a:ext cx="692965" cy="71071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TextBox 12">
            <a:extLst>
              <a:ext uri="{FF2B5EF4-FFF2-40B4-BE49-F238E27FC236}">
                <a16:creationId xmlns:a16="http://schemas.microsoft.com/office/drawing/2014/main" id="{A3D584FA-5762-DF77-7A4D-AA548959D37E}"/>
              </a:ext>
            </a:extLst>
          </p:cNvPr>
          <p:cNvSpPr txBox="1"/>
          <p:nvPr/>
        </p:nvSpPr>
        <p:spPr>
          <a:xfrm>
            <a:off x="3495263" y="675840"/>
            <a:ext cx="1552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7 Hub- </a:t>
            </a:r>
            <a:r>
              <a:rPr lang="de-AT" sz="2000" b="1" dirty="0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</a:t>
            </a:r>
            <a:r>
              <a:rPr lang="sk-SK" sz="2000" b="1" dirty="0" err="1">
                <a:solidFill>
                  <a:srgbClr val="FFFFFF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erminals</a:t>
            </a:r>
            <a:endParaRPr lang="sk-SK" sz="2000" b="1" dirty="0">
              <a:solidFill>
                <a:srgbClr val="FFFFFF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B1F6C097-D467-0B9E-0C88-545540B40531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E5F6D041-1019-0BF9-1114-259DE71F3E14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1C4ACDB-4D61-E974-97BD-2E1B5B4EE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0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ok 21">
            <a:extLst>
              <a:ext uri="{FF2B5EF4-FFF2-40B4-BE49-F238E27FC236}">
                <a16:creationId xmlns:a16="http://schemas.microsoft.com/office/drawing/2014/main" id="{71DCD288-22BE-7A74-F090-20889DCC2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99720" y="510073"/>
            <a:ext cx="7558239" cy="6111860"/>
          </a:xfrm>
          <a:prstGeom prst="rect">
            <a:avLst/>
          </a:prstGeom>
        </p:spPr>
      </p:pic>
      <p:sp>
        <p:nvSpPr>
          <p:cNvPr id="6" name="TextBox 12">
            <a:extLst>
              <a:ext uri="{FF2B5EF4-FFF2-40B4-BE49-F238E27FC236}">
                <a16:creationId xmlns:a16="http://schemas.microsoft.com/office/drawing/2014/main" id="{FAEF1539-5ED8-8254-56A2-232CC3A5BB13}"/>
              </a:ext>
            </a:extLst>
          </p:cNvPr>
          <p:cNvSpPr txBox="1"/>
          <p:nvPr/>
        </p:nvSpPr>
        <p:spPr>
          <a:xfrm>
            <a:off x="5875231" y="563550"/>
            <a:ext cx="4999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  <a:r>
              <a:rPr lang="en-US" sz="28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endParaRPr lang="sk-SK" sz="28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pPr algn="r"/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650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reguläre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pro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7" name="TextBox 4">
            <a:extLst>
              <a:ext uri="{FF2B5EF4-FFF2-40B4-BE49-F238E27FC236}">
                <a16:creationId xmlns:a16="http://schemas.microsoft.com/office/drawing/2014/main" id="{DAB88D4C-C022-3605-DF9E-1FC142291D3B}"/>
              </a:ext>
            </a:extLst>
          </p:cNvPr>
          <p:cNvSpPr txBox="1"/>
          <p:nvPr/>
        </p:nvSpPr>
        <p:spPr>
          <a:xfrm>
            <a:off x="329512" y="373751"/>
            <a:ext cx="1085185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18" name="TextBox 33">
            <a:extLst>
              <a:ext uri="{FF2B5EF4-FFF2-40B4-BE49-F238E27FC236}">
                <a16:creationId xmlns:a16="http://schemas.microsoft.com/office/drawing/2014/main" id="{933B52B8-6673-291F-6085-35095B21A92D}"/>
              </a:ext>
            </a:extLst>
          </p:cNvPr>
          <p:cNvSpPr txBox="1"/>
          <p:nvPr/>
        </p:nvSpPr>
        <p:spPr>
          <a:xfrm>
            <a:off x="2225039" y="209607"/>
            <a:ext cx="847229" cy="3539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26" name="Obdĺžnik 125">
            <a:extLst>
              <a:ext uri="{FF2B5EF4-FFF2-40B4-BE49-F238E27FC236}">
                <a16:creationId xmlns:a16="http://schemas.microsoft.com/office/drawing/2014/main" id="{243323C7-D58F-52FA-D4CC-1368BE766581}"/>
              </a:ext>
            </a:extLst>
          </p:cNvPr>
          <p:cNvSpPr/>
          <p:nvPr/>
        </p:nvSpPr>
        <p:spPr>
          <a:xfrm>
            <a:off x="418970" y="78823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Arad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bdĺžnik 131">
            <a:extLst>
              <a:ext uri="{FF2B5EF4-FFF2-40B4-BE49-F238E27FC236}">
                <a16:creationId xmlns:a16="http://schemas.microsoft.com/office/drawing/2014/main" id="{76C98F65-74E0-6A8F-55FD-DAD8C190BF90}"/>
              </a:ext>
            </a:extLst>
          </p:cNvPr>
          <p:cNvSpPr/>
          <p:nvPr/>
        </p:nvSpPr>
        <p:spPr>
          <a:xfrm>
            <a:off x="418970" y="99434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Budapest ↔ Belgrade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3" name="Obdĺžnik 132">
            <a:extLst>
              <a:ext uri="{FF2B5EF4-FFF2-40B4-BE49-F238E27FC236}">
                <a16:creationId xmlns:a16="http://schemas.microsoft.com/office/drawing/2014/main" id="{D7A1A9F3-16AE-E127-36A6-CF8E21C1F61E}"/>
              </a:ext>
            </a:extLst>
          </p:cNvPr>
          <p:cNvSpPr/>
          <p:nvPr/>
        </p:nvSpPr>
        <p:spPr>
          <a:xfrm>
            <a:off x="418970" y="120003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Obdĺžnik 133">
            <a:extLst>
              <a:ext uri="{FF2B5EF4-FFF2-40B4-BE49-F238E27FC236}">
                <a16:creationId xmlns:a16="http://schemas.microsoft.com/office/drawing/2014/main" id="{E6FA79E0-F3B4-0370-9483-40F6F172A723}"/>
              </a:ext>
            </a:extLst>
          </p:cNvPr>
          <p:cNvSpPr/>
          <p:nvPr/>
        </p:nvSpPr>
        <p:spPr>
          <a:xfrm>
            <a:off x="418970" y="140572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Obdĺžnik 134">
            <a:extLst>
              <a:ext uri="{FF2B5EF4-FFF2-40B4-BE49-F238E27FC236}">
                <a16:creationId xmlns:a16="http://schemas.microsoft.com/office/drawing/2014/main" id="{435799DC-0E20-F0AF-A5CB-B178D7BEBBF7}"/>
              </a:ext>
            </a:extLst>
          </p:cNvPr>
          <p:cNvSpPr/>
          <p:nvPr/>
        </p:nvSpPr>
        <p:spPr>
          <a:xfrm>
            <a:off x="418970" y="1611418"/>
            <a:ext cx="1806069" cy="140529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bdĺžnik 135">
            <a:extLst>
              <a:ext uri="{FF2B5EF4-FFF2-40B4-BE49-F238E27FC236}">
                <a16:creationId xmlns:a16="http://schemas.microsoft.com/office/drawing/2014/main" id="{E62CED2D-AC8B-8959-2805-3F575660C4B3}"/>
              </a:ext>
            </a:extLst>
          </p:cNvPr>
          <p:cNvSpPr/>
          <p:nvPr/>
        </p:nvSpPr>
        <p:spPr>
          <a:xfrm>
            <a:off x="418970" y="181710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bdĺžnik 136">
            <a:extLst>
              <a:ext uri="{FF2B5EF4-FFF2-40B4-BE49-F238E27FC236}">
                <a16:creationId xmlns:a16="http://schemas.microsoft.com/office/drawing/2014/main" id="{F4E7BC24-E830-A62E-32D0-6708F7DF6421}"/>
              </a:ext>
            </a:extLst>
          </p:cNvPr>
          <p:cNvSpPr/>
          <p:nvPr/>
        </p:nvSpPr>
        <p:spPr>
          <a:xfrm>
            <a:off x="418970" y="202280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bdĺžnik 137">
            <a:extLst>
              <a:ext uri="{FF2B5EF4-FFF2-40B4-BE49-F238E27FC236}">
                <a16:creationId xmlns:a16="http://schemas.microsoft.com/office/drawing/2014/main" id="{A10A4856-74F3-784C-53B9-047E2C402314}"/>
              </a:ext>
            </a:extLst>
          </p:cNvPr>
          <p:cNvSpPr/>
          <p:nvPr/>
        </p:nvSpPr>
        <p:spPr>
          <a:xfrm>
            <a:off x="418970" y="222849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bdĺžnik 156">
            <a:extLst>
              <a:ext uri="{FF2B5EF4-FFF2-40B4-BE49-F238E27FC236}">
                <a16:creationId xmlns:a16="http://schemas.microsoft.com/office/drawing/2014/main" id="{3BE4B01C-B872-9DB4-B9D9-F498AA933CDD}"/>
              </a:ext>
            </a:extLst>
          </p:cNvPr>
          <p:cNvSpPr/>
          <p:nvPr/>
        </p:nvSpPr>
        <p:spPr>
          <a:xfrm>
            <a:off x="2265628" y="78823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8" name="Obdĺžnik 157">
            <a:extLst>
              <a:ext uri="{FF2B5EF4-FFF2-40B4-BE49-F238E27FC236}">
                <a16:creationId xmlns:a16="http://schemas.microsoft.com/office/drawing/2014/main" id="{48548C79-7AD4-3813-BED5-3BE3CFB6B393}"/>
              </a:ext>
            </a:extLst>
          </p:cNvPr>
          <p:cNvSpPr/>
          <p:nvPr/>
        </p:nvSpPr>
        <p:spPr>
          <a:xfrm>
            <a:off x="2265628" y="99394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9" name="Obdĺžnik 158">
            <a:extLst>
              <a:ext uri="{FF2B5EF4-FFF2-40B4-BE49-F238E27FC236}">
                <a16:creationId xmlns:a16="http://schemas.microsoft.com/office/drawing/2014/main" id="{8787D060-8B43-1283-163C-B704B3E22307}"/>
              </a:ext>
            </a:extLst>
          </p:cNvPr>
          <p:cNvSpPr/>
          <p:nvPr/>
        </p:nvSpPr>
        <p:spPr>
          <a:xfrm>
            <a:off x="2265628" y="119965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0" name="Obdĺžnik 159">
            <a:extLst>
              <a:ext uri="{FF2B5EF4-FFF2-40B4-BE49-F238E27FC236}">
                <a16:creationId xmlns:a16="http://schemas.microsoft.com/office/drawing/2014/main" id="{80994A97-6938-0BEE-72FB-1636CC91627A}"/>
              </a:ext>
            </a:extLst>
          </p:cNvPr>
          <p:cNvSpPr/>
          <p:nvPr/>
        </p:nvSpPr>
        <p:spPr>
          <a:xfrm>
            <a:off x="2265628" y="140535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1" name="Obdĺžnik 160">
            <a:extLst>
              <a:ext uri="{FF2B5EF4-FFF2-40B4-BE49-F238E27FC236}">
                <a16:creationId xmlns:a16="http://schemas.microsoft.com/office/drawing/2014/main" id="{B630D416-8701-344C-A1EF-7356CD4A0D8A}"/>
              </a:ext>
            </a:extLst>
          </p:cNvPr>
          <p:cNvSpPr/>
          <p:nvPr/>
        </p:nvSpPr>
        <p:spPr>
          <a:xfrm>
            <a:off x="2265628" y="161106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62" name="Obdĺžnik 161">
            <a:extLst>
              <a:ext uri="{FF2B5EF4-FFF2-40B4-BE49-F238E27FC236}">
                <a16:creationId xmlns:a16="http://schemas.microsoft.com/office/drawing/2014/main" id="{80E04BE2-5594-A72F-B75F-AA7AEF277D2B}"/>
              </a:ext>
            </a:extLst>
          </p:cNvPr>
          <p:cNvSpPr/>
          <p:nvPr/>
        </p:nvSpPr>
        <p:spPr>
          <a:xfrm>
            <a:off x="2265628" y="181677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3" name="Obdĺžnik 162">
            <a:extLst>
              <a:ext uri="{FF2B5EF4-FFF2-40B4-BE49-F238E27FC236}">
                <a16:creationId xmlns:a16="http://schemas.microsoft.com/office/drawing/2014/main" id="{4040D414-40DD-0A9C-AD40-7C3FC797DFBA}"/>
              </a:ext>
            </a:extLst>
          </p:cNvPr>
          <p:cNvSpPr/>
          <p:nvPr/>
        </p:nvSpPr>
        <p:spPr>
          <a:xfrm>
            <a:off x="2265628" y="202248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64" name="Obdĺžnik 163">
            <a:extLst>
              <a:ext uri="{FF2B5EF4-FFF2-40B4-BE49-F238E27FC236}">
                <a16:creationId xmlns:a16="http://schemas.microsoft.com/office/drawing/2014/main" id="{2E6AD05A-77C9-0C42-F1B5-D42B64B71B1B}"/>
              </a:ext>
            </a:extLst>
          </p:cNvPr>
          <p:cNvSpPr/>
          <p:nvPr/>
        </p:nvSpPr>
        <p:spPr>
          <a:xfrm>
            <a:off x="2265628" y="222818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83" name="Obdĺžnik 182">
            <a:extLst>
              <a:ext uri="{FF2B5EF4-FFF2-40B4-BE49-F238E27FC236}">
                <a16:creationId xmlns:a16="http://schemas.microsoft.com/office/drawing/2014/main" id="{2552EC6E-B04F-C455-50AA-E50A92A9988E}"/>
              </a:ext>
            </a:extLst>
          </p:cNvPr>
          <p:cNvSpPr/>
          <p:nvPr/>
        </p:nvSpPr>
        <p:spPr>
          <a:xfrm>
            <a:off x="3013990" y="77816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Berlin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bdĺžnik 183">
            <a:extLst>
              <a:ext uri="{FF2B5EF4-FFF2-40B4-BE49-F238E27FC236}">
                <a16:creationId xmlns:a16="http://schemas.microsoft.com/office/drawing/2014/main" id="{23414132-28CC-C96F-5C02-9522DB2450D1}"/>
              </a:ext>
            </a:extLst>
          </p:cNvPr>
          <p:cNvSpPr/>
          <p:nvPr/>
        </p:nvSpPr>
        <p:spPr>
          <a:xfrm>
            <a:off x="3013990" y="98563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bdĺžnik 184">
            <a:extLst>
              <a:ext uri="{FF2B5EF4-FFF2-40B4-BE49-F238E27FC236}">
                <a16:creationId xmlns:a16="http://schemas.microsoft.com/office/drawing/2014/main" id="{DA43377A-ED7E-9FB6-3BD9-1045BD3DDC02}"/>
              </a:ext>
            </a:extLst>
          </p:cNvPr>
          <p:cNvSpPr/>
          <p:nvPr/>
        </p:nvSpPr>
        <p:spPr>
          <a:xfrm>
            <a:off x="3013990" y="1191346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bdĺžnik 185">
            <a:extLst>
              <a:ext uri="{FF2B5EF4-FFF2-40B4-BE49-F238E27FC236}">
                <a16:creationId xmlns:a16="http://schemas.microsoft.com/office/drawing/2014/main" id="{7CCC415C-5F19-2DB2-25E9-E9D47D4CF0C2}"/>
              </a:ext>
            </a:extLst>
          </p:cNvPr>
          <p:cNvSpPr/>
          <p:nvPr/>
        </p:nvSpPr>
        <p:spPr>
          <a:xfrm>
            <a:off x="3013990" y="139705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bdĺžnik 186">
            <a:extLst>
              <a:ext uri="{FF2B5EF4-FFF2-40B4-BE49-F238E27FC236}">
                <a16:creationId xmlns:a16="http://schemas.microsoft.com/office/drawing/2014/main" id="{AF0D9BC3-B1E3-FCE1-313D-A2451F38E5B5}"/>
              </a:ext>
            </a:extLst>
          </p:cNvPr>
          <p:cNvSpPr/>
          <p:nvPr/>
        </p:nvSpPr>
        <p:spPr>
          <a:xfrm>
            <a:off x="3013990" y="160276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Gernsheim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bdĺžnik 187">
            <a:extLst>
              <a:ext uri="{FF2B5EF4-FFF2-40B4-BE49-F238E27FC236}">
                <a16:creationId xmlns:a16="http://schemas.microsoft.com/office/drawing/2014/main" id="{480A3753-7B5E-970B-E505-646B8215CDA2}"/>
              </a:ext>
            </a:extLst>
          </p:cNvPr>
          <p:cNvSpPr/>
          <p:nvPr/>
        </p:nvSpPr>
        <p:spPr>
          <a:xfrm>
            <a:off x="3013990" y="1808467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Kornwestheim</a:t>
            </a:r>
          </a:p>
        </p:txBody>
      </p:sp>
      <p:sp>
        <p:nvSpPr>
          <p:cNvPr id="189" name="Obdĺžnik 188">
            <a:extLst>
              <a:ext uri="{FF2B5EF4-FFF2-40B4-BE49-F238E27FC236}">
                <a16:creationId xmlns:a16="http://schemas.microsoft.com/office/drawing/2014/main" id="{C8007189-83C2-7FF1-AB40-A8D91AB7A4DD}"/>
              </a:ext>
            </a:extLst>
          </p:cNvPr>
          <p:cNvSpPr/>
          <p:nvPr/>
        </p:nvSpPr>
        <p:spPr>
          <a:xfrm>
            <a:off x="3013990" y="2014174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AU" sz="80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bdĺžnik 189">
            <a:extLst>
              <a:ext uri="{FF2B5EF4-FFF2-40B4-BE49-F238E27FC236}">
                <a16:creationId xmlns:a16="http://schemas.microsoft.com/office/drawing/2014/main" id="{F3E2C562-F113-407D-EBB1-33F88BCDA1F9}"/>
              </a:ext>
            </a:extLst>
          </p:cNvPr>
          <p:cNvSpPr/>
          <p:nvPr/>
        </p:nvSpPr>
        <p:spPr>
          <a:xfrm>
            <a:off x="3013990" y="221988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bdĺžnik 190">
            <a:extLst>
              <a:ext uri="{FF2B5EF4-FFF2-40B4-BE49-F238E27FC236}">
                <a16:creationId xmlns:a16="http://schemas.microsoft.com/office/drawing/2014/main" id="{FB9D59E8-D196-4F31-F603-60E122F437CA}"/>
              </a:ext>
            </a:extLst>
          </p:cNvPr>
          <p:cNvSpPr/>
          <p:nvPr/>
        </p:nvSpPr>
        <p:spPr>
          <a:xfrm>
            <a:off x="3013990" y="242558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bdĺžnik 191">
            <a:extLst>
              <a:ext uri="{FF2B5EF4-FFF2-40B4-BE49-F238E27FC236}">
                <a16:creationId xmlns:a16="http://schemas.microsoft.com/office/drawing/2014/main" id="{066FAE40-441C-9DF8-4500-05BEFF8A40CF}"/>
              </a:ext>
            </a:extLst>
          </p:cNvPr>
          <p:cNvSpPr/>
          <p:nvPr/>
        </p:nvSpPr>
        <p:spPr>
          <a:xfrm>
            <a:off x="3013990" y="263129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Nürnberg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bdĺžnik 192">
            <a:extLst>
              <a:ext uri="{FF2B5EF4-FFF2-40B4-BE49-F238E27FC236}">
                <a16:creationId xmlns:a16="http://schemas.microsoft.com/office/drawing/2014/main" id="{87E4DFA0-3079-D360-46C6-0A029FDE8205}"/>
              </a:ext>
            </a:extLst>
          </p:cNvPr>
          <p:cNvSpPr/>
          <p:nvPr/>
        </p:nvSpPr>
        <p:spPr>
          <a:xfrm>
            <a:off x="3013990" y="2837003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Hamburg ↔ Praha</a:t>
            </a:r>
            <a:endParaRPr lang="en-AU" sz="800" i="0" u="none" strike="noStrike" noProof="0" dirty="0">
              <a:solidFill>
                <a:srgbClr val="12286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bdĺžnik 193">
            <a:extLst>
              <a:ext uri="{FF2B5EF4-FFF2-40B4-BE49-F238E27FC236}">
                <a16:creationId xmlns:a16="http://schemas.microsoft.com/office/drawing/2014/main" id="{48D9FD06-CE22-2F5D-ACC1-B6F282633B15}"/>
              </a:ext>
            </a:extLst>
          </p:cNvPr>
          <p:cNvSpPr/>
          <p:nvPr/>
        </p:nvSpPr>
        <p:spPr>
          <a:xfrm>
            <a:off x="3013990" y="3042710"/>
            <a:ext cx="1543525" cy="15070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Koper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bdĺžnik 194">
            <a:extLst>
              <a:ext uri="{FF2B5EF4-FFF2-40B4-BE49-F238E27FC236}">
                <a16:creationId xmlns:a16="http://schemas.microsoft.com/office/drawing/2014/main" id="{8446114D-AAD3-055C-7B96-82905ECA2A10}"/>
              </a:ext>
            </a:extLst>
          </p:cNvPr>
          <p:cNvSpPr/>
          <p:nvPr/>
        </p:nvSpPr>
        <p:spPr>
          <a:xfrm>
            <a:off x="3013990" y="32400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Koper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bdĺžnik 195">
            <a:extLst>
              <a:ext uri="{FF2B5EF4-FFF2-40B4-BE49-F238E27FC236}">
                <a16:creationId xmlns:a16="http://schemas.microsoft.com/office/drawing/2014/main" id="{46CEABA7-8B28-4376-0D2C-BD6F1B8633CC}"/>
              </a:ext>
            </a:extLst>
          </p:cNvPr>
          <p:cNvSpPr/>
          <p:nvPr/>
        </p:nvSpPr>
        <p:spPr>
          <a:xfrm>
            <a:off x="3013990" y="365913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Budapest</a:t>
            </a:r>
          </a:p>
        </p:txBody>
      </p:sp>
      <p:sp>
        <p:nvSpPr>
          <p:cNvPr id="197" name="Obdĺžnik 196">
            <a:extLst>
              <a:ext uri="{FF2B5EF4-FFF2-40B4-BE49-F238E27FC236}">
                <a16:creationId xmlns:a16="http://schemas.microsoft.com/office/drawing/2014/main" id="{5A159726-BCA9-C37B-A937-4F1086D9351D}"/>
              </a:ext>
            </a:extLst>
          </p:cNvPr>
          <p:cNvSpPr/>
          <p:nvPr/>
        </p:nvSpPr>
        <p:spPr>
          <a:xfrm>
            <a:off x="3013990" y="386484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Hamburg</a:t>
            </a:r>
          </a:p>
        </p:txBody>
      </p:sp>
      <p:sp>
        <p:nvSpPr>
          <p:cNvPr id="198" name="Obdĺžnik 197">
            <a:extLst>
              <a:ext uri="{FF2B5EF4-FFF2-40B4-BE49-F238E27FC236}">
                <a16:creationId xmlns:a16="http://schemas.microsoft.com/office/drawing/2014/main" id="{B9470F04-D272-0D0A-3CA2-21A1D5CE3EA3}"/>
              </a:ext>
            </a:extLst>
          </p:cNvPr>
          <p:cNvSpPr/>
          <p:nvPr/>
        </p:nvSpPr>
        <p:spPr>
          <a:xfrm>
            <a:off x="3013990" y="407055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Nürnberg → München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bdĺžnik 198">
            <a:extLst>
              <a:ext uri="{FF2B5EF4-FFF2-40B4-BE49-F238E27FC236}">
                <a16:creationId xmlns:a16="http://schemas.microsoft.com/office/drawing/2014/main" id="{941DD653-176F-FE50-E666-FA1148723964}"/>
              </a:ext>
            </a:extLst>
          </p:cNvPr>
          <p:cNvSpPr/>
          <p:nvPr/>
        </p:nvSpPr>
        <p:spPr>
          <a:xfrm>
            <a:off x="3013990" y="4276259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Ostrava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bdĺžnik 199">
            <a:extLst>
              <a:ext uri="{FF2B5EF4-FFF2-40B4-BE49-F238E27FC236}">
                <a16:creationId xmlns:a16="http://schemas.microsoft.com/office/drawing/2014/main" id="{62CB9E53-6FC3-314E-9712-19A0DD3748CA}"/>
              </a:ext>
            </a:extLst>
          </p:cNvPr>
          <p:cNvSpPr/>
          <p:nvPr/>
        </p:nvSpPr>
        <p:spPr>
          <a:xfrm>
            <a:off x="3013990" y="448552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bdĺžnik 200">
            <a:extLst>
              <a:ext uri="{FF2B5EF4-FFF2-40B4-BE49-F238E27FC236}">
                <a16:creationId xmlns:a16="http://schemas.microsoft.com/office/drawing/2014/main" id="{9B3B0209-CA6B-CE1E-1546-2292F78D890A}"/>
              </a:ext>
            </a:extLst>
          </p:cNvPr>
          <p:cNvSpPr/>
          <p:nvPr/>
        </p:nvSpPr>
        <p:spPr>
          <a:xfrm>
            <a:off x="3013990" y="4691219"/>
            <a:ext cx="1543525" cy="154857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→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bdĺžnik 201">
            <a:extLst>
              <a:ext uri="{FF2B5EF4-FFF2-40B4-BE49-F238E27FC236}">
                <a16:creationId xmlns:a16="http://schemas.microsoft.com/office/drawing/2014/main" id="{8638CDC8-3ABC-2442-5FF0-F19EBDFBEC6B}"/>
              </a:ext>
            </a:extLst>
          </p:cNvPr>
          <p:cNvSpPr/>
          <p:nvPr/>
        </p:nvSpPr>
        <p:spPr>
          <a:xfrm>
            <a:off x="3013990" y="4901430"/>
            <a:ext cx="1543525" cy="146553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Praha ↔ Plzeň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bdĺžnik 202">
            <a:extLst>
              <a:ext uri="{FF2B5EF4-FFF2-40B4-BE49-F238E27FC236}">
                <a16:creationId xmlns:a16="http://schemas.microsoft.com/office/drawing/2014/main" id="{1BD87212-9DB1-A8BF-3D60-7604021B8397}"/>
              </a:ext>
            </a:extLst>
          </p:cNvPr>
          <p:cNvSpPr/>
          <p:nvPr/>
        </p:nvSpPr>
        <p:spPr>
          <a:xfrm>
            <a:off x="3013990" y="5102633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Salzburg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bdĺžnik 203">
            <a:extLst>
              <a:ext uri="{FF2B5EF4-FFF2-40B4-BE49-F238E27FC236}">
                <a16:creationId xmlns:a16="http://schemas.microsoft.com/office/drawing/2014/main" id="{36134449-DF48-F13C-D164-EBFDD18AC83A}"/>
              </a:ext>
            </a:extLst>
          </p:cNvPr>
          <p:cNvSpPr/>
          <p:nvPr/>
        </p:nvSpPr>
        <p:spPr>
          <a:xfrm>
            <a:off x="3013990" y="5306076"/>
            <a:ext cx="1543525" cy="152798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bdĺžnik 204">
            <a:extLst>
              <a:ext uri="{FF2B5EF4-FFF2-40B4-BE49-F238E27FC236}">
                <a16:creationId xmlns:a16="http://schemas.microsoft.com/office/drawing/2014/main" id="{D1AF0833-02C1-3695-CF9C-6CE0BB249AA6}"/>
              </a:ext>
            </a:extLst>
          </p:cNvPr>
          <p:cNvSpPr/>
          <p:nvPr/>
        </p:nvSpPr>
        <p:spPr>
          <a:xfrm>
            <a:off x="3013990" y="551855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Inđija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6" name="Obdĺžnik 205">
            <a:extLst>
              <a:ext uri="{FF2B5EF4-FFF2-40B4-BE49-F238E27FC236}">
                <a16:creationId xmlns:a16="http://schemas.microsoft.com/office/drawing/2014/main" id="{808CFE75-9BD1-6B3D-DF5F-9EE55762A32D}"/>
              </a:ext>
            </a:extLst>
          </p:cNvPr>
          <p:cNvSpPr/>
          <p:nvPr/>
        </p:nvSpPr>
        <p:spPr>
          <a:xfrm>
            <a:off x="3013990" y="5724258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Rijeka 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bdĺžnik 206">
            <a:extLst>
              <a:ext uri="{FF2B5EF4-FFF2-40B4-BE49-F238E27FC236}">
                <a16:creationId xmlns:a16="http://schemas.microsoft.com/office/drawing/2014/main" id="{CA5D2329-A6CC-49D1-3FA1-DCA9B3528186}"/>
              </a:ext>
            </a:extLst>
          </p:cNvPr>
          <p:cNvSpPr/>
          <p:nvPr/>
        </p:nvSpPr>
        <p:spPr>
          <a:xfrm>
            <a:off x="3013990" y="5929965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bdĺžnik 207">
            <a:extLst>
              <a:ext uri="{FF2B5EF4-FFF2-40B4-BE49-F238E27FC236}">
                <a16:creationId xmlns:a16="http://schemas.microsoft.com/office/drawing/2014/main" id="{A352FAAD-1F88-168A-56DF-56B0877B228B}"/>
              </a:ext>
            </a:extLst>
          </p:cNvPr>
          <p:cNvSpPr/>
          <p:nvPr/>
        </p:nvSpPr>
        <p:spPr>
          <a:xfrm>
            <a:off x="3013990" y="6135672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Rotterdam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bdĺžnik 208">
            <a:extLst>
              <a:ext uri="{FF2B5EF4-FFF2-40B4-BE49-F238E27FC236}">
                <a16:creationId xmlns:a16="http://schemas.microsoft.com/office/drawing/2014/main" id="{E115C505-CBC9-04D0-40C8-97F375F3C4F4}"/>
              </a:ext>
            </a:extLst>
          </p:cNvPr>
          <p:cNvSpPr/>
          <p:nvPr/>
        </p:nvSpPr>
        <p:spPr>
          <a:xfrm>
            <a:off x="3013990" y="6341370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Salzburg → Hamburg</a:t>
            </a:r>
          </a:p>
        </p:txBody>
      </p:sp>
      <p:sp>
        <p:nvSpPr>
          <p:cNvPr id="210" name="Obdĺžnik 209">
            <a:extLst>
              <a:ext uri="{FF2B5EF4-FFF2-40B4-BE49-F238E27FC236}">
                <a16:creationId xmlns:a16="http://schemas.microsoft.com/office/drawing/2014/main" id="{68F7A92B-763B-E362-C5C9-0B4BC92BE362}"/>
              </a:ext>
            </a:extLst>
          </p:cNvPr>
          <p:cNvSpPr/>
          <p:nvPr/>
        </p:nvSpPr>
        <p:spPr>
          <a:xfrm>
            <a:off x="4591642" y="77816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1" name="Obdĺžnik 210">
            <a:extLst>
              <a:ext uri="{FF2B5EF4-FFF2-40B4-BE49-F238E27FC236}">
                <a16:creationId xmlns:a16="http://schemas.microsoft.com/office/drawing/2014/main" id="{D8CD9FFF-22A4-4260-2EBB-55ED62864B46}"/>
              </a:ext>
            </a:extLst>
          </p:cNvPr>
          <p:cNvSpPr/>
          <p:nvPr/>
        </p:nvSpPr>
        <p:spPr>
          <a:xfrm>
            <a:off x="4591642" y="9852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r>
          </a:p>
        </p:txBody>
      </p:sp>
      <p:sp>
        <p:nvSpPr>
          <p:cNvPr id="212" name="Obdĺžnik 211">
            <a:extLst>
              <a:ext uri="{FF2B5EF4-FFF2-40B4-BE49-F238E27FC236}">
                <a16:creationId xmlns:a16="http://schemas.microsoft.com/office/drawing/2014/main" id="{C3085F0A-A35C-BDA9-F27C-6232118A715F}"/>
              </a:ext>
            </a:extLst>
          </p:cNvPr>
          <p:cNvSpPr/>
          <p:nvPr/>
        </p:nvSpPr>
        <p:spPr>
          <a:xfrm>
            <a:off x="4591642" y="11905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213" name="Obdĺžnik 212">
            <a:extLst>
              <a:ext uri="{FF2B5EF4-FFF2-40B4-BE49-F238E27FC236}">
                <a16:creationId xmlns:a16="http://schemas.microsoft.com/office/drawing/2014/main" id="{4EBF3D10-BABA-4519-C658-178D2093003F}"/>
              </a:ext>
            </a:extLst>
          </p:cNvPr>
          <p:cNvSpPr/>
          <p:nvPr/>
        </p:nvSpPr>
        <p:spPr>
          <a:xfrm>
            <a:off x="4591642" y="13959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</a:p>
        </p:txBody>
      </p:sp>
      <p:sp>
        <p:nvSpPr>
          <p:cNvPr id="214" name="Obdĺžnik 213">
            <a:extLst>
              <a:ext uri="{FF2B5EF4-FFF2-40B4-BE49-F238E27FC236}">
                <a16:creationId xmlns:a16="http://schemas.microsoft.com/office/drawing/2014/main" id="{A791AEF3-BF29-00F3-443D-9196D6F5E51B}"/>
              </a:ext>
            </a:extLst>
          </p:cNvPr>
          <p:cNvSpPr/>
          <p:nvPr/>
        </p:nvSpPr>
        <p:spPr>
          <a:xfrm>
            <a:off x="4591642" y="16012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15" name="Obdĺžnik 214">
            <a:extLst>
              <a:ext uri="{FF2B5EF4-FFF2-40B4-BE49-F238E27FC236}">
                <a16:creationId xmlns:a16="http://schemas.microsoft.com/office/drawing/2014/main" id="{3DF519A7-1642-780A-8F07-866A56D32361}"/>
              </a:ext>
            </a:extLst>
          </p:cNvPr>
          <p:cNvSpPr/>
          <p:nvPr/>
        </p:nvSpPr>
        <p:spPr>
          <a:xfrm>
            <a:off x="4591642" y="1806574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16" name="Obdĺžnik 215">
            <a:extLst>
              <a:ext uri="{FF2B5EF4-FFF2-40B4-BE49-F238E27FC236}">
                <a16:creationId xmlns:a16="http://schemas.microsoft.com/office/drawing/2014/main" id="{7F3E48F9-EAA6-BF88-0009-722140464516}"/>
              </a:ext>
            </a:extLst>
          </p:cNvPr>
          <p:cNvSpPr/>
          <p:nvPr/>
        </p:nvSpPr>
        <p:spPr>
          <a:xfrm>
            <a:off x="4591642" y="201190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7" name="Obdĺžnik 216">
            <a:extLst>
              <a:ext uri="{FF2B5EF4-FFF2-40B4-BE49-F238E27FC236}">
                <a16:creationId xmlns:a16="http://schemas.microsoft.com/office/drawing/2014/main" id="{BECA3BDA-E22D-F04B-A697-7EDFB9F7D77C}"/>
              </a:ext>
            </a:extLst>
          </p:cNvPr>
          <p:cNvSpPr/>
          <p:nvPr/>
        </p:nvSpPr>
        <p:spPr>
          <a:xfrm>
            <a:off x="4591642" y="221723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218" name="Obdĺžnik 217">
            <a:extLst>
              <a:ext uri="{FF2B5EF4-FFF2-40B4-BE49-F238E27FC236}">
                <a16:creationId xmlns:a16="http://schemas.microsoft.com/office/drawing/2014/main" id="{6A659AFA-FFD2-6592-CE97-2EA2844703C2}"/>
              </a:ext>
            </a:extLst>
          </p:cNvPr>
          <p:cNvSpPr/>
          <p:nvPr/>
        </p:nvSpPr>
        <p:spPr>
          <a:xfrm>
            <a:off x="4591642" y="24225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19" name="Obdĺžnik 218">
            <a:extLst>
              <a:ext uri="{FF2B5EF4-FFF2-40B4-BE49-F238E27FC236}">
                <a16:creationId xmlns:a16="http://schemas.microsoft.com/office/drawing/2014/main" id="{5442E38D-CF56-343B-675E-FE78E01B4E34}"/>
              </a:ext>
            </a:extLst>
          </p:cNvPr>
          <p:cNvSpPr/>
          <p:nvPr/>
        </p:nvSpPr>
        <p:spPr>
          <a:xfrm>
            <a:off x="4591642" y="2627888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0" name="Obdĺžnik 219">
            <a:extLst>
              <a:ext uri="{FF2B5EF4-FFF2-40B4-BE49-F238E27FC236}">
                <a16:creationId xmlns:a16="http://schemas.microsoft.com/office/drawing/2014/main" id="{8783A832-6C0D-E9BC-E2E4-AEABBC7B3DA4}"/>
              </a:ext>
            </a:extLst>
          </p:cNvPr>
          <p:cNvSpPr/>
          <p:nvPr/>
        </p:nvSpPr>
        <p:spPr>
          <a:xfrm>
            <a:off x="4591642" y="28332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221" name="Obdĺžnik 220">
            <a:extLst>
              <a:ext uri="{FF2B5EF4-FFF2-40B4-BE49-F238E27FC236}">
                <a16:creationId xmlns:a16="http://schemas.microsoft.com/office/drawing/2014/main" id="{B655364D-1633-95EC-623B-1A75B5E23DD5}"/>
              </a:ext>
            </a:extLst>
          </p:cNvPr>
          <p:cNvSpPr/>
          <p:nvPr/>
        </p:nvSpPr>
        <p:spPr>
          <a:xfrm>
            <a:off x="4591642" y="3038545"/>
            <a:ext cx="602571" cy="157438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2" name="Obdĺžnik 221">
            <a:extLst>
              <a:ext uri="{FF2B5EF4-FFF2-40B4-BE49-F238E27FC236}">
                <a16:creationId xmlns:a16="http://schemas.microsoft.com/office/drawing/2014/main" id="{4136DC84-BA5E-45D3-1780-F9939FE5F393}"/>
              </a:ext>
            </a:extLst>
          </p:cNvPr>
          <p:cNvSpPr/>
          <p:nvPr/>
        </p:nvSpPr>
        <p:spPr>
          <a:xfrm>
            <a:off x="4591642" y="3237509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223" name="Obdĺžnik 222">
            <a:extLst>
              <a:ext uri="{FF2B5EF4-FFF2-40B4-BE49-F238E27FC236}">
                <a16:creationId xmlns:a16="http://schemas.microsoft.com/office/drawing/2014/main" id="{52DEC57B-F924-019F-B2BF-48EA24DD5962}"/>
              </a:ext>
            </a:extLst>
          </p:cNvPr>
          <p:cNvSpPr/>
          <p:nvPr/>
        </p:nvSpPr>
        <p:spPr>
          <a:xfrm>
            <a:off x="4591642" y="366406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4" name="Obdĺžnik 223">
            <a:extLst>
              <a:ext uri="{FF2B5EF4-FFF2-40B4-BE49-F238E27FC236}">
                <a16:creationId xmlns:a16="http://schemas.microsoft.com/office/drawing/2014/main" id="{878C3B05-0C45-EA3A-7347-06DBB772BEAC}"/>
              </a:ext>
            </a:extLst>
          </p:cNvPr>
          <p:cNvSpPr/>
          <p:nvPr/>
        </p:nvSpPr>
        <p:spPr>
          <a:xfrm>
            <a:off x="4591642" y="386938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5" name="Obdĺžnik 224">
            <a:extLst>
              <a:ext uri="{FF2B5EF4-FFF2-40B4-BE49-F238E27FC236}">
                <a16:creationId xmlns:a16="http://schemas.microsoft.com/office/drawing/2014/main" id="{0A20EC29-D126-7C62-7855-9963E4D11CB5}"/>
              </a:ext>
            </a:extLst>
          </p:cNvPr>
          <p:cNvSpPr/>
          <p:nvPr/>
        </p:nvSpPr>
        <p:spPr>
          <a:xfrm>
            <a:off x="4591642" y="407471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6" name="Obdĺžnik 225">
            <a:extLst>
              <a:ext uri="{FF2B5EF4-FFF2-40B4-BE49-F238E27FC236}">
                <a16:creationId xmlns:a16="http://schemas.microsoft.com/office/drawing/2014/main" id="{07BA0B00-1F19-C878-27EB-506FCD4E14D5}"/>
              </a:ext>
            </a:extLst>
          </p:cNvPr>
          <p:cNvSpPr/>
          <p:nvPr/>
        </p:nvSpPr>
        <p:spPr>
          <a:xfrm>
            <a:off x="4591642" y="428004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7" name="Obdĺžnik 226">
            <a:extLst>
              <a:ext uri="{FF2B5EF4-FFF2-40B4-BE49-F238E27FC236}">
                <a16:creationId xmlns:a16="http://schemas.microsoft.com/office/drawing/2014/main" id="{3813CEC4-45A0-B89B-0C3F-80035340968E}"/>
              </a:ext>
            </a:extLst>
          </p:cNvPr>
          <p:cNvSpPr/>
          <p:nvPr/>
        </p:nvSpPr>
        <p:spPr>
          <a:xfrm>
            <a:off x="4591642" y="448552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228" name="Obdĺžnik 227">
            <a:extLst>
              <a:ext uri="{FF2B5EF4-FFF2-40B4-BE49-F238E27FC236}">
                <a16:creationId xmlns:a16="http://schemas.microsoft.com/office/drawing/2014/main" id="{1592BE1E-B39A-D2F6-860B-6D84244DA984}"/>
              </a:ext>
            </a:extLst>
          </p:cNvPr>
          <p:cNvSpPr/>
          <p:nvPr/>
        </p:nvSpPr>
        <p:spPr>
          <a:xfrm>
            <a:off x="4591642" y="4691219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9" name="Obdĺžnik 228">
            <a:extLst>
              <a:ext uri="{FF2B5EF4-FFF2-40B4-BE49-F238E27FC236}">
                <a16:creationId xmlns:a16="http://schemas.microsoft.com/office/drawing/2014/main" id="{13697360-89E1-8C6B-8CE2-9B76DFD2AFE1}"/>
              </a:ext>
            </a:extLst>
          </p:cNvPr>
          <p:cNvSpPr/>
          <p:nvPr/>
        </p:nvSpPr>
        <p:spPr>
          <a:xfrm>
            <a:off x="4591642" y="4904082"/>
            <a:ext cx="602571" cy="14420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30" name="Obdĺžnik 229">
            <a:extLst>
              <a:ext uri="{FF2B5EF4-FFF2-40B4-BE49-F238E27FC236}">
                <a16:creationId xmlns:a16="http://schemas.microsoft.com/office/drawing/2014/main" id="{28FCC6C4-EEDF-6C75-BB0D-6E0D4237F802}"/>
              </a:ext>
            </a:extLst>
          </p:cNvPr>
          <p:cNvSpPr/>
          <p:nvPr/>
        </p:nvSpPr>
        <p:spPr>
          <a:xfrm>
            <a:off x="4591642" y="5102361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31" name="Obdĺžnik 230">
            <a:extLst>
              <a:ext uri="{FF2B5EF4-FFF2-40B4-BE49-F238E27FC236}">
                <a16:creationId xmlns:a16="http://schemas.microsoft.com/office/drawing/2014/main" id="{17A99932-1227-01C3-BF7D-6863D9E91FA5}"/>
              </a:ext>
            </a:extLst>
          </p:cNvPr>
          <p:cNvSpPr/>
          <p:nvPr/>
        </p:nvSpPr>
        <p:spPr>
          <a:xfrm>
            <a:off x="4591642" y="5306076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32" name="Obdĺžnik 231">
            <a:extLst>
              <a:ext uri="{FF2B5EF4-FFF2-40B4-BE49-F238E27FC236}">
                <a16:creationId xmlns:a16="http://schemas.microsoft.com/office/drawing/2014/main" id="{B508B14E-3B28-FA6D-034A-F00FA0357842}"/>
              </a:ext>
            </a:extLst>
          </p:cNvPr>
          <p:cNvSpPr/>
          <p:nvPr/>
        </p:nvSpPr>
        <p:spPr>
          <a:xfrm>
            <a:off x="4591642" y="5520067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3" name="Obdĺžnik 232">
            <a:extLst>
              <a:ext uri="{FF2B5EF4-FFF2-40B4-BE49-F238E27FC236}">
                <a16:creationId xmlns:a16="http://schemas.microsoft.com/office/drawing/2014/main" id="{1A4269EE-1F60-13CD-C147-1ABE4D3D14EA}"/>
              </a:ext>
            </a:extLst>
          </p:cNvPr>
          <p:cNvSpPr/>
          <p:nvPr/>
        </p:nvSpPr>
        <p:spPr>
          <a:xfrm>
            <a:off x="4591642" y="5725395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34" name="Obdĺžnik 233">
            <a:extLst>
              <a:ext uri="{FF2B5EF4-FFF2-40B4-BE49-F238E27FC236}">
                <a16:creationId xmlns:a16="http://schemas.microsoft.com/office/drawing/2014/main" id="{A2793661-07E3-3D28-A575-426DB610AD08}"/>
              </a:ext>
            </a:extLst>
          </p:cNvPr>
          <p:cNvSpPr/>
          <p:nvPr/>
        </p:nvSpPr>
        <p:spPr>
          <a:xfrm>
            <a:off x="4591642" y="5930723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AU" sz="7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bdĺžnik 234">
            <a:extLst>
              <a:ext uri="{FF2B5EF4-FFF2-40B4-BE49-F238E27FC236}">
                <a16:creationId xmlns:a16="http://schemas.microsoft.com/office/drawing/2014/main" id="{0B41FB9D-2B11-D1CB-2511-6E03DBAE8E22}"/>
              </a:ext>
            </a:extLst>
          </p:cNvPr>
          <p:cNvSpPr/>
          <p:nvPr/>
        </p:nvSpPr>
        <p:spPr>
          <a:xfrm>
            <a:off x="4591642" y="6136052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AU" sz="7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bdĺžnik 235">
            <a:extLst>
              <a:ext uri="{FF2B5EF4-FFF2-40B4-BE49-F238E27FC236}">
                <a16:creationId xmlns:a16="http://schemas.microsoft.com/office/drawing/2014/main" id="{ECC23E32-8A7F-90DF-9F72-AD95DA8B5C29}"/>
              </a:ext>
            </a:extLst>
          </p:cNvPr>
          <p:cNvSpPr/>
          <p:nvPr/>
        </p:nvSpPr>
        <p:spPr>
          <a:xfrm>
            <a:off x="4591642" y="634137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88E031BD-F217-7248-A6D9-0D7580CB9F69}"/>
              </a:ext>
            </a:extLst>
          </p:cNvPr>
          <p:cNvSpPr/>
          <p:nvPr/>
        </p:nvSpPr>
        <p:spPr>
          <a:xfrm>
            <a:off x="418970" y="242860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Bremerhaven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Leipzig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CB60E34F-646D-037A-241D-1E08DCFAFD3F}"/>
              </a:ext>
            </a:extLst>
          </p:cNvPr>
          <p:cNvSpPr/>
          <p:nvPr/>
        </p:nvSpPr>
        <p:spPr>
          <a:xfrm>
            <a:off x="2265628" y="24283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39" name="Obdĺžnik 138">
            <a:extLst>
              <a:ext uri="{FF2B5EF4-FFF2-40B4-BE49-F238E27FC236}">
                <a16:creationId xmlns:a16="http://schemas.microsoft.com/office/drawing/2014/main" id="{A38E0CA9-12D3-E924-09A5-EE613DEA3D19}"/>
              </a:ext>
            </a:extLst>
          </p:cNvPr>
          <p:cNvSpPr/>
          <p:nvPr/>
        </p:nvSpPr>
        <p:spPr>
          <a:xfrm>
            <a:off x="418970" y="263335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bdĺžnik 139">
            <a:extLst>
              <a:ext uri="{FF2B5EF4-FFF2-40B4-BE49-F238E27FC236}">
                <a16:creationId xmlns:a16="http://schemas.microsoft.com/office/drawing/2014/main" id="{DA5E3FE9-DF3F-1557-5031-6EBB171E5E40}"/>
              </a:ext>
            </a:extLst>
          </p:cNvPr>
          <p:cNvSpPr/>
          <p:nvPr/>
        </p:nvSpPr>
        <p:spPr>
          <a:xfrm>
            <a:off x="418970" y="283904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</a:t>
            </a:r>
          </a:p>
        </p:txBody>
      </p:sp>
      <p:sp>
        <p:nvSpPr>
          <p:cNvPr id="141" name="Obdĺžnik 140">
            <a:extLst>
              <a:ext uri="{FF2B5EF4-FFF2-40B4-BE49-F238E27FC236}">
                <a16:creationId xmlns:a16="http://schemas.microsoft.com/office/drawing/2014/main" id="{1D5A1E49-55D6-B0B6-485E-7399BF387564}"/>
              </a:ext>
            </a:extLst>
          </p:cNvPr>
          <p:cNvSpPr/>
          <p:nvPr/>
        </p:nvSpPr>
        <p:spPr>
          <a:xfrm>
            <a:off x="418970" y="304473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bdĺžnik 141">
            <a:extLst>
              <a:ext uri="{FF2B5EF4-FFF2-40B4-BE49-F238E27FC236}">
                <a16:creationId xmlns:a16="http://schemas.microsoft.com/office/drawing/2014/main" id="{CFDFA04C-4CC2-BE5B-EE2A-BABB3D930494}"/>
              </a:ext>
            </a:extLst>
          </p:cNvPr>
          <p:cNvSpPr/>
          <p:nvPr/>
        </p:nvSpPr>
        <p:spPr>
          <a:xfrm>
            <a:off x="418970" y="325042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Linz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bdĺžnik 142">
            <a:extLst>
              <a:ext uri="{FF2B5EF4-FFF2-40B4-BE49-F238E27FC236}">
                <a16:creationId xmlns:a16="http://schemas.microsoft.com/office/drawing/2014/main" id="{E9AAD727-D87E-A33D-0500-D58E1694A9C9}"/>
              </a:ext>
            </a:extLst>
          </p:cNvPr>
          <p:cNvSpPr/>
          <p:nvPr/>
        </p:nvSpPr>
        <p:spPr>
          <a:xfrm>
            <a:off x="418970" y="345612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Małaszewicze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bdĺžnik 143">
            <a:extLst>
              <a:ext uri="{FF2B5EF4-FFF2-40B4-BE49-F238E27FC236}">
                <a16:creationId xmlns:a16="http://schemas.microsoft.com/office/drawing/2014/main" id="{562136D7-FEFF-AA23-7CB2-FD337A6840E5}"/>
              </a:ext>
            </a:extLst>
          </p:cNvPr>
          <p:cNvSpPr/>
          <p:nvPr/>
        </p:nvSpPr>
        <p:spPr>
          <a:xfrm>
            <a:off x="418970" y="3661811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bdĺžnik 144">
            <a:extLst>
              <a:ext uri="{FF2B5EF4-FFF2-40B4-BE49-F238E27FC236}">
                <a16:creationId xmlns:a16="http://schemas.microsoft.com/office/drawing/2014/main" id="{6391BAFF-87CE-A0F4-76BB-AE2F8497C493}"/>
              </a:ext>
            </a:extLst>
          </p:cNvPr>
          <p:cNvSpPr/>
          <p:nvPr/>
        </p:nvSpPr>
        <p:spPr>
          <a:xfrm>
            <a:off x="418970" y="407756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Zlín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bdĺžnik 145">
            <a:extLst>
              <a:ext uri="{FF2B5EF4-FFF2-40B4-BE49-F238E27FC236}">
                <a16:creationId xmlns:a16="http://schemas.microsoft.com/office/drawing/2014/main" id="{2058A0AD-4A10-BEEF-B49C-0780C6E921C3}"/>
              </a:ext>
            </a:extLst>
          </p:cNvPr>
          <p:cNvSpPr/>
          <p:nvPr/>
        </p:nvSpPr>
        <p:spPr>
          <a:xfrm>
            <a:off x="418970" y="4490153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Duisburg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Praha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bdĺžnik 146">
            <a:extLst>
              <a:ext uri="{FF2B5EF4-FFF2-40B4-BE49-F238E27FC236}">
                <a16:creationId xmlns:a16="http://schemas.microsoft.com/office/drawing/2014/main" id="{3F4F7E8C-3E33-2BF7-A5FD-8B0ED171054C}"/>
              </a:ext>
            </a:extLst>
          </p:cNvPr>
          <p:cNvSpPr/>
          <p:nvPr/>
        </p:nvSpPr>
        <p:spPr>
          <a:xfrm>
            <a:off x="418970" y="4695844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Budapest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bdĺžnik 147">
            <a:extLst>
              <a:ext uri="{FF2B5EF4-FFF2-40B4-BE49-F238E27FC236}">
                <a16:creationId xmlns:a16="http://schemas.microsoft.com/office/drawing/2014/main" id="{5838A72C-B473-5B8D-6C85-9FAF5948D48C}"/>
              </a:ext>
            </a:extLst>
          </p:cNvPr>
          <p:cNvSpPr/>
          <p:nvPr/>
        </p:nvSpPr>
        <p:spPr>
          <a:xfrm>
            <a:off x="418970" y="490153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Streda ↔ Halkali 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bdĺžnik 148">
            <a:extLst>
              <a:ext uri="{FF2B5EF4-FFF2-40B4-BE49-F238E27FC236}">
                <a16:creationId xmlns:a16="http://schemas.microsoft.com/office/drawing/2014/main" id="{C88C578F-35F2-3972-7DE2-3CFB292FFDEF}"/>
              </a:ext>
            </a:extLst>
          </p:cNvPr>
          <p:cNvSpPr/>
          <p:nvPr/>
        </p:nvSpPr>
        <p:spPr>
          <a:xfrm>
            <a:off x="418970" y="5107225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Ko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š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ice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bdĺžnik 149">
            <a:extLst>
              <a:ext uri="{FF2B5EF4-FFF2-40B4-BE49-F238E27FC236}">
                <a16:creationId xmlns:a16="http://schemas.microsoft.com/office/drawing/2014/main" id="{18A08F95-AE97-10C6-A16D-71A4E8BAA385}"/>
              </a:ext>
            </a:extLst>
          </p:cNvPr>
          <p:cNvSpPr/>
          <p:nvPr/>
        </p:nvSpPr>
        <p:spPr>
          <a:xfrm>
            <a:off x="418970" y="5312916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bdĺžnik 150">
            <a:extLst>
              <a:ext uri="{FF2B5EF4-FFF2-40B4-BE49-F238E27FC236}">
                <a16:creationId xmlns:a16="http://schemas.microsoft.com/office/drawing/2014/main" id="{2343B815-5F60-D0C1-FA77-860C6B14A66A}"/>
              </a:ext>
            </a:extLst>
          </p:cNvPr>
          <p:cNvSpPr/>
          <p:nvPr/>
        </p:nvSpPr>
        <p:spPr>
          <a:xfrm>
            <a:off x="418970" y="5518607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Streda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Ž</a:t>
            </a:r>
            <a:r>
              <a:rPr lang="en-AU" sz="800" u="none" strike="noStrike" noProof="0" dirty="0" err="1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ilina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bdĺžnik 151">
            <a:extLst>
              <a:ext uri="{FF2B5EF4-FFF2-40B4-BE49-F238E27FC236}">
                <a16:creationId xmlns:a16="http://schemas.microsoft.com/office/drawing/2014/main" id="{99F3A0D4-5592-3CD6-17E9-73351B0D9B11}"/>
              </a:ext>
            </a:extLst>
          </p:cNvPr>
          <p:cNvSpPr/>
          <p:nvPr/>
        </p:nvSpPr>
        <p:spPr>
          <a:xfrm>
            <a:off x="418970" y="5724298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bdĺžnik 152">
            <a:extLst>
              <a:ext uri="{FF2B5EF4-FFF2-40B4-BE49-F238E27FC236}">
                <a16:creationId xmlns:a16="http://schemas.microsoft.com/office/drawing/2014/main" id="{154F37DD-8D5A-5C0A-9018-6CCA2899CD3E}"/>
              </a:ext>
            </a:extLst>
          </p:cNvPr>
          <p:cNvSpPr/>
          <p:nvPr/>
        </p:nvSpPr>
        <p:spPr>
          <a:xfrm>
            <a:off x="418970" y="592998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Kąty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Wrocławskie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bdĺžnik 153">
            <a:extLst>
              <a:ext uri="{FF2B5EF4-FFF2-40B4-BE49-F238E27FC236}">
                <a16:creationId xmlns:a16="http://schemas.microsoft.com/office/drawing/2014/main" id="{78D924F5-4CD1-5704-7120-FD96EEDC9E66}"/>
              </a:ext>
            </a:extLst>
          </p:cNvPr>
          <p:cNvSpPr/>
          <p:nvPr/>
        </p:nvSpPr>
        <p:spPr>
          <a:xfrm>
            <a:off x="418970" y="613567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Gądki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Pruszków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bdĺžnik 154">
            <a:extLst>
              <a:ext uri="{FF2B5EF4-FFF2-40B4-BE49-F238E27FC236}">
                <a16:creationId xmlns:a16="http://schemas.microsoft.com/office/drawing/2014/main" id="{894CBEFC-76D1-008F-A6D6-B4D889E544B4}"/>
              </a:ext>
            </a:extLst>
          </p:cNvPr>
          <p:cNvSpPr/>
          <p:nvPr/>
        </p:nvSpPr>
        <p:spPr>
          <a:xfrm>
            <a:off x="418970" y="6341370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bdĺžnik 155">
            <a:extLst>
              <a:ext uri="{FF2B5EF4-FFF2-40B4-BE49-F238E27FC236}">
                <a16:creationId xmlns:a16="http://schemas.microsoft.com/office/drawing/2014/main" id="{98A12527-6DC1-ABB9-C793-7DEF31814A91}"/>
              </a:ext>
            </a:extLst>
          </p:cNvPr>
          <p:cNvSpPr/>
          <p:nvPr/>
        </p:nvSpPr>
        <p:spPr>
          <a:xfrm>
            <a:off x="3017782" y="582580"/>
            <a:ext cx="1539734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Gdańsk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Ostrava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bdĺžnik 164">
            <a:extLst>
              <a:ext uri="{FF2B5EF4-FFF2-40B4-BE49-F238E27FC236}">
                <a16:creationId xmlns:a16="http://schemas.microsoft.com/office/drawing/2014/main" id="{A043685E-23D7-7B9A-6BD7-55721EDFD7AD}"/>
              </a:ext>
            </a:extLst>
          </p:cNvPr>
          <p:cNvSpPr/>
          <p:nvPr/>
        </p:nvSpPr>
        <p:spPr>
          <a:xfrm>
            <a:off x="2265628" y="263307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6" name="Obdĺžnik 165">
            <a:extLst>
              <a:ext uri="{FF2B5EF4-FFF2-40B4-BE49-F238E27FC236}">
                <a16:creationId xmlns:a16="http://schemas.microsoft.com/office/drawing/2014/main" id="{4E3026CB-A001-41BA-0A3B-50FB6D55F2BA}"/>
              </a:ext>
            </a:extLst>
          </p:cNvPr>
          <p:cNvSpPr/>
          <p:nvPr/>
        </p:nvSpPr>
        <p:spPr>
          <a:xfrm>
            <a:off x="2265628" y="283877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</a:p>
        </p:txBody>
      </p:sp>
      <p:sp>
        <p:nvSpPr>
          <p:cNvPr id="167" name="Obdĺžnik 166">
            <a:extLst>
              <a:ext uri="{FF2B5EF4-FFF2-40B4-BE49-F238E27FC236}">
                <a16:creationId xmlns:a16="http://schemas.microsoft.com/office/drawing/2014/main" id="{1A75EABB-4A1B-498B-398D-3747B440D538}"/>
              </a:ext>
            </a:extLst>
          </p:cNvPr>
          <p:cNvSpPr/>
          <p:nvPr/>
        </p:nvSpPr>
        <p:spPr>
          <a:xfrm>
            <a:off x="2265628" y="304448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8" name="Obdĺžnik 167">
            <a:extLst>
              <a:ext uri="{FF2B5EF4-FFF2-40B4-BE49-F238E27FC236}">
                <a16:creationId xmlns:a16="http://schemas.microsoft.com/office/drawing/2014/main" id="{11B93524-D0FE-C68C-0D51-5862EAB9098A}"/>
              </a:ext>
            </a:extLst>
          </p:cNvPr>
          <p:cNvSpPr/>
          <p:nvPr/>
        </p:nvSpPr>
        <p:spPr>
          <a:xfrm>
            <a:off x="2265628" y="32501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9" name="Obdĺžnik 168">
            <a:extLst>
              <a:ext uri="{FF2B5EF4-FFF2-40B4-BE49-F238E27FC236}">
                <a16:creationId xmlns:a16="http://schemas.microsoft.com/office/drawing/2014/main" id="{5E2604ED-D4C8-C253-C16D-46D6EE982B41}"/>
              </a:ext>
            </a:extLst>
          </p:cNvPr>
          <p:cNvSpPr/>
          <p:nvPr/>
        </p:nvSpPr>
        <p:spPr>
          <a:xfrm>
            <a:off x="2265628" y="345589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0" name="Obdĺžnik 169">
            <a:extLst>
              <a:ext uri="{FF2B5EF4-FFF2-40B4-BE49-F238E27FC236}">
                <a16:creationId xmlns:a16="http://schemas.microsoft.com/office/drawing/2014/main" id="{E2879C0F-B7F9-3545-CFB3-5C01BA40F4E1}"/>
              </a:ext>
            </a:extLst>
          </p:cNvPr>
          <p:cNvSpPr/>
          <p:nvPr/>
        </p:nvSpPr>
        <p:spPr>
          <a:xfrm>
            <a:off x="2265628" y="366160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1" name="Obdĺžnik 170">
            <a:extLst>
              <a:ext uri="{FF2B5EF4-FFF2-40B4-BE49-F238E27FC236}">
                <a16:creationId xmlns:a16="http://schemas.microsoft.com/office/drawing/2014/main" id="{5200736B-8D12-67B3-D53D-57838D7249A7}"/>
              </a:ext>
            </a:extLst>
          </p:cNvPr>
          <p:cNvSpPr/>
          <p:nvPr/>
        </p:nvSpPr>
        <p:spPr>
          <a:xfrm>
            <a:off x="2265628" y="407739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72" name="Obdĺžnik 171">
            <a:extLst>
              <a:ext uri="{FF2B5EF4-FFF2-40B4-BE49-F238E27FC236}">
                <a16:creationId xmlns:a16="http://schemas.microsoft.com/office/drawing/2014/main" id="{5C19F159-7C54-0CC2-76B7-71C239E0C6AC}"/>
              </a:ext>
            </a:extLst>
          </p:cNvPr>
          <p:cNvSpPr/>
          <p:nvPr/>
        </p:nvSpPr>
        <p:spPr>
          <a:xfrm>
            <a:off x="2265628" y="4489996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AU" sz="7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bdĺžnik 172">
            <a:extLst>
              <a:ext uri="{FF2B5EF4-FFF2-40B4-BE49-F238E27FC236}">
                <a16:creationId xmlns:a16="http://schemas.microsoft.com/office/drawing/2014/main" id="{04224C51-1011-7B20-020F-F0709535B1F8}"/>
              </a:ext>
            </a:extLst>
          </p:cNvPr>
          <p:cNvSpPr/>
          <p:nvPr/>
        </p:nvSpPr>
        <p:spPr>
          <a:xfrm>
            <a:off x="2265628" y="4695703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74" name="Obdĺžnik 173">
            <a:extLst>
              <a:ext uri="{FF2B5EF4-FFF2-40B4-BE49-F238E27FC236}">
                <a16:creationId xmlns:a16="http://schemas.microsoft.com/office/drawing/2014/main" id="{3D78CFB1-1130-E8FE-8E0C-CE020B6E5830}"/>
              </a:ext>
            </a:extLst>
          </p:cNvPr>
          <p:cNvSpPr/>
          <p:nvPr/>
        </p:nvSpPr>
        <p:spPr>
          <a:xfrm>
            <a:off x="2265628" y="4901410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bdĺžnik 174">
            <a:extLst>
              <a:ext uri="{FF2B5EF4-FFF2-40B4-BE49-F238E27FC236}">
                <a16:creationId xmlns:a16="http://schemas.microsoft.com/office/drawing/2014/main" id="{1D5D4F23-6115-A91B-2C3C-42F51EA92B2E}"/>
              </a:ext>
            </a:extLst>
          </p:cNvPr>
          <p:cNvSpPr/>
          <p:nvPr/>
        </p:nvSpPr>
        <p:spPr>
          <a:xfrm>
            <a:off x="2265628" y="5107117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6" name="Obdĺžnik 175">
            <a:extLst>
              <a:ext uri="{FF2B5EF4-FFF2-40B4-BE49-F238E27FC236}">
                <a16:creationId xmlns:a16="http://schemas.microsoft.com/office/drawing/2014/main" id="{6C519857-F9A7-D598-457A-58777CED7623}"/>
              </a:ext>
            </a:extLst>
          </p:cNvPr>
          <p:cNvSpPr/>
          <p:nvPr/>
        </p:nvSpPr>
        <p:spPr>
          <a:xfrm>
            <a:off x="2265628" y="5312824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7" name="Obdĺžnik 176">
            <a:extLst>
              <a:ext uri="{FF2B5EF4-FFF2-40B4-BE49-F238E27FC236}">
                <a16:creationId xmlns:a16="http://schemas.microsoft.com/office/drawing/2014/main" id="{CC7650E5-5788-83D7-AE61-41F5D3970C5E}"/>
              </a:ext>
            </a:extLst>
          </p:cNvPr>
          <p:cNvSpPr/>
          <p:nvPr/>
        </p:nvSpPr>
        <p:spPr>
          <a:xfrm>
            <a:off x="2265628" y="5518531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78" name="Obdĺžnik 177">
            <a:extLst>
              <a:ext uri="{FF2B5EF4-FFF2-40B4-BE49-F238E27FC236}">
                <a16:creationId xmlns:a16="http://schemas.microsoft.com/office/drawing/2014/main" id="{A8657471-009F-B794-EE3A-B0ED5266C8DA}"/>
              </a:ext>
            </a:extLst>
          </p:cNvPr>
          <p:cNvSpPr/>
          <p:nvPr/>
        </p:nvSpPr>
        <p:spPr>
          <a:xfrm>
            <a:off x="2265628" y="5724238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79" name="Obdĺžnik 178">
            <a:extLst>
              <a:ext uri="{FF2B5EF4-FFF2-40B4-BE49-F238E27FC236}">
                <a16:creationId xmlns:a16="http://schemas.microsoft.com/office/drawing/2014/main" id="{AFD45B78-B72F-E88F-346C-C2735866E5F7}"/>
              </a:ext>
            </a:extLst>
          </p:cNvPr>
          <p:cNvSpPr/>
          <p:nvPr/>
        </p:nvSpPr>
        <p:spPr>
          <a:xfrm>
            <a:off x="2265628" y="5929945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0" name="Obdĺžnik 179">
            <a:extLst>
              <a:ext uri="{FF2B5EF4-FFF2-40B4-BE49-F238E27FC236}">
                <a16:creationId xmlns:a16="http://schemas.microsoft.com/office/drawing/2014/main" id="{3F3B9363-DCE3-B8FD-40CB-787A11C4957F}"/>
              </a:ext>
            </a:extLst>
          </p:cNvPr>
          <p:cNvSpPr/>
          <p:nvPr/>
        </p:nvSpPr>
        <p:spPr>
          <a:xfrm>
            <a:off x="2265628" y="613565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81" name="Obdĺžnik 180">
            <a:extLst>
              <a:ext uri="{FF2B5EF4-FFF2-40B4-BE49-F238E27FC236}">
                <a16:creationId xmlns:a16="http://schemas.microsoft.com/office/drawing/2014/main" id="{3FA696B2-1069-C251-33E4-47B3E48E9055}"/>
              </a:ext>
            </a:extLst>
          </p:cNvPr>
          <p:cNvSpPr/>
          <p:nvPr/>
        </p:nvSpPr>
        <p:spPr>
          <a:xfrm>
            <a:off x="2265628" y="634135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82" name="Obdĺžnik 181">
            <a:extLst>
              <a:ext uri="{FF2B5EF4-FFF2-40B4-BE49-F238E27FC236}">
                <a16:creationId xmlns:a16="http://schemas.microsoft.com/office/drawing/2014/main" id="{503D3039-ADBD-80D5-674D-FFC163E00050}"/>
              </a:ext>
            </a:extLst>
          </p:cNvPr>
          <p:cNvSpPr/>
          <p:nvPr/>
        </p:nvSpPr>
        <p:spPr>
          <a:xfrm>
            <a:off x="4591642" y="582580"/>
            <a:ext cx="602571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A5B01F-E21C-9963-AA4F-9AA8C4CFB711}"/>
              </a:ext>
            </a:extLst>
          </p:cNvPr>
          <p:cNvSpPr txBox="1"/>
          <p:nvPr/>
        </p:nvSpPr>
        <p:spPr>
          <a:xfrm>
            <a:off x="2925175" y="373751"/>
            <a:ext cx="999843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Von 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↔</a:t>
            </a:r>
            <a:r>
              <a:rPr lang="sk-SK" sz="9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Nach</a:t>
            </a:r>
            <a:endParaRPr lang="en-US" sz="9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33">
            <a:extLst>
              <a:ext uri="{FF2B5EF4-FFF2-40B4-BE49-F238E27FC236}">
                <a16:creationId xmlns:a16="http://schemas.microsoft.com/office/drawing/2014/main" id="{BF901CF5-D364-9FC8-E302-09A946B6CED8}"/>
              </a:ext>
            </a:extLst>
          </p:cNvPr>
          <p:cNvSpPr txBox="1"/>
          <p:nvPr/>
        </p:nvSpPr>
        <p:spPr>
          <a:xfrm>
            <a:off x="4557515" y="209607"/>
            <a:ext cx="91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/>
            <a:r>
              <a:rPr lang="sk-SK" sz="10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Züge</a:t>
            </a:r>
            <a:r>
              <a:rPr lang="sk-SK" sz="10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fontAlgn="ctr"/>
            <a:r>
              <a:rPr lang="sk-SK" sz="8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 </a:t>
            </a:r>
            <a:r>
              <a:rPr lang="sk-SK" sz="8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Woche</a:t>
            </a:r>
            <a:endParaRPr lang="en-US" sz="700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2D9A2511-C64A-17B5-AD95-63CFC52FF5B7}"/>
              </a:ext>
            </a:extLst>
          </p:cNvPr>
          <p:cNvSpPr/>
          <p:nvPr/>
        </p:nvSpPr>
        <p:spPr>
          <a:xfrm>
            <a:off x="3013990" y="3453431"/>
            <a:ext cx="1543525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Linz ↔ Krems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dĺžnik 10">
            <a:extLst>
              <a:ext uri="{FF2B5EF4-FFF2-40B4-BE49-F238E27FC236}">
                <a16:creationId xmlns:a16="http://schemas.microsoft.com/office/drawing/2014/main" id="{268093A5-82F3-58BA-0EF7-C5EB0D8EB4DD}"/>
              </a:ext>
            </a:extLst>
          </p:cNvPr>
          <p:cNvSpPr/>
          <p:nvPr/>
        </p:nvSpPr>
        <p:spPr>
          <a:xfrm>
            <a:off x="4591642" y="3450888"/>
            <a:ext cx="602571" cy="153047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0B665378-2B0D-0DE1-6DAA-FFE6ED5879A3}"/>
              </a:ext>
            </a:extLst>
          </p:cNvPr>
          <p:cNvSpPr/>
          <p:nvPr/>
        </p:nvSpPr>
        <p:spPr>
          <a:xfrm>
            <a:off x="418970" y="3876162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Třebová</a:t>
            </a:r>
            <a:r>
              <a:rPr lang="en-AU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Wilhelmshaven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ĺžnik 8">
            <a:extLst>
              <a:ext uri="{FF2B5EF4-FFF2-40B4-BE49-F238E27FC236}">
                <a16:creationId xmlns:a16="http://schemas.microsoft.com/office/drawing/2014/main" id="{22B93334-E8D8-6528-BF03-78FB6A868DE6}"/>
              </a:ext>
            </a:extLst>
          </p:cNvPr>
          <p:cNvSpPr/>
          <p:nvPr/>
        </p:nvSpPr>
        <p:spPr>
          <a:xfrm>
            <a:off x="2265628" y="387598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800" b="1" noProof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Obdĺžnik 16">
            <a:extLst>
              <a:ext uri="{FF2B5EF4-FFF2-40B4-BE49-F238E27FC236}">
                <a16:creationId xmlns:a16="http://schemas.microsoft.com/office/drawing/2014/main" id="{FB6BB035-D69A-C018-F115-EAE0BA232D0C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dĺžnik 13">
            <a:extLst>
              <a:ext uri="{FF2B5EF4-FFF2-40B4-BE49-F238E27FC236}">
                <a16:creationId xmlns:a16="http://schemas.microsoft.com/office/drawing/2014/main" id="{87949CDA-6EA4-CC20-6667-C9DC9E6B6CE5}"/>
              </a:ext>
            </a:extLst>
          </p:cNvPr>
          <p:cNvSpPr/>
          <p:nvPr/>
        </p:nvSpPr>
        <p:spPr>
          <a:xfrm>
            <a:off x="418970" y="59746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Arad ↔ </a:t>
            </a:r>
            <a:r>
              <a:rPr lang="cs-CZ" sz="800" dirty="0" err="1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București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dĺžnik 14">
            <a:extLst>
              <a:ext uri="{FF2B5EF4-FFF2-40B4-BE49-F238E27FC236}">
                <a16:creationId xmlns:a16="http://schemas.microsoft.com/office/drawing/2014/main" id="{5CCE3986-B253-7A3C-0E3B-D88BBA3023F0}"/>
              </a:ext>
            </a:extLst>
          </p:cNvPr>
          <p:cNvSpPr/>
          <p:nvPr/>
        </p:nvSpPr>
        <p:spPr>
          <a:xfrm>
            <a:off x="2265628" y="597469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bis </a:t>
            </a:r>
            <a:r>
              <a:rPr lang="sk-SK" sz="7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</a:t>
            </a:r>
            <a:r>
              <a:rPr lang="sk-SK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3BC9C677-C427-61B6-5AD0-9CC8239E0FB5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13" name="Obdĺžnik 145">
            <a:extLst>
              <a:ext uri="{FF2B5EF4-FFF2-40B4-BE49-F238E27FC236}">
                <a16:creationId xmlns:a16="http://schemas.microsoft.com/office/drawing/2014/main" id="{2912F402-9BB4-DD6B-B4A8-CD6367AFDC71}"/>
              </a:ext>
            </a:extLst>
          </p:cNvPr>
          <p:cNvSpPr/>
          <p:nvPr/>
        </p:nvSpPr>
        <p:spPr>
          <a:xfrm>
            <a:off x="418970" y="4276259"/>
            <a:ext cx="1806069" cy="150701"/>
          </a:xfrm>
          <a:prstGeom prst="rect">
            <a:avLst/>
          </a:prstGeom>
          <a:solidFill>
            <a:srgbClr val="E8E8E8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Dąbrowa</a:t>
            </a:r>
            <a:r>
              <a:rPr lang="cs-CZ" sz="8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Górnicza</a:t>
            </a:r>
            <a:r>
              <a:rPr lang="en-AU" sz="800" noProof="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800" u="none" strike="noStrike" noProof="0" dirty="0">
                <a:solidFill>
                  <a:srgbClr val="12286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↔ </a:t>
            </a:r>
            <a:r>
              <a:rPr lang="cs-CZ" sz="8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Dębica</a:t>
            </a:r>
            <a:endParaRPr lang="en-AU" sz="800" noProof="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dĺžnik 171">
            <a:extLst>
              <a:ext uri="{FF2B5EF4-FFF2-40B4-BE49-F238E27FC236}">
                <a16:creationId xmlns:a16="http://schemas.microsoft.com/office/drawing/2014/main" id="{F4E95BE1-0E07-A6E2-BC09-C430FDB9AA7E}"/>
              </a:ext>
            </a:extLst>
          </p:cNvPr>
          <p:cNvSpPr/>
          <p:nvPr/>
        </p:nvSpPr>
        <p:spPr>
          <a:xfrm>
            <a:off x="2265628" y="4276102"/>
            <a:ext cx="659547" cy="150701"/>
          </a:xfrm>
          <a:prstGeom prst="rect">
            <a:avLst/>
          </a:prstGeom>
          <a:solidFill>
            <a:srgbClr val="0073EB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AU" sz="800" b="1" noProof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ek 18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86185267-F3B9-82DF-7975-E1337EDA5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0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2">
            <a:extLst>
              <a:ext uri="{FF2B5EF4-FFF2-40B4-BE49-F238E27FC236}">
                <a16:creationId xmlns:a16="http://schemas.microsoft.com/office/drawing/2014/main" id="{923175A7-DC1C-DCBF-1BC2-1D79BC096E68}"/>
              </a:ext>
            </a:extLst>
          </p:cNvPr>
          <p:cNvSpPr txBox="1"/>
          <p:nvPr/>
        </p:nvSpPr>
        <p:spPr>
          <a:xfrm>
            <a:off x="683448" y="501066"/>
            <a:ext cx="29596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</a:t>
            </a: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Hauptgeschäftsstellen</a:t>
            </a:r>
            <a:endParaRPr lang="en-AU" sz="1600" dirty="0">
              <a:solidFill>
                <a:srgbClr val="A0A0A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3" name="TextBox 12">
            <a:extLst>
              <a:ext uri="{FF2B5EF4-FFF2-40B4-BE49-F238E27FC236}">
                <a16:creationId xmlns:a16="http://schemas.microsoft.com/office/drawing/2014/main" id="{22768691-FE99-A56C-D302-131D822BF52D}"/>
              </a:ext>
            </a:extLst>
          </p:cNvPr>
          <p:cNvSpPr txBox="1"/>
          <p:nvPr/>
        </p:nvSpPr>
        <p:spPr>
          <a:xfrm>
            <a:off x="945571" y="5104717"/>
            <a:ext cx="12915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PRAHA, CZ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BlokTextu 33">
            <a:extLst>
              <a:ext uri="{FF2B5EF4-FFF2-40B4-BE49-F238E27FC236}">
                <a16:creationId xmlns:a16="http://schemas.microsoft.com/office/drawing/2014/main" id="{5CC40DFE-81AE-CE26-B80E-5BE77BE92F13}"/>
              </a:ext>
            </a:extLst>
          </p:cNvPr>
          <p:cNvSpPr txBox="1"/>
          <p:nvPr/>
        </p:nvSpPr>
        <p:spPr>
          <a:xfrm>
            <a:off x="945571" y="5325837"/>
            <a:ext cx="22521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METRANS, </a:t>
            </a:r>
            <a:r>
              <a:rPr lang="en-GB" sz="1200" dirty="0" err="1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a.s.</a:t>
            </a:r>
            <a: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Hauptsitz</a:t>
            </a:r>
            <a:br>
              <a:rPr lang="en-GB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NL, PL 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AT, CZ, DE, SK</a:t>
            </a:r>
            <a:endParaRPr lang="en-GB" sz="1200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EBA36B02-7738-1514-7F81-86BDF3110B16}"/>
              </a:ext>
            </a:extLst>
          </p:cNvPr>
          <p:cNvSpPr txBox="1"/>
          <p:nvPr/>
        </p:nvSpPr>
        <p:spPr>
          <a:xfrm>
            <a:off x="4589131" y="5122217"/>
            <a:ext cx="2641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DUNAJSKÁ STREDA, SK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BlokTextu 37">
            <a:extLst>
              <a:ext uri="{FF2B5EF4-FFF2-40B4-BE49-F238E27FC236}">
                <a16:creationId xmlns:a16="http://schemas.microsoft.com/office/drawing/2014/main" id="{69D4E0D1-6CCD-ACD9-4CB9-3F0FCA568290}"/>
              </a:ext>
            </a:extLst>
          </p:cNvPr>
          <p:cNvSpPr txBox="1"/>
          <p:nvPr/>
        </p:nvSpPr>
        <p:spPr>
          <a:xfrm>
            <a:off x="4589131" y="5330142"/>
            <a:ext cx="35431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BE, DE, IT, NL, RO, SL 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AT, CZ, HU, PL, RO, RS, SK, TR</a:t>
            </a:r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12">
            <a:extLst>
              <a:ext uri="{FF2B5EF4-FFF2-40B4-BE49-F238E27FC236}">
                <a16:creationId xmlns:a16="http://schemas.microsoft.com/office/drawing/2014/main" id="{1C623B66-479B-646B-09DA-27695EB0427A}"/>
              </a:ext>
            </a:extLst>
          </p:cNvPr>
          <p:cNvSpPr txBox="1"/>
          <p:nvPr/>
        </p:nvSpPr>
        <p:spPr>
          <a:xfrm>
            <a:off x="8697583" y="5112323"/>
            <a:ext cx="2319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sk-SK" sz="14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POZNAŃ (GĄDKI), PL</a:t>
            </a:r>
            <a:endParaRPr lang="en-GB" sz="1400" b="1" dirty="0">
              <a:solidFill>
                <a:srgbClr val="1228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BlokTextu 41">
            <a:extLst>
              <a:ext uri="{FF2B5EF4-FFF2-40B4-BE49-F238E27FC236}">
                <a16:creationId xmlns:a16="http://schemas.microsoft.com/office/drawing/2014/main" id="{35B98346-20F3-4175-472B-283CD4DAF3A3}"/>
              </a:ext>
            </a:extLst>
          </p:cNvPr>
          <p:cNvSpPr txBox="1"/>
          <p:nvPr/>
        </p:nvSpPr>
        <p:spPr>
          <a:xfrm>
            <a:off x="8697583" y="5341084"/>
            <a:ext cx="24764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200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b="1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Zuständigkeit</a:t>
            </a:r>
            <a:endParaRPr lang="sk-SK" sz="1200" b="1" dirty="0">
              <a:solidFill>
                <a:srgbClr val="0022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Häfen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</a:t>
            </a:r>
            <a:r>
              <a:rPr lang="sk-SK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>
                <a:solidFill>
                  <a:srgbClr val="0022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</a:t>
            </a:r>
          </a:p>
        </p:txBody>
      </p:sp>
      <p:sp>
        <p:nvSpPr>
          <p:cNvPr id="32" name="Ovál 31">
            <a:extLst>
              <a:ext uri="{FF2B5EF4-FFF2-40B4-BE49-F238E27FC236}">
                <a16:creationId xmlns:a16="http://schemas.microsoft.com/office/drawing/2014/main" id="{A605D1FE-BCFC-E5A7-9F2A-B80E63E9CCDB}"/>
              </a:ext>
            </a:extLst>
          </p:cNvPr>
          <p:cNvSpPr/>
          <p:nvPr/>
        </p:nvSpPr>
        <p:spPr>
          <a:xfrm>
            <a:off x="769735" y="5202488"/>
            <a:ext cx="140208" cy="140208"/>
          </a:xfrm>
          <a:prstGeom prst="ellipse">
            <a:avLst/>
          </a:prstGeom>
          <a:solidFill>
            <a:srgbClr val="00AF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Ovál 45">
            <a:extLst>
              <a:ext uri="{FF2B5EF4-FFF2-40B4-BE49-F238E27FC236}">
                <a16:creationId xmlns:a16="http://schemas.microsoft.com/office/drawing/2014/main" id="{4E6543CE-74F1-BE8C-D9A3-EA4A41A9F565}"/>
              </a:ext>
            </a:extLst>
          </p:cNvPr>
          <p:cNvSpPr/>
          <p:nvPr/>
        </p:nvSpPr>
        <p:spPr>
          <a:xfrm>
            <a:off x="4407704" y="5202488"/>
            <a:ext cx="140208" cy="140208"/>
          </a:xfrm>
          <a:prstGeom prst="ellipse">
            <a:avLst/>
          </a:prstGeom>
          <a:solidFill>
            <a:srgbClr val="006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Ovál 46">
            <a:extLst>
              <a:ext uri="{FF2B5EF4-FFF2-40B4-BE49-F238E27FC236}">
                <a16:creationId xmlns:a16="http://schemas.microsoft.com/office/drawing/2014/main" id="{4670927A-05A5-88BB-A963-DEE85BF7BE87}"/>
              </a:ext>
            </a:extLst>
          </p:cNvPr>
          <p:cNvSpPr/>
          <p:nvPr/>
        </p:nvSpPr>
        <p:spPr>
          <a:xfrm>
            <a:off x="8549755" y="5202488"/>
            <a:ext cx="140208" cy="140208"/>
          </a:xfrm>
          <a:prstGeom prst="ellipse">
            <a:avLst/>
          </a:prstGeom>
          <a:solidFill>
            <a:srgbClr val="63D1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00AFD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6248C7D9-DC65-C7E0-BE37-809A8A557437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E16DDF1-30F1-365A-A681-47F952960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7" y="1138507"/>
            <a:ext cx="4332387" cy="4072947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A6CF6F3E-CF27-EC25-F952-D4F6A56DF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5640" y="1138526"/>
            <a:ext cx="4414684" cy="4072909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068C73C8-C13A-5968-52F7-1411FD20B7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7152" y="1138507"/>
            <a:ext cx="4302395" cy="4072947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50189555-83C8-24A9-8A89-C0A80C8F6606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7" name="Obrázek 6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9B9E2347-26C2-4939-6022-F76ABDAF16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795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>
            <a:extLst>
              <a:ext uri="{FF2B5EF4-FFF2-40B4-BE49-F238E27FC236}">
                <a16:creationId xmlns:a16="http://schemas.microsoft.com/office/drawing/2014/main" id="{96B45A7D-C7E0-567D-4785-874A8C950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8100" y="-671108"/>
            <a:ext cx="7674766" cy="7859055"/>
          </a:xfrm>
          <a:prstGeom prst="rect">
            <a:avLst/>
          </a:prstGeom>
        </p:spPr>
      </p:pic>
      <p:sp>
        <p:nvSpPr>
          <p:cNvPr id="12" name="Obdĺžnik 11">
            <a:extLst>
              <a:ext uri="{FF2B5EF4-FFF2-40B4-BE49-F238E27FC236}">
                <a16:creationId xmlns:a16="http://schemas.microsoft.com/office/drawing/2014/main" id="{B8FF0678-CA12-D352-9743-604A2F41EA47}"/>
              </a:ext>
            </a:extLst>
          </p:cNvPr>
          <p:cNvSpPr/>
          <p:nvPr/>
        </p:nvSpPr>
        <p:spPr>
          <a:xfrm>
            <a:off x="635507" y="4165476"/>
            <a:ext cx="4340351" cy="19006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/>
          </a:p>
        </p:txBody>
      </p:sp>
      <p:sp>
        <p:nvSpPr>
          <p:cNvPr id="8" name="Rechteck 22">
            <a:extLst>
              <a:ext uri="{FF2B5EF4-FFF2-40B4-BE49-F238E27FC236}">
                <a16:creationId xmlns:a16="http://schemas.microsoft.com/office/drawing/2014/main" id="{F9B5623B-DB13-9F7E-0952-E50135D7CEE4}"/>
              </a:ext>
            </a:extLst>
          </p:cNvPr>
          <p:cNvSpPr/>
          <p:nvPr/>
        </p:nvSpPr>
        <p:spPr>
          <a:xfrm>
            <a:off x="635507" y="1692475"/>
            <a:ext cx="4340351" cy="2381498"/>
          </a:xfrm>
          <a:prstGeom prst="rect">
            <a:avLst/>
          </a:prstGeom>
          <a:solidFill>
            <a:srgbClr val="0073E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extBox 12">
            <a:extLst>
              <a:ext uri="{FF2B5EF4-FFF2-40B4-BE49-F238E27FC236}">
                <a16:creationId xmlns:a16="http://schemas.microsoft.com/office/drawing/2014/main" id="{B5744FAD-F75B-1AD9-B00F-EE3DD5D4622A}"/>
              </a:ext>
            </a:extLst>
          </p:cNvPr>
          <p:cNvSpPr txBox="1"/>
          <p:nvPr/>
        </p:nvSpPr>
        <p:spPr>
          <a:xfrm>
            <a:off x="536446" y="577856"/>
            <a:ext cx="52242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Neue</a:t>
            </a:r>
            <a:r>
              <a:rPr lang="sk-SK" sz="3200" b="1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3200" b="1" dirty="0" err="1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Seidenstraße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zur</a:t>
            </a:r>
            <a:r>
              <a:rPr lang="sk-SK" sz="1600" dirty="0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sk-SK" sz="1600" dirty="0" err="1">
                <a:solidFill>
                  <a:srgbClr val="A0A0A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Zukunft</a:t>
            </a:r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  <a:p>
            <a:endParaRPr lang="sk-SK" sz="3200" b="1" dirty="0">
              <a:solidFill>
                <a:srgbClr val="122862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3D12E4A-0CF6-4D6F-814D-B87DF1F66178}"/>
              </a:ext>
            </a:extLst>
          </p:cNvPr>
          <p:cNvSpPr txBox="1"/>
          <p:nvPr/>
        </p:nvSpPr>
        <p:spPr>
          <a:xfrm>
            <a:off x="838252" y="1880154"/>
            <a:ext cx="365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Über Brest/Małaszewicze </a:t>
            </a:r>
          </a:p>
          <a:p>
            <a:r>
              <a:rPr lang="pl-PL" sz="16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Tor zu Europa</a:t>
            </a:r>
            <a:endParaRPr lang="cs-CZ" sz="16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45" name="TextBox 9">
            <a:hlinkClick r:id="rId4"/>
            <a:extLst>
              <a:ext uri="{FF2B5EF4-FFF2-40B4-BE49-F238E27FC236}">
                <a16:creationId xmlns:a16="http://schemas.microsoft.com/office/drawing/2014/main" id="{59141BD1-4A1C-298A-021E-C2740CD75210}"/>
              </a:ext>
            </a:extLst>
          </p:cNvPr>
          <p:cNvSpPr txBox="1"/>
          <p:nvPr/>
        </p:nvSpPr>
        <p:spPr>
          <a:xfrm>
            <a:off x="9628125" y="5996325"/>
            <a:ext cx="1500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www.metrans.eu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8251" y="2557416"/>
            <a:ext cx="4005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METRANS bietet starke Verbindungen zur Neuen Seidenstraße über das Hub-Terminal Brest/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Małaszewicze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und verbindet wichtige Ziele wie Warschau, 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Pozna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ń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, Hamburg, Duisburg und München/Nürnberg über Hamburg und 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Č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esk</a:t>
            </a:r>
            <a:r>
              <a:rPr lang="cs-CZ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á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T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ř</a:t>
            </a:r>
            <a:r>
              <a:rPr lang="de-DE" sz="1200" dirty="0" err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ebov</a:t>
            </a:r>
            <a:r>
              <a:rPr lang="sk-SK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a</a:t>
            </a:r>
            <a:r>
              <a:rPr lang="de-DE" sz="12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. Diese Routen gewährleisten eine tägliche Verbindung zu allen METRANS-Terminals.</a:t>
            </a:r>
            <a:endParaRPr lang="en-CA" sz="12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5" name="TextBox 12">
            <a:extLst>
              <a:ext uri="{FF2B5EF4-FFF2-40B4-BE49-F238E27FC236}">
                <a16:creationId xmlns:a16="http://schemas.microsoft.com/office/drawing/2014/main" id="{D46B6728-3208-0F7D-600A-1157971F0754}"/>
              </a:ext>
            </a:extLst>
          </p:cNvPr>
          <p:cNvSpPr txBox="1"/>
          <p:nvPr/>
        </p:nvSpPr>
        <p:spPr>
          <a:xfrm>
            <a:off x="838253" y="4306965"/>
            <a:ext cx="4256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sk-SK" sz="2000" b="1" dirty="0" err="1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Über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en-US" sz="2000" b="1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2000" b="1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r>
              <a:rPr lang="de-DE" sz="16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Erweiterung des Zugangs zur Seidenstraße</a:t>
            </a:r>
            <a:endParaRPr lang="en-AU" sz="16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91E1B3F6-92CD-904B-5189-2D03459043CB}"/>
              </a:ext>
            </a:extLst>
          </p:cNvPr>
          <p:cNvSpPr txBox="1"/>
          <p:nvPr/>
        </p:nvSpPr>
        <p:spPr>
          <a:xfrm>
            <a:off x="838251" y="5049292"/>
            <a:ext cx="4005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Die Neue Seidenstraßenverbindung über </a:t>
            </a:r>
            <a:r>
              <a:rPr lang="cs-CZ" sz="1200" dirty="0">
                <a:solidFill>
                  <a:srgbClr val="1228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İstanbul</a:t>
            </a:r>
            <a:r>
              <a:rPr lang="de-DE" sz="1200" dirty="0">
                <a:solidFill>
                  <a:srgbClr val="12286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bietet vollen Zugang zum gesamten METRANS-Netzwerk, ermöglicht nahtlose Transportlösungen und erweitert die Konnektivität entlang dieser strategischen Route.</a:t>
            </a:r>
            <a:endParaRPr lang="en-AU" sz="1200" dirty="0">
              <a:solidFill>
                <a:srgbClr val="12286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61DEADDB-0BAF-F2E8-D0EB-DDC8A88E06D8}"/>
              </a:ext>
            </a:extLst>
          </p:cNvPr>
          <p:cNvSpPr/>
          <p:nvPr/>
        </p:nvSpPr>
        <p:spPr>
          <a:xfrm rot="16200000">
            <a:off x="8395306" y="3392651"/>
            <a:ext cx="6294123" cy="72699"/>
          </a:xfrm>
          <a:prstGeom prst="rect">
            <a:avLst/>
          </a:prstGeom>
          <a:solidFill>
            <a:srgbClr val="FF003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rgbClr val="FF003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12">
            <a:extLst>
              <a:ext uri="{FF2B5EF4-FFF2-40B4-BE49-F238E27FC236}">
                <a16:creationId xmlns:a16="http://schemas.microsoft.com/office/drawing/2014/main" id="{D7DF2C80-2EED-1942-52A4-B4D1151C820D}"/>
              </a:ext>
            </a:extLst>
          </p:cNvPr>
          <p:cNvSpPr txBox="1"/>
          <p:nvPr/>
        </p:nvSpPr>
        <p:spPr>
          <a:xfrm rot="16200000">
            <a:off x="11497063" y="459251"/>
            <a:ext cx="7010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>
                <a:solidFill>
                  <a:srgbClr val="122862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2026</a:t>
            </a:r>
            <a:endParaRPr lang="sk-SK" sz="12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pic>
        <p:nvPicPr>
          <p:cNvPr id="11" name="Obrázek 10" descr="Obsah obrázku text, Písmo, logo, Grafika&#10;&#10;Obsah generovaný pomocí AI může být nesprávný.">
            <a:extLst>
              <a:ext uri="{FF2B5EF4-FFF2-40B4-BE49-F238E27FC236}">
                <a16:creationId xmlns:a16="http://schemas.microsoft.com/office/drawing/2014/main" id="{5FECD2E8-6195-4901-29E7-D7CC586E2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0830510" y="5265220"/>
            <a:ext cx="2088485" cy="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95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2625</Words>
  <Application>Microsoft Office PowerPoint</Application>
  <PresentationFormat>Širokouhlá</PresentationFormat>
  <Paragraphs>594</Paragraphs>
  <Slides>23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HelveticaNeueLT Pro 55 Roman</vt:lpstr>
      <vt:lpstr>Wingdings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Majkl Velner</dc:creator>
  <cp:lastModifiedBy>KATONA Anita</cp:lastModifiedBy>
  <cp:revision>421</cp:revision>
  <cp:lastPrinted>2023-10-25T14:06:26Z</cp:lastPrinted>
  <dcterms:created xsi:type="dcterms:W3CDTF">2020-01-17T12:34:48Z</dcterms:created>
  <dcterms:modified xsi:type="dcterms:W3CDTF">2026-03-17T12:55:41Z</dcterms:modified>
</cp:coreProperties>
</file>