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656" r:id="rId2"/>
    <p:sldId id="626" r:id="rId3"/>
    <p:sldId id="649" r:id="rId4"/>
    <p:sldId id="651" r:id="rId5"/>
    <p:sldId id="652" r:id="rId6"/>
    <p:sldId id="655" r:id="rId7"/>
    <p:sldId id="653" r:id="rId8"/>
    <p:sldId id="648" r:id="rId9"/>
    <p:sldId id="264" r:id="rId10"/>
    <p:sldId id="265" r:id="rId1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862"/>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7B09F-5634-4324-A8FF-85CC9BFFC817}" type="datetimeFigureOut">
              <a:rPr lang="sk-SK" smtClean="0"/>
              <a:t>18. 3. 2026</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41BA-D954-46AC-913A-9451D7A56A61}" type="slidenum">
              <a:rPr lang="sk-SK" smtClean="0"/>
              <a:t>‹#›</a:t>
            </a:fld>
            <a:endParaRPr lang="sk-SK" dirty="0"/>
          </a:p>
        </p:txBody>
      </p:sp>
    </p:spTree>
    <p:extLst>
      <p:ext uri="{BB962C8B-B14F-4D97-AF65-F5344CB8AC3E}">
        <p14:creationId xmlns:p14="http://schemas.microsoft.com/office/powerpoint/2010/main" val="89302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10</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2</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1DC6-88C7-034D-44C9-9631D366F305}"/>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5CBA75BD-E27B-5BC0-CBF2-0E482D435A54}"/>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F4133576-90C4-E9B5-CD79-D26FFCC2AC8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1403100E-2707-2B04-2F50-3496CD47EA93}"/>
              </a:ext>
            </a:extLst>
          </p:cNvPr>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12993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B385-DE8F-0BD5-94CB-E7334D6B167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8610C46-9540-002B-68BD-D9A197AAD9EF}"/>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277291F9-C3AE-9747-939D-EB2E40D8B6C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4A39EBB7-686D-6BCE-A644-DEF0AA1A6881}"/>
              </a:ext>
            </a:extLst>
          </p:cNvPr>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1158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300718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7</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87528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68DBF-B2C2-E9F0-588B-72694C09B3F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E41EF9A4-6E56-6E1E-EA64-331C9F7C3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092D2422-30FA-1FAD-C6FD-A69325679AC4}"/>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5" name="Zástupný objekt pre pätu 4">
            <a:extLst>
              <a:ext uri="{FF2B5EF4-FFF2-40B4-BE49-F238E27FC236}">
                <a16:creationId xmlns:a16="http://schemas.microsoft.com/office/drawing/2014/main" id="{87D5FD9B-3374-79B9-7A66-59DF447B3F3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8BA7634-8170-6AE8-28E4-61E0073BFE43}"/>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95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E9AD-116C-B375-60AE-BB7694053491}"/>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FF4A53B2-65D7-D8E8-A364-D39ACE73C77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6E1ED66-619C-0E82-6947-265A090A5AD9}"/>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5" name="Zástupný objekt pre pätu 4">
            <a:extLst>
              <a:ext uri="{FF2B5EF4-FFF2-40B4-BE49-F238E27FC236}">
                <a16:creationId xmlns:a16="http://schemas.microsoft.com/office/drawing/2014/main" id="{1C91907B-4264-C23C-AD8A-4AEE0E83A34E}"/>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676EEDAD-2250-A52F-EA3E-9F410D6BBB6F}"/>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70088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57BB3E8C-6071-EB97-31CA-A30F41A707D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7DDA1562-FDF3-CFEB-F649-789B47B6FB8F}"/>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E39F9D7-8482-3621-F195-C1165C99BCB7}"/>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5" name="Zástupný objekt pre pätu 4">
            <a:extLst>
              <a:ext uri="{FF2B5EF4-FFF2-40B4-BE49-F238E27FC236}">
                <a16:creationId xmlns:a16="http://schemas.microsoft.com/office/drawing/2014/main" id="{73CD4C91-DC15-8EB1-7368-7DBB2FFC137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B6FC4CA-676B-3868-DE0F-ABFE03540F37}"/>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10461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9B51E-DFB8-F96D-DD2F-135FC6D5E76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B733BAB0-E283-45FD-BB5E-976BD1EB079C}"/>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D1666B6-6F9C-7D13-23E1-4444836E640A}"/>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5" name="Zástupný objekt pre pätu 4">
            <a:extLst>
              <a:ext uri="{FF2B5EF4-FFF2-40B4-BE49-F238E27FC236}">
                <a16:creationId xmlns:a16="http://schemas.microsoft.com/office/drawing/2014/main" id="{BB2F3A51-B361-0162-AA7B-1F0BD578F715}"/>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1A0482A3-446D-7EC5-FA25-064695E1D956}"/>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7113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11A92-BC68-4D9F-CBA7-366E991EAAFF}"/>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4B9EF0DF-10E9-6A4F-5142-7261C453C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EFCB92E6-7860-7DA1-064E-1684992CD367}"/>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5" name="Zástupný objekt pre pätu 4">
            <a:extLst>
              <a:ext uri="{FF2B5EF4-FFF2-40B4-BE49-F238E27FC236}">
                <a16:creationId xmlns:a16="http://schemas.microsoft.com/office/drawing/2014/main" id="{F8D9BE6A-C563-76FC-5F00-27AC14E18D6F}"/>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031DEE59-ADD0-E8C5-BA5A-5B248BDFDFFE}"/>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6505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D95E58-EF3A-9E10-6478-CF2B900242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9EBAE4E-54B5-4429-2483-3DC5618AE199}"/>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2EDC4DEB-B3BE-0054-F753-D189809D65E9}"/>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0D4D257-C489-3E5E-BD88-DE63354F4CF3}"/>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6" name="Zástupný objekt pre pätu 5">
            <a:extLst>
              <a:ext uri="{FF2B5EF4-FFF2-40B4-BE49-F238E27FC236}">
                <a16:creationId xmlns:a16="http://schemas.microsoft.com/office/drawing/2014/main" id="{13899058-97F8-6EA9-9A5D-CDFE8E02CD68}"/>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46B61201-BD22-F486-FFF2-27C9DD4FB1C1}"/>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13066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981B4-F5B0-DE97-2A3C-D603C6D0987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6079632E-7BDA-6ECB-1F89-57E9B16CA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C744A1A-E891-5ECE-C6F6-2018BA2085E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8D437E67-EB07-3392-2AA7-CB27CF8F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47BCDAE9-6A3E-BD07-7E09-2AA09E0E10A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CDE7E9D5-D926-6A9D-245D-AC9A504E083A}"/>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8" name="Zástupný objekt pre pätu 7">
            <a:extLst>
              <a:ext uri="{FF2B5EF4-FFF2-40B4-BE49-F238E27FC236}">
                <a16:creationId xmlns:a16="http://schemas.microsoft.com/office/drawing/2014/main" id="{7CC39DA0-E7EC-8CC0-466C-670C64827144}"/>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2DB0D050-B488-44F7-0C4F-BAC68D99F1A0}"/>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54229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B7D1A-0AF0-1BCE-BA81-7BD567AAC174}"/>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50258690-BEBA-143B-9B3E-EC25DD99FB9F}"/>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4" name="Zástupný objekt pre pätu 3">
            <a:extLst>
              <a:ext uri="{FF2B5EF4-FFF2-40B4-BE49-F238E27FC236}">
                <a16:creationId xmlns:a16="http://schemas.microsoft.com/office/drawing/2014/main" id="{63291BF9-0278-3E7F-2BBB-746803F9D519}"/>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82C60973-0089-7D26-BE7C-55C95E2D374C}"/>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7246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8A8EC74-9D7F-C969-FF21-0B88B68C1325}"/>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3" name="Zástupný objekt pre pätu 2">
            <a:extLst>
              <a:ext uri="{FF2B5EF4-FFF2-40B4-BE49-F238E27FC236}">
                <a16:creationId xmlns:a16="http://schemas.microsoft.com/office/drawing/2014/main" id="{30CC1256-D864-6DA7-B51A-6CC7CFF11F6C}"/>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8DB23B2A-E082-8A44-A29B-0F4767E8A2D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7491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CD666-4DF2-DBE8-01DC-EAE3E63CBF5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1087F05-DB66-1E1B-6119-044D3B638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6AA55F3D-6055-6C62-BF45-751D13783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8E6F243-0403-2369-A7D2-DA034C0148BF}"/>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6" name="Zástupný objekt pre pätu 5">
            <a:extLst>
              <a:ext uri="{FF2B5EF4-FFF2-40B4-BE49-F238E27FC236}">
                <a16:creationId xmlns:a16="http://schemas.microsoft.com/office/drawing/2014/main" id="{8D2A83AF-1249-6E34-082B-E5822E07362B}"/>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99983684-C3F8-170D-ACF4-5818AF02DD55}"/>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33140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D3B08F-A9CE-60D8-E7BB-C7E702BB461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BCE5978B-A0BB-1A2C-0BAD-741A548AA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B14E7437-3F7C-C7C4-0F0D-AC5EEFCA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42AA350E-CB68-F985-F15D-62FB47418AE1}"/>
              </a:ext>
            </a:extLst>
          </p:cNvPr>
          <p:cNvSpPr>
            <a:spLocks noGrp="1"/>
          </p:cNvSpPr>
          <p:nvPr>
            <p:ph type="dt" sz="half" idx="10"/>
          </p:nvPr>
        </p:nvSpPr>
        <p:spPr/>
        <p:txBody>
          <a:bodyPr/>
          <a:lstStyle/>
          <a:p>
            <a:fld id="{FD7FF340-B617-4530-B85A-A9B007736927}" type="datetimeFigureOut">
              <a:rPr lang="sk-SK" smtClean="0"/>
              <a:t>18. 3. 2026</a:t>
            </a:fld>
            <a:endParaRPr lang="sk-SK" dirty="0"/>
          </a:p>
        </p:txBody>
      </p:sp>
      <p:sp>
        <p:nvSpPr>
          <p:cNvPr id="6" name="Zástupný objekt pre pätu 5">
            <a:extLst>
              <a:ext uri="{FF2B5EF4-FFF2-40B4-BE49-F238E27FC236}">
                <a16:creationId xmlns:a16="http://schemas.microsoft.com/office/drawing/2014/main" id="{A11519D4-9992-4BEB-75F3-9390238ED8B9}"/>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23ABEFB-5BF8-1F35-2C84-A8103D2ECFB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33212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1C0E2EE-3EBC-388A-C4A6-6F2D0D00F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248E987-93A3-C7C1-E5B6-A84567EA1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FFEA6FC-AC8E-BC6F-CEEF-E932B8A4F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FF340-B617-4530-B85A-A9B007736927}" type="datetimeFigureOut">
              <a:rPr lang="sk-SK" smtClean="0"/>
              <a:t>18. 3. 2026</a:t>
            </a:fld>
            <a:endParaRPr lang="sk-SK" dirty="0"/>
          </a:p>
        </p:txBody>
      </p:sp>
      <p:sp>
        <p:nvSpPr>
          <p:cNvPr id="5" name="Zástupný objekt pre pätu 4">
            <a:extLst>
              <a:ext uri="{FF2B5EF4-FFF2-40B4-BE49-F238E27FC236}">
                <a16:creationId xmlns:a16="http://schemas.microsoft.com/office/drawing/2014/main" id="{D6AB5C51-9B8B-2010-3195-FFF3645BA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C84C90D5-B4CB-7A1C-14A1-F950393F4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603A0-02BD-437B-9383-7F5FF262DE68}" type="slidenum">
              <a:rPr lang="sk-SK" smtClean="0"/>
              <a:t>‹#›</a:t>
            </a:fld>
            <a:endParaRPr lang="sk-SK" dirty="0"/>
          </a:p>
        </p:txBody>
      </p:sp>
    </p:spTree>
    <p:extLst>
      <p:ext uri="{BB962C8B-B14F-4D97-AF65-F5344CB8AC3E}">
        <p14:creationId xmlns:p14="http://schemas.microsoft.com/office/powerpoint/2010/main" val="101040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4.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CB4CCA3-2845-7119-F99A-E327A250BB50}"/>
              </a:ext>
            </a:extLst>
          </p:cNvPr>
          <p:cNvPicPr>
            <a:picLocks noChangeAspect="1"/>
          </p:cNvPicPr>
          <p:nvPr/>
        </p:nvPicPr>
        <p:blipFill>
          <a:blip r:embed="rId3"/>
          <a:srcRect t="5197" b="10644"/>
          <a:stretch>
            <a:fillRect/>
          </a:stretch>
        </p:blipFill>
        <p:spPr>
          <a:xfrm>
            <a:off x="276651" y="332962"/>
            <a:ext cx="11585668" cy="5771584"/>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02263" y="500370"/>
            <a:ext cx="9976616" cy="1015663"/>
          </a:xfrm>
          <a:prstGeom prst="rect">
            <a:avLst/>
          </a:prstGeom>
          <a:noFill/>
        </p:spPr>
        <p:txBody>
          <a:bodyPr wrap="square" rtlCol="0">
            <a:spAutoFit/>
          </a:bodyPr>
          <a:lstStyle/>
          <a:p>
            <a:r>
              <a:rPr lang="sk-SK" sz="6000" b="1" dirty="0">
                <a:solidFill>
                  <a:srgbClr val="122862"/>
                </a:solidFill>
                <a:latin typeface="Arial" panose="020B0604020202020204" pitchFamily="34" charset="0"/>
                <a:ea typeface="Arial" charset="0"/>
                <a:cs typeface="Arial" panose="020B0604020202020204" pitchFamily="34" charset="0"/>
              </a:rPr>
              <a:t>The Power of Networks</a:t>
            </a: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462310"/>
            <a:ext cx="5252302" cy="400110"/>
          </a:xfrm>
          <a:prstGeom prst="rect">
            <a:avLst/>
          </a:prstGeom>
          <a:noFill/>
        </p:spPr>
        <p:txBody>
          <a:bodyPr wrap="square" rtlCol="0">
            <a:spAutoFit/>
          </a:bodyPr>
          <a:lstStyle/>
          <a:p>
            <a:r>
              <a:rPr lang="sk-SK" sz="2000" dirty="0">
                <a:solidFill>
                  <a:srgbClr val="122862"/>
                </a:solidFill>
                <a:latin typeface="Arial" panose="020B0604020202020204" pitchFamily="34" charset="0"/>
                <a:ea typeface="Arial" charset="0"/>
                <a:cs typeface="Arial" panose="020B0604020202020204" pitchFamily="34" charset="0"/>
              </a:rPr>
              <a:t>METRANS Company Presentation</a:t>
            </a:r>
            <a:endParaRPr lang="de-DE" sz="2000" dirty="0">
              <a:solidFill>
                <a:srgbClr val="122862"/>
              </a:solidFill>
              <a:latin typeface="Arial" panose="020B0604020202020204" pitchFamily="34" charset="0"/>
              <a:ea typeface="Arial" charset="0"/>
              <a:cs typeface="Arial" panose="020B0604020202020204" pitchFamily="34" charset="0"/>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493262" y="6231457"/>
            <a:ext cx="2421833" cy="332305"/>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D77CBE11-ABD3-E599-48CA-CABB83FD9702}"/>
              </a:ext>
            </a:extLst>
          </p:cNvPr>
          <p:cNvPicPr>
            <a:picLocks noChangeAspect="1"/>
          </p:cNvPicPr>
          <p:nvPr/>
        </p:nvPicPr>
        <p:blipFill>
          <a:blip r:embed="rId5"/>
          <a:stretch>
            <a:fillRect/>
          </a:stretch>
        </p:blipFill>
        <p:spPr>
          <a:xfrm>
            <a:off x="276651" y="6174235"/>
            <a:ext cx="2640284" cy="446748"/>
          </a:xfrm>
          <a:prstGeom prst="rect">
            <a:avLst/>
          </a:prstGeom>
        </p:spPr>
      </p:pic>
    </p:spTree>
    <p:extLst>
      <p:ext uri="{BB962C8B-B14F-4D97-AF65-F5344CB8AC3E}">
        <p14:creationId xmlns:p14="http://schemas.microsoft.com/office/powerpoint/2010/main" val="348513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13258"/>
          <a:stretch>
            <a:fillRect/>
          </a:stretch>
        </p:blipFill>
        <p:spPr>
          <a:xfrm>
            <a:off x="276651" y="231436"/>
            <a:ext cx="11638698" cy="5716692"/>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en-US" sz="6600" b="1" dirty="0">
                <a:solidFill>
                  <a:srgbClr val="002269"/>
                </a:solidFill>
                <a:latin typeface="Arial" panose="020B0604020202020204" pitchFamily="34" charset="0"/>
                <a:ea typeface="Arial" charset="0"/>
                <a:cs typeface="Arial" panose="020B0604020202020204" pitchFamily="34" charset="0"/>
              </a:rPr>
              <a:t>Thank you</a:t>
            </a:r>
            <a:r>
              <a:rPr lang="sk-SK" sz="6600" b="1" dirty="0">
                <a:solidFill>
                  <a:srgbClr val="002269"/>
                </a:solidFill>
                <a:latin typeface="Arial" panose="020B0604020202020204" pitchFamily="34" charset="0"/>
                <a:ea typeface="Arial" charset="0"/>
                <a:cs typeface="Arial" panose="020B0604020202020204" pitchFamily="34" charset="0"/>
              </a:rPr>
              <a:t>.</a:t>
            </a:r>
            <a:endParaRPr lang="de-DE" sz="6600" b="1" dirty="0">
              <a:solidFill>
                <a:srgbClr val="002269"/>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6047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pic>
        <p:nvPicPr>
          <p:cNvPr id="12" name="Obrázek 11" descr="Obsah obrázku text, Písmo, logo, Grafika&#10;&#10;Obsah generovaný pomocí AI může být nesprávný.">
            <a:extLst>
              <a:ext uri="{FF2B5EF4-FFF2-40B4-BE49-F238E27FC236}">
                <a16:creationId xmlns:a16="http://schemas.microsoft.com/office/drawing/2014/main" id="{FE1991F3-07D0-434D-0A75-F776991F1A36}"/>
              </a:ext>
            </a:extLst>
          </p:cNvPr>
          <p:cNvPicPr>
            <a:picLocks noChangeAspect="1"/>
          </p:cNvPicPr>
          <p:nvPr/>
        </p:nvPicPr>
        <p:blipFill>
          <a:blip r:embed="rId5"/>
          <a:stretch>
            <a:fillRect/>
          </a:stretch>
        </p:blipFill>
        <p:spPr>
          <a:xfrm>
            <a:off x="276651" y="6174235"/>
            <a:ext cx="2640284" cy="446748"/>
          </a:xfrm>
          <a:prstGeom prst="rect">
            <a:avLst/>
          </a:prstGeom>
        </p:spPr>
      </p:pic>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164D8C98-EE7B-B725-62A1-F2EDA8C41E00}"/>
              </a:ext>
            </a:extLst>
          </p:cNvPr>
          <p:cNvPicPr>
            <a:picLocks noChangeAspect="1"/>
          </p:cNvPicPr>
          <p:nvPr/>
        </p:nvPicPr>
        <p:blipFill>
          <a:blip r:embed="rId6"/>
          <a:stretch>
            <a:fillRect/>
          </a:stretch>
        </p:blipFill>
        <p:spPr>
          <a:xfrm>
            <a:off x="9493262" y="6231457"/>
            <a:ext cx="2421833" cy="332305"/>
          </a:xfrm>
          <a:prstGeom prst="rect">
            <a:avLst/>
          </a:prstGeom>
        </p:spPr>
      </p:pic>
    </p:spTree>
    <p:extLst>
      <p:ext uri="{BB962C8B-B14F-4D97-AF65-F5344CB8AC3E}">
        <p14:creationId xmlns:p14="http://schemas.microsoft.com/office/powerpoint/2010/main" val="50929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FCAF32EE-2E43-A384-C205-ABB633D7B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0" t="19456" b="1958"/>
          <a:stretch/>
        </p:blipFill>
        <p:spPr>
          <a:xfrm>
            <a:off x="5962835" y="305231"/>
            <a:ext cx="5198211" cy="6293334"/>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5198211"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07E79000-8348-85EE-F6A6-0F971F39A8E4}"/>
              </a:ext>
            </a:extLst>
          </p:cNvPr>
          <p:cNvSpPr/>
          <p:nvPr/>
        </p:nvSpPr>
        <p:spPr>
          <a:xfrm>
            <a:off x="636692" y="1699260"/>
            <a:ext cx="4948767" cy="4605794"/>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TextBox 12">
            <a:extLst>
              <a:ext uri="{FF2B5EF4-FFF2-40B4-BE49-F238E27FC236}">
                <a16:creationId xmlns:a16="http://schemas.microsoft.com/office/drawing/2014/main" id="{ABABCA7B-B11B-9257-81B5-7F3832D4E4CA}"/>
              </a:ext>
            </a:extLst>
          </p:cNvPr>
          <p:cNvSpPr txBox="1"/>
          <p:nvPr/>
        </p:nvSpPr>
        <p:spPr>
          <a:xfrm>
            <a:off x="935694" y="2023921"/>
            <a:ext cx="4385514" cy="3970318"/>
          </a:xfrm>
          <a:prstGeom prst="rect">
            <a:avLst/>
          </a:prstGeom>
          <a:noFill/>
        </p:spPr>
        <p:txBody>
          <a:bodyPr wrap="square" rtlCol="0">
            <a:spAutoFit/>
          </a:bodyPr>
          <a:lstStyle/>
          <a:p>
            <a:pPr lvl="0" algn="just"/>
            <a:r>
              <a:rPr lang="en-US" sz="1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Hamburger Hafen und Logistik AG (HHLA) and METRANS </a:t>
            </a: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are intensifying their efforts to reduce CO₂ emissions and use resources more responsibly. With a target to achieve a significantly lower carbon footprint across the Group by 2040, HHLA and METRANS are pursuing a comprehensive sustainability strategy under the “Balanced Logistics” brand. This reflects our commitment to long-term economic success while also upholding our social and ecological responsibilities.</a:t>
            </a:r>
            <a:endParaRPr lang="sk-SK"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have developed HHLA Pure, a product based on verified carbon performance, designed to significantly reduce the transport-related CO₂ footprint from port operations into the European hinterland. It allows our clients to leverage Hamburg’s position as the leading European rail port while using METRANS’ efficient intermodal rail network.</a:t>
            </a:r>
            <a:endParaRPr lang="en-AU"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D6FF6870-94B9-0DAF-1D0F-1C017E06C394}"/>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54874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B266-3DFF-460A-E0DD-BEC6B44A6558}"/>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823883E8-60ED-9E0E-BEB4-E6C688990CDE}"/>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56A77AD4-2C74-4009-7CC2-641224C5E2C0}"/>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0C64583A-3406-543E-CA0F-0363CDC72606}"/>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9" name="TextBox 12">
            <a:extLst>
              <a:ext uri="{FF2B5EF4-FFF2-40B4-BE49-F238E27FC236}">
                <a16:creationId xmlns:a16="http://schemas.microsoft.com/office/drawing/2014/main" id="{6A47C958-B263-08F4-F16C-020FF80A433B}"/>
              </a:ext>
            </a:extLst>
          </p:cNvPr>
          <p:cNvSpPr txBox="1"/>
          <p:nvPr/>
        </p:nvSpPr>
        <p:spPr>
          <a:xfrm>
            <a:off x="613283" y="785802"/>
            <a:ext cx="4781677" cy="5693866"/>
          </a:xfrm>
          <a:prstGeom prst="rect">
            <a:avLst/>
          </a:prstGeom>
          <a:noFill/>
        </p:spPr>
        <p:txBody>
          <a:bodyPr wrap="square" rtlCol="0">
            <a:spAutoFit/>
          </a:bodyPr>
          <a:lstStyle/>
          <a:p>
            <a:pPr lvl="0" algn="just"/>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METRANS operates energy-efficient electric trains and lightweight flat wagons, increasing load capacity without extending train length. This enables you, our customers, to minimize the carbon footprint of your container transports, while remaining cost-efficient and competitive.</a:t>
            </a:r>
            <a:endParaRPr lang="sk-SK"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Following a successful pilot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2019</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the product was launched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2020</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with routes from/to Hamburg, later expanding to Bremerhaven and Koper.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Since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2021</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have powered our rail operations in Germany and Austria entirely with certified green electricity, reducing emissions by an additional 60%. Between 2021 and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2022</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transported more than 900,000 TEU annually with zero direct emissions from traction energy, with many forwarding agents and shipping lines now requesting certified carbon performance documentation.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As of September 1,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2023</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our low-emission rail transport offering now includes Wilhelmshaven, Gdansk, Rotterdam, Trieste, and Rijeka. Inland terminals in Duisburg (Germany) and Indija (Serbia) have also been integrated into the HHLA Pure network.</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Obrázok 12">
            <a:extLst>
              <a:ext uri="{FF2B5EF4-FFF2-40B4-BE49-F238E27FC236}">
                <a16:creationId xmlns:a16="http://schemas.microsoft.com/office/drawing/2014/main" id="{6D93BF63-C0AF-6BBB-FF00-C91E3F7263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7251" r="26626"/>
          <a:stretch/>
        </p:blipFill>
        <p:spPr>
          <a:xfrm>
            <a:off x="5859781" y="289965"/>
            <a:ext cx="5301266" cy="6293334"/>
          </a:xfrm>
          <a:prstGeom prst="rect">
            <a:avLst/>
          </a:prstGeom>
        </p:spPr>
      </p:pic>
      <p:pic>
        <p:nvPicPr>
          <p:cNvPr id="3" name="Obrázek 2" descr="Obsah obrázku text, Písmo, logo, Grafika&#10;&#10;Obsah generovaný pomocí AI může být nesprávný.">
            <a:extLst>
              <a:ext uri="{FF2B5EF4-FFF2-40B4-BE49-F238E27FC236}">
                <a16:creationId xmlns:a16="http://schemas.microsoft.com/office/drawing/2014/main" id="{75A6BE6A-808A-D35B-40F5-628AD5306890}"/>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239525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C80-E73F-9A64-1BAB-F8D0412A39E6}"/>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E2E14B41-6B34-5F70-75A4-B49BD65FB22C}"/>
              </a:ext>
            </a:extLst>
          </p:cNvPr>
          <p:cNvSpPr txBox="1"/>
          <p:nvPr/>
        </p:nvSpPr>
        <p:spPr>
          <a:xfrm rot="16200000">
            <a:off x="11531647" y="559576"/>
            <a:ext cx="701041" cy="338554"/>
          </a:xfrm>
          <a:prstGeom prst="rect">
            <a:avLst/>
          </a:prstGeom>
          <a:noFill/>
        </p:spPr>
        <p:txBody>
          <a:bodyPr wrap="square" rtlCol="0">
            <a:spAutoFit/>
          </a:bodyPr>
          <a:lstStyle/>
          <a:p>
            <a:r>
              <a:rPr lang="sk-SK" sz="1600" dirty="0">
                <a:solidFill>
                  <a:schemeClr val="bg1"/>
                </a:solidFill>
                <a:latin typeface="Arial" panose="020B0604020202020204" pitchFamily="34" charset="0"/>
                <a:ea typeface="Arial" charset="0"/>
                <a:cs typeface="Arial" panose="020B0604020202020204" pitchFamily="34" charset="0"/>
              </a:rPr>
              <a:t>2025</a:t>
            </a:r>
            <a:endParaRPr lang="sk-SK" sz="1200" i="1" dirty="0">
              <a:solidFill>
                <a:schemeClr val="bg1"/>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F1719245-74B8-F76C-5669-26D3C041055B}"/>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2AA5A122-EE91-410C-4E8B-CAA6E7D3E308}"/>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13" name="Obrázok 12">
            <a:extLst>
              <a:ext uri="{FF2B5EF4-FFF2-40B4-BE49-F238E27FC236}">
                <a16:creationId xmlns:a16="http://schemas.microsoft.com/office/drawing/2014/main" id="{94086B4B-01BC-19AC-CE2E-94C121A37239}"/>
              </a:ext>
            </a:extLst>
          </p:cNvPr>
          <p:cNvPicPr>
            <a:picLocks noChangeAspect="1"/>
          </p:cNvPicPr>
          <p:nvPr/>
        </p:nvPicPr>
        <p:blipFill>
          <a:blip r:embed="rId4" cstate="print">
            <a:extLst>
              <a:ext uri="{28A0092B-C50C-407E-A947-70E740481C1C}">
                <a14:useLocalDpi xmlns:a14="http://schemas.microsoft.com/office/drawing/2010/main"/>
              </a:ext>
            </a:extLst>
          </a:blip>
          <a:srcRect l="18279" r="20222"/>
          <a:stretch/>
        </p:blipFill>
        <p:spPr>
          <a:xfrm>
            <a:off x="5859781" y="289965"/>
            <a:ext cx="5301266" cy="6286097"/>
          </a:xfrm>
          <a:prstGeom prst="rect">
            <a:avLst/>
          </a:prstGeom>
        </p:spPr>
      </p:pic>
      <p:sp>
        <p:nvSpPr>
          <p:cNvPr id="3" name="TextBox 12">
            <a:extLst>
              <a:ext uri="{FF2B5EF4-FFF2-40B4-BE49-F238E27FC236}">
                <a16:creationId xmlns:a16="http://schemas.microsoft.com/office/drawing/2014/main" id="{96D3874B-3924-ED1C-ACF5-22DE97976C8A}"/>
              </a:ext>
            </a:extLst>
          </p:cNvPr>
          <p:cNvSpPr txBox="1"/>
          <p:nvPr/>
        </p:nvSpPr>
        <p:spPr>
          <a:xfrm>
            <a:off x="613282" y="628528"/>
            <a:ext cx="4781677" cy="5693866"/>
          </a:xfrm>
          <a:prstGeom prst="rect">
            <a:avLst/>
          </a:prstGeom>
          <a:noFill/>
        </p:spPr>
        <p:txBody>
          <a:bodyPr wrap="square" rtlCol="0">
            <a:spAutoFit/>
          </a:bodyPr>
          <a:lstStyle/>
          <a:p>
            <a:pPr lvl="0" algn="just"/>
            <a:r>
              <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2024</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extended our offer along the Silk Road corridor. Transport from Malaszewicze to all METRANS hinterland terminals—and vice versa—can now be handled with certified low-emission energy sources. We also began sourcing certified renewable energy for rail operations in the Netherlands.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Together with Enerparc, we have commissioned a state-of-the-art photovoltaic installation in northern Germany to supply part of our energy needs with solar power.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By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mid-2025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will complete our current CO₂ compensation programs and continue by investing in certified Gold Standard wind energy projects—ensuring that every tonne of residual emissions is matched with a credible financial climate contribution.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are also extending HHLA Pure to include all Istanbul destinations, further expanding our sustainable transport offer.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With HHLA Pure, METRANS provides clients with rail transport and handling services that come with documented CO₂ performance data—allowing them to make an accountable and measurable contribution to climate goals.</a:t>
            </a:r>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AB78AFD3-1F5A-530F-FC16-95F8101E9CDF}"/>
              </a:ext>
            </a:extLst>
          </p:cNvPr>
          <p:cNvPicPr>
            <a:picLocks noChangeAspect="1"/>
          </p:cNvPicPr>
          <p:nvPr/>
        </p:nvPicPr>
        <p:blipFill>
          <a:blip r:embed="rId5"/>
          <a:stretch>
            <a:fillRect/>
          </a:stretch>
        </p:blipFill>
        <p:spPr>
          <a:xfrm rot="16200000">
            <a:off x="10830510" y="5265220"/>
            <a:ext cx="2088485" cy="353382"/>
          </a:xfrm>
          <a:prstGeom prst="rect">
            <a:avLst/>
          </a:prstGeom>
        </p:spPr>
      </p:pic>
      <p:sp>
        <p:nvSpPr>
          <p:cNvPr id="6" name="TextBox 12">
            <a:extLst>
              <a:ext uri="{FF2B5EF4-FFF2-40B4-BE49-F238E27FC236}">
                <a16:creationId xmlns:a16="http://schemas.microsoft.com/office/drawing/2014/main" id="{15C95DFD-CA2C-3447-C77B-E000498F8E76}"/>
              </a:ext>
            </a:extLst>
          </p:cNvPr>
          <p:cNvSpPr txBox="1"/>
          <p:nvPr/>
        </p:nvSpPr>
        <p:spPr>
          <a:xfrm rot="16200000">
            <a:off x="11497066" y="471209"/>
            <a:ext cx="701042"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906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2">
            <a:extLst>
              <a:ext uri="{FF2B5EF4-FFF2-40B4-BE49-F238E27FC236}">
                <a16:creationId xmlns:a16="http://schemas.microsoft.com/office/drawing/2014/main" id="{B0554550-40CD-EACA-18A3-9CA333DFE061}"/>
              </a:ext>
            </a:extLst>
          </p:cNvPr>
          <p:cNvSpPr txBox="1"/>
          <p:nvPr/>
        </p:nvSpPr>
        <p:spPr>
          <a:xfrm>
            <a:off x="564468" y="586410"/>
            <a:ext cx="6890832" cy="830997"/>
          </a:xfrm>
          <a:prstGeom prst="rect">
            <a:avLst/>
          </a:prstGeom>
          <a:noFill/>
        </p:spPr>
        <p:txBody>
          <a:bodyPr wrap="square" rtlCol="0">
            <a:spAutoFit/>
          </a:bodyPr>
          <a:lstStyle/>
          <a:p>
            <a:r>
              <a:rPr lang="en-AU" sz="3200" b="1" dirty="0">
                <a:solidFill>
                  <a:srgbClr val="122862"/>
                </a:solidFill>
                <a:latin typeface="Arial" panose="020B0604020202020204" pitchFamily="34" charset="0"/>
                <a:ea typeface="Arial" charset="0"/>
                <a:cs typeface="Arial" panose="020B0604020202020204" pitchFamily="34" charset="0"/>
              </a:rPr>
              <a:t>The hub &amp; shuttle system</a:t>
            </a:r>
          </a:p>
          <a:p>
            <a:r>
              <a:rPr lang="en-AU" sz="1600" dirty="0">
                <a:solidFill>
                  <a:srgbClr val="A0A0A0"/>
                </a:solidFill>
                <a:latin typeface="Arial" panose="020B0604020202020204" pitchFamily="34" charset="0"/>
                <a:ea typeface="Arial" charset="0"/>
                <a:cs typeface="Arial" panose="020B0604020202020204" pitchFamily="34" charset="0"/>
              </a:rPr>
              <a:t>The ports are linked with a network of </a:t>
            </a:r>
            <a:r>
              <a:rPr lang="sk-SK" sz="1600" dirty="0">
                <a:solidFill>
                  <a:srgbClr val="A0A0A0"/>
                </a:solidFill>
                <a:latin typeface="Arial" panose="020B0604020202020204" pitchFamily="34" charset="0"/>
                <a:ea typeface="Arial" charset="0"/>
                <a:cs typeface="Arial" panose="020B0604020202020204" pitchFamily="34" charset="0"/>
              </a:rPr>
              <a:t>hub</a:t>
            </a:r>
            <a:r>
              <a:rPr lang="en-AU" sz="1600" dirty="0">
                <a:solidFill>
                  <a:srgbClr val="A0A0A0"/>
                </a:solidFill>
                <a:latin typeface="Arial" panose="020B0604020202020204" pitchFamily="34" charset="0"/>
                <a:ea typeface="Arial" charset="0"/>
                <a:cs typeface="Arial" panose="020B0604020202020204" pitchFamily="34" charset="0"/>
              </a:rPr>
              <a:t> and inland terminals</a:t>
            </a:r>
          </a:p>
        </p:txBody>
      </p:sp>
      <p:sp>
        <p:nvSpPr>
          <p:cNvPr id="15" name="TextBox 12">
            <a:extLst>
              <a:ext uri="{FF2B5EF4-FFF2-40B4-BE49-F238E27FC236}">
                <a16:creationId xmlns:a16="http://schemas.microsoft.com/office/drawing/2014/main" id="{067C4427-E995-70AF-552F-D251882568D5}"/>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9" name="Obrázok 8" descr="Obrázok, na ktorom je diagram, text, snímka obrazovky, dizajn&#10;&#10;Obsah vygenerovaný umelou inteligenciou môže byť nesprávny.">
            <a:extLst>
              <a:ext uri="{FF2B5EF4-FFF2-40B4-BE49-F238E27FC236}">
                <a16:creationId xmlns:a16="http://schemas.microsoft.com/office/drawing/2014/main" id="{48E4579F-6A27-BFDA-C46D-AA535BF38F9F}"/>
              </a:ext>
            </a:extLst>
          </p:cNvPr>
          <p:cNvPicPr>
            <a:picLocks noChangeAspect="1"/>
          </p:cNvPicPr>
          <p:nvPr/>
        </p:nvPicPr>
        <p:blipFill>
          <a:blip r:embed="rId3"/>
          <a:srcRect l="7337" t="13281" r="1901"/>
          <a:stretch/>
        </p:blipFill>
        <p:spPr>
          <a:xfrm>
            <a:off x="540584" y="1685244"/>
            <a:ext cx="10710008" cy="4794424"/>
          </a:xfrm>
          <a:prstGeom prst="rect">
            <a:avLst/>
          </a:prstGeom>
        </p:spPr>
      </p:pic>
      <p:sp>
        <p:nvSpPr>
          <p:cNvPr id="2" name="Obdĺžnik 1">
            <a:extLst>
              <a:ext uri="{FF2B5EF4-FFF2-40B4-BE49-F238E27FC236}">
                <a16:creationId xmlns:a16="http://schemas.microsoft.com/office/drawing/2014/main" id="{3C1A17CB-7234-21A3-FBD2-EA5287D2335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3" name="Obrázok 2">
            <a:extLst>
              <a:ext uri="{FF2B5EF4-FFF2-40B4-BE49-F238E27FC236}">
                <a16:creationId xmlns:a16="http://schemas.microsoft.com/office/drawing/2014/main" id="{33036AC8-636C-2AA6-F732-8A6B7AEFD775}"/>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4" name="Obrázek 3" descr="Obsah obrázku text, Písmo, logo, Grafika&#10;&#10;Obsah generovaný pomocí AI může být nesprávný.">
            <a:extLst>
              <a:ext uri="{FF2B5EF4-FFF2-40B4-BE49-F238E27FC236}">
                <a16:creationId xmlns:a16="http://schemas.microsoft.com/office/drawing/2014/main" id="{969DD662-E6AD-7565-1F11-176AB6CAB164}"/>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1421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cxnSp>
        <p:nvCxnSpPr>
          <p:cNvPr id="11" name="Straight Arrow Connector 118">
            <a:extLst>
              <a:ext uri="{FF2B5EF4-FFF2-40B4-BE49-F238E27FC236}">
                <a16:creationId xmlns:a16="http://schemas.microsoft.com/office/drawing/2014/main" id="{4F201D2A-3A4A-874B-18D3-0713950A076A}"/>
              </a:ext>
            </a:extLst>
          </p:cNvPr>
          <p:cNvCxnSpPr>
            <a:cxnSpLocks/>
          </p:cNvCxnSpPr>
          <p:nvPr/>
        </p:nvCxnSpPr>
        <p:spPr>
          <a:xfrm>
            <a:off x="8067271" y="499385"/>
            <a:ext cx="45167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86596D5E-7BC1-CDE9-6632-917C5D5CBBDF}"/>
              </a:ext>
            </a:extLst>
          </p:cNvPr>
          <p:cNvCxnSpPr>
            <a:cxnSpLocks/>
          </p:cNvCxnSpPr>
          <p:nvPr/>
        </p:nvCxnSpPr>
        <p:spPr>
          <a:xfrm>
            <a:off x="8295257" y="1532082"/>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AF658F47-6A15-2B27-4603-AA827285D479}"/>
              </a:ext>
            </a:extLst>
          </p:cNvPr>
          <p:cNvCxnSpPr>
            <a:cxnSpLocks/>
          </p:cNvCxnSpPr>
          <p:nvPr/>
        </p:nvCxnSpPr>
        <p:spPr>
          <a:xfrm>
            <a:off x="8293246" y="1187685"/>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A608E330-D43F-F095-52B3-6932FCB79F56}"/>
              </a:ext>
            </a:extLst>
          </p:cNvPr>
          <p:cNvCxnSpPr>
            <a:cxnSpLocks/>
          </p:cNvCxnSpPr>
          <p:nvPr/>
        </p:nvCxnSpPr>
        <p:spPr>
          <a:xfrm>
            <a:off x="8293246" y="850215"/>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AD22FCF1-932F-EEDA-3779-061EDE22F9BF}"/>
              </a:ext>
            </a:extLst>
          </p:cNvPr>
          <p:cNvCxnSpPr>
            <a:cxnSpLocks/>
          </p:cNvCxnSpPr>
          <p:nvPr/>
        </p:nvCxnSpPr>
        <p:spPr>
          <a:xfrm>
            <a:off x="8295629" y="1864699"/>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34B5F353-FB8A-79A0-D72A-789EDD99C7EB}"/>
              </a:ext>
            </a:extLst>
          </p:cNvPr>
          <p:cNvCxnSpPr>
            <a:cxnSpLocks/>
          </p:cNvCxnSpPr>
          <p:nvPr/>
        </p:nvCxnSpPr>
        <p:spPr>
          <a:xfrm>
            <a:off x="8296860" y="499385"/>
            <a:ext cx="4737" cy="1691722"/>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5" name="Straight Arrow Connector 105">
            <a:extLst>
              <a:ext uri="{FF2B5EF4-FFF2-40B4-BE49-F238E27FC236}">
                <a16:creationId xmlns:a16="http://schemas.microsoft.com/office/drawing/2014/main" id="{BCF09111-77B3-9EFC-85C7-C4021568370A}"/>
              </a:ext>
            </a:extLst>
          </p:cNvPr>
          <p:cNvCxnSpPr>
            <a:cxnSpLocks/>
          </p:cNvCxnSpPr>
          <p:nvPr/>
        </p:nvCxnSpPr>
        <p:spPr>
          <a:xfrm>
            <a:off x="8293246" y="2191107"/>
            <a:ext cx="199273"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EE24EE2-D42D-A5CB-9886-E866C7006AE0}"/>
              </a:ext>
            </a:extLst>
          </p:cNvPr>
          <p:cNvCxnSpPr>
            <a:cxnSpLocks/>
          </p:cNvCxnSpPr>
          <p:nvPr/>
        </p:nvCxnSpPr>
        <p:spPr>
          <a:xfrm>
            <a:off x="4158173" y="217534"/>
            <a:ext cx="2559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9AF86983-5BC1-4895-5F3F-B8A4B919DB83}"/>
              </a:ext>
            </a:extLst>
          </p:cNvPr>
          <p:cNvCxnSpPr>
            <a:cxnSpLocks/>
          </p:cNvCxnSpPr>
          <p:nvPr/>
        </p:nvCxnSpPr>
        <p:spPr>
          <a:xfrm flipH="1">
            <a:off x="4158173" y="217534"/>
            <a:ext cx="9801" cy="6370232"/>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DF860AAC-798B-788F-C15D-FE505D0E35AC}"/>
              </a:ext>
            </a:extLst>
          </p:cNvPr>
          <p:cNvCxnSpPr>
            <a:cxnSpLocks/>
          </p:cNvCxnSpPr>
          <p:nvPr/>
        </p:nvCxnSpPr>
        <p:spPr>
          <a:xfrm flipV="1">
            <a:off x="4164694" y="51803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8E24E03E-054F-9639-D707-04DAB4C88397}"/>
              </a:ext>
            </a:extLst>
          </p:cNvPr>
          <p:cNvCxnSpPr>
            <a:cxnSpLocks/>
          </p:cNvCxnSpPr>
          <p:nvPr/>
        </p:nvCxnSpPr>
        <p:spPr>
          <a:xfrm flipV="1">
            <a:off x="4164694" y="81099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BAA2157A-F2E8-A39B-EFCF-27F21FCB081D}"/>
              </a:ext>
            </a:extLst>
          </p:cNvPr>
          <p:cNvCxnSpPr>
            <a:cxnSpLocks/>
          </p:cNvCxnSpPr>
          <p:nvPr/>
        </p:nvCxnSpPr>
        <p:spPr>
          <a:xfrm flipV="1">
            <a:off x="4164694" y="111057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153AA297-5960-DE08-063B-D5D6425FA6E8}"/>
              </a:ext>
            </a:extLst>
          </p:cNvPr>
          <p:cNvCxnSpPr>
            <a:cxnSpLocks/>
          </p:cNvCxnSpPr>
          <p:nvPr/>
        </p:nvCxnSpPr>
        <p:spPr>
          <a:xfrm flipV="1">
            <a:off x="4164694" y="139790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609CB723-CA37-6854-4274-498D8024673B}"/>
              </a:ext>
            </a:extLst>
          </p:cNvPr>
          <p:cNvCxnSpPr>
            <a:cxnSpLocks/>
          </p:cNvCxnSpPr>
          <p:nvPr/>
        </p:nvCxnSpPr>
        <p:spPr>
          <a:xfrm flipV="1">
            <a:off x="4164694" y="169185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1653C8F8-BF43-E3A2-9B6B-F8562F67045C}"/>
              </a:ext>
            </a:extLst>
          </p:cNvPr>
          <p:cNvCxnSpPr>
            <a:cxnSpLocks/>
          </p:cNvCxnSpPr>
          <p:nvPr/>
        </p:nvCxnSpPr>
        <p:spPr>
          <a:xfrm flipV="1">
            <a:off x="4164694" y="198580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2156FEC8-C3B5-E268-9D4A-00E1AE4C673A}"/>
              </a:ext>
            </a:extLst>
          </p:cNvPr>
          <p:cNvCxnSpPr>
            <a:cxnSpLocks/>
          </p:cNvCxnSpPr>
          <p:nvPr/>
        </p:nvCxnSpPr>
        <p:spPr>
          <a:xfrm flipV="1">
            <a:off x="4164694" y="227313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17F7666B-8B02-7452-50D1-D41B45035FD9}"/>
              </a:ext>
            </a:extLst>
          </p:cNvPr>
          <p:cNvCxnSpPr>
            <a:cxnSpLocks/>
          </p:cNvCxnSpPr>
          <p:nvPr/>
        </p:nvCxnSpPr>
        <p:spPr>
          <a:xfrm flipV="1">
            <a:off x="4164694" y="286766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428DCDB3-52EA-AD4F-5538-1A177D8EE978}"/>
              </a:ext>
            </a:extLst>
          </p:cNvPr>
          <p:cNvCxnSpPr>
            <a:cxnSpLocks/>
          </p:cNvCxnSpPr>
          <p:nvPr/>
        </p:nvCxnSpPr>
        <p:spPr>
          <a:xfrm>
            <a:off x="4156354" y="3670193"/>
            <a:ext cx="257800"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6060CFF3-263F-77AB-27CB-15F3FA5D9BE1}"/>
              </a:ext>
            </a:extLst>
          </p:cNvPr>
          <p:cNvCxnSpPr>
            <a:cxnSpLocks/>
          </p:cNvCxnSpPr>
          <p:nvPr/>
        </p:nvCxnSpPr>
        <p:spPr>
          <a:xfrm flipV="1">
            <a:off x="4164694" y="394220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D8E7EA6A-0E74-8375-06E7-0C82695946FB}"/>
              </a:ext>
            </a:extLst>
          </p:cNvPr>
          <p:cNvCxnSpPr>
            <a:cxnSpLocks/>
          </p:cNvCxnSpPr>
          <p:nvPr/>
        </p:nvCxnSpPr>
        <p:spPr>
          <a:xfrm flipV="1">
            <a:off x="4164694" y="480981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86ADF361-6796-9BEC-0284-AF6AD059E455}"/>
              </a:ext>
            </a:extLst>
          </p:cNvPr>
          <p:cNvCxnSpPr>
            <a:cxnSpLocks/>
          </p:cNvCxnSpPr>
          <p:nvPr/>
        </p:nvCxnSpPr>
        <p:spPr>
          <a:xfrm flipV="1">
            <a:off x="4164694" y="510401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6EF8B206-359C-3B6B-5C03-AAB8BAC0EAC7}"/>
              </a:ext>
            </a:extLst>
          </p:cNvPr>
          <p:cNvCxnSpPr>
            <a:cxnSpLocks/>
          </p:cNvCxnSpPr>
          <p:nvPr/>
        </p:nvCxnSpPr>
        <p:spPr>
          <a:xfrm flipV="1">
            <a:off x="4164694" y="5405338"/>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E19EC897-D37C-B060-7496-E399B0BAD5C0}"/>
              </a:ext>
            </a:extLst>
          </p:cNvPr>
          <p:cNvCxnSpPr>
            <a:cxnSpLocks/>
          </p:cNvCxnSpPr>
          <p:nvPr/>
        </p:nvCxnSpPr>
        <p:spPr>
          <a:xfrm>
            <a:off x="4152483" y="658776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06274D46-FDCB-7D95-54A8-09EE98353FCE}"/>
              </a:ext>
            </a:extLst>
          </p:cNvPr>
          <p:cNvCxnSpPr>
            <a:cxnSpLocks/>
          </p:cNvCxnSpPr>
          <p:nvPr/>
        </p:nvCxnSpPr>
        <p:spPr>
          <a:xfrm flipV="1">
            <a:off x="4164694" y="424377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E0CACA9E-CFED-4056-EAFC-A643CCE9C966}"/>
              </a:ext>
            </a:extLst>
          </p:cNvPr>
          <p:cNvCxnSpPr>
            <a:cxnSpLocks/>
          </p:cNvCxnSpPr>
          <p:nvPr/>
        </p:nvCxnSpPr>
        <p:spPr>
          <a:xfrm flipV="1">
            <a:off x="4160354" y="599060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230BF6C-C3C2-F330-9884-8D8CA95F724D}"/>
              </a:ext>
            </a:extLst>
          </p:cNvPr>
          <p:cNvCxnSpPr>
            <a:cxnSpLocks/>
          </p:cNvCxnSpPr>
          <p:nvPr/>
        </p:nvCxnSpPr>
        <p:spPr>
          <a:xfrm flipV="1">
            <a:off x="4164694" y="3160623"/>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4621518-B761-1903-05FD-662777017883}"/>
              </a:ext>
            </a:extLst>
          </p:cNvPr>
          <p:cNvCxnSpPr>
            <a:cxnSpLocks/>
          </p:cNvCxnSpPr>
          <p:nvPr/>
        </p:nvCxnSpPr>
        <p:spPr>
          <a:xfrm>
            <a:off x="4152483" y="627447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9FB87C19-2207-632F-8317-F858403632F3}"/>
              </a:ext>
            </a:extLst>
          </p:cNvPr>
          <p:cNvCxnSpPr>
            <a:cxnSpLocks/>
          </p:cNvCxnSpPr>
          <p:nvPr/>
        </p:nvCxnSpPr>
        <p:spPr>
          <a:xfrm flipV="1">
            <a:off x="4167974" y="569929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FDEAF9A1-41BC-CD6B-A0A4-36BE5E86D3A7}"/>
              </a:ext>
            </a:extLst>
          </p:cNvPr>
          <p:cNvCxnSpPr>
            <a:cxnSpLocks/>
          </p:cNvCxnSpPr>
          <p:nvPr/>
        </p:nvCxnSpPr>
        <p:spPr>
          <a:xfrm flipV="1">
            <a:off x="4164694" y="256708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C9B1A626-BCF8-63EF-F17B-51A9FBCB9E57}"/>
              </a:ext>
            </a:extLst>
          </p:cNvPr>
          <p:cNvSpPr txBox="1"/>
          <p:nvPr/>
        </p:nvSpPr>
        <p:spPr>
          <a:xfrm>
            <a:off x="693179" y="1006714"/>
            <a:ext cx="3123595" cy="1323439"/>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 Group</a:t>
            </a:r>
            <a:r>
              <a:rPr lang="en-US" sz="3200" b="1" dirty="0">
                <a:solidFill>
                  <a:srgbClr val="122862"/>
                </a:solidFill>
                <a:latin typeface="Arial" panose="020B0604020202020204" pitchFamily="34" charset="0"/>
                <a:ea typeface="Arial" charset="0"/>
                <a:cs typeface="Arial" panose="020B0604020202020204" pitchFamily="34" charset="0"/>
              </a:rPr>
              <a:t> </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Company structure</a:t>
            </a:r>
          </a:p>
        </p:txBody>
      </p:sp>
      <p:cxnSp>
        <p:nvCxnSpPr>
          <p:cNvPr id="175" name="Straight Arrow Connector 107">
            <a:extLst>
              <a:ext uri="{FF2B5EF4-FFF2-40B4-BE49-F238E27FC236}">
                <a16:creationId xmlns:a16="http://schemas.microsoft.com/office/drawing/2014/main" id="{1D80A4FA-E2F6-7077-4D3B-874ACFB91BF3}"/>
              </a:ext>
            </a:extLst>
          </p:cNvPr>
          <p:cNvCxnSpPr>
            <a:cxnSpLocks/>
          </p:cNvCxnSpPr>
          <p:nvPr/>
        </p:nvCxnSpPr>
        <p:spPr>
          <a:xfrm>
            <a:off x="8057693" y="4543320"/>
            <a:ext cx="494497"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11C86F6D-25F1-F032-DC20-CA450DF3CD05}"/>
              </a:ext>
            </a:extLst>
          </p:cNvPr>
          <p:cNvCxnSpPr>
            <a:cxnSpLocks/>
            <a:endCxn id="305" idx="1"/>
          </p:cNvCxnSpPr>
          <p:nvPr/>
        </p:nvCxnSpPr>
        <p:spPr>
          <a:xfrm flipV="1">
            <a:off x="3121887" y="4543320"/>
            <a:ext cx="1289616" cy="615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742F5187-0938-0FCD-BF80-666F52913F9B}"/>
              </a:ext>
            </a:extLst>
          </p:cNvPr>
          <p:cNvSpPr/>
          <p:nvPr/>
        </p:nvSpPr>
        <p:spPr>
          <a:xfrm>
            <a:off x="8484187" y="4425382"/>
            <a:ext cx="2659712" cy="223138"/>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007E48A0-CA5B-FC0B-5543-B1CC0EFF23E8}"/>
              </a:ext>
            </a:extLst>
          </p:cNvPr>
          <p:cNvSpPr txBox="1"/>
          <p:nvPr/>
        </p:nvSpPr>
        <p:spPr>
          <a:xfrm>
            <a:off x="9014208" y="4431373"/>
            <a:ext cx="1781771"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d.o.o., </a:t>
            </a:r>
            <a:r>
              <a:rPr lang="sk-SK" sz="850" dirty="0">
                <a:solidFill>
                  <a:srgbClr val="122862"/>
                </a:solidFill>
                <a:latin typeface="Arial" panose="020B0604020202020204" pitchFamily="34" charset="0"/>
                <a:ea typeface="Arial" charset="0"/>
                <a:cs typeface="Arial" panose="020B0604020202020204" pitchFamily="34" charset="0"/>
              </a:rPr>
              <a:t>RS</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79B6E56B-CEF6-FFFD-B909-201CFB22C179}"/>
              </a:ext>
            </a:extLst>
          </p:cNvPr>
          <p:cNvSpPr/>
          <p:nvPr/>
        </p:nvSpPr>
        <p:spPr>
          <a:xfrm>
            <a:off x="8500164" y="1423734"/>
            <a:ext cx="2660329" cy="22923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1" name="Rounded Rectangle 1">
            <a:extLst>
              <a:ext uri="{FF2B5EF4-FFF2-40B4-BE49-F238E27FC236}">
                <a16:creationId xmlns:a16="http://schemas.microsoft.com/office/drawing/2014/main" id="{DE20C7EB-A41D-30D4-FBC4-D74E697C3BD0}"/>
              </a:ext>
            </a:extLst>
          </p:cNvPr>
          <p:cNvSpPr/>
          <p:nvPr/>
        </p:nvSpPr>
        <p:spPr>
          <a:xfrm>
            <a:off x="8500820" y="1082023"/>
            <a:ext cx="2659712" cy="21237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E439E03B-5E4D-0CAE-379C-08BADBEBF38A}"/>
              </a:ext>
            </a:extLst>
          </p:cNvPr>
          <p:cNvSpPr/>
          <p:nvPr/>
        </p:nvSpPr>
        <p:spPr>
          <a:xfrm>
            <a:off x="8500820" y="414292"/>
            <a:ext cx="2659712" cy="207490"/>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6B8EF284-55CB-8AE7-3AA3-2C7C41B8DBA0}"/>
              </a:ext>
            </a:extLst>
          </p:cNvPr>
          <p:cNvSpPr/>
          <p:nvPr/>
        </p:nvSpPr>
        <p:spPr>
          <a:xfrm>
            <a:off x="8500164" y="738648"/>
            <a:ext cx="2660329" cy="22313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0E7E90F9-363D-F77A-ECAA-B5CCA3AF0D09}"/>
              </a:ext>
            </a:extLst>
          </p:cNvPr>
          <p:cNvSpPr/>
          <p:nvPr/>
        </p:nvSpPr>
        <p:spPr>
          <a:xfrm>
            <a:off x="8500819" y="1760515"/>
            <a:ext cx="2659712" cy="22666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3A963FE1-E951-D4C5-812F-D3B37C5E7BE7}"/>
              </a:ext>
            </a:extLst>
          </p:cNvPr>
          <p:cNvSpPr/>
          <p:nvPr/>
        </p:nvSpPr>
        <p:spPr>
          <a:xfrm>
            <a:off x="8500819" y="2089236"/>
            <a:ext cx="2659712" cy="22963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08EE85E4-C78C-655F-433F-2203196E569F}"/>
              </a:ext>
            </a:extLst>
          </p:cNvPr>
          <p:cNvSpPr txBox="1"/>
          <p:nvPr/>
        </p:nvSpPr>
        <p:spPr>
          <a:xfrm>
            <a:off x="9046716" y="417289"/>
            <a:ext cx="170617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Danubia Kft.</a:t>
            </a:r>
            <a:r>
              <a:rPr lang="sk-SK" sz="850" b="1" dirty="0">
                <a:solidFill>
                  <a:srgbClr val="122862"/>
                </a:solidFill>
                <a:latin typeface="Arial" panose="020B0604020202020204" pitchFamily="34" charset="0"/>
                <a:ea typeface="Arial" charset="0"/>
                <a:cs typeface="Arial" panose="020B0604020202020204" pitchFamily="34" charset="0"/>
              </a:rPr>
              <a:t>, </a:t>
            </a:r>
            <a:r>
              <a:rPr lang="en-US" sz="850" dirty="0">
                <a:solidFill>
                  <a:srgbClr val="122862"/>
                </a:solidFill>
                <a:latin typeface="Arial" panose="020B0604020202020204" pitchFamily="34" charset="0"/>
                <a:ea typeface="Arial" charset="0"/>
                <a:cs typeface="Arial" panose="020B0604020202020204" pitchFamily="34" charset="0"/>
              </a:rPr>
              <a:t>H</a:t>
            </a:r>
            <a:r>
              <a:rPr lang="sk-SK" sz="850" dirty="0">
                <a:solidFill>
                  <a:srgbClr val="122862"/>
                </a:solidFill>
                <a:latin typeface="Arial" panose="020B0604020202020204" pitchFamily="34" charset="0"/>
                <a:ea typeface="Arial" charset="0"/>
                <a:cs typeface="Arial" panose="020B0604020202020204" pitchFamily="34" charset="0"/>
              </a:rPr>
              <a:t>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55A8777D-5DFB-4C99-00B3-382C1B457C8F}"/>
              </a:ext>
            </a:extLst>
          </p:cNvPr>
          <p:cNvSpPr txBox="1"/>
          <p:nvPr/>
        </p:nvSpPr>
        <p:spPr>
          <a:xfrm>
            <a:off x="9053353" y="736597"/>
            <a:ext cx="169457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Konténer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0" name="TextBox 84">
            <a:extLst>
              <a:ext uri="{FF2B5EF4-FFF2-40B4-BE49-F238E27FC236}">
                <a16:creationId xmlns:a16="http://schemas.microsoft.com/office/drawing/2014/main" id="{EE6AC984-0987-4F50-811A-D0FBFD944053}"/>
              </a:ext>
            </a:extLst>
          </p:cNvPr>
          <p:cNvSpPr txBox="1"/>
          <p:nvPr/>
        </p:nvSpPr>
        <p:spPr>
          <a:xfrm>
            <a:off x="9160217" y="1089118"/>
            <a:ext cx="150791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HR</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FC2FD4B6-474C-7D9B-0F78-E3909C708E62}"/>
              </a:ext>
            </a:extLst>
          </p:cNvPr>
          <p:cNvSpPr txBox="1"/>
          <p:nvPr/>
        </p:nvSpPr>
        <p:spPr>
          <a:xfrm>
            <a:off x="9112412" y="1429828"/>
            <a:ext cx="1674104"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SI</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981DD720-4781-6032-81F4-8F0A62925D21}"/>
              </a:ext>
            </a:extLst>
          </p:cNvPr>
          <p:cNvSpPr txBox="1"/>
          <p:nvPr/>
        </p:nvSpPr>
        <p:spPr>
          <a:xfrm>
            <a:off x="9078361" y="1764041"/>
            <a:ext cx="165089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UniverTrans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6B24384F-8211-D3B6-0966-1FDAAC1A1D21}"/>
              </a:ext>
            </a:extLst>
          </p:cNvPr>
          <p:cNvSpPr txBox="1"/>
          <p:nvPr/>
        </p:nvSpPr>
        <p:spPr>
          <a:xfrm>
            <a:off x="9187967" y="2095807"/>
            <a:ext cx="145944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TIP Žilina, s.r.o.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SK</a:t>
            </a:r>
            <a:endParaRPr lang="en-US" sz="850" dirty="0">
              <a:solidFill>
                <a:srgbClr val="122862"/>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05A0E3F4-30CC-74B9-AFEC-707D41B670FD}"/>
              </a:ext>
            </a:extLst>
          </p:cNvPr>
          <p:cNvGrpSpPr/>
          <p:nvPr/>
        </p:nvGrpSpPr>
        <p:grpSpPr>
          <a:xfrm>
            <a:off x="4411503" y="122540"/>
            <a:ext cx="3669645" cy="200055"/>
            <a:chOff x="4112329" y="298360"/>
            <a:chExt cx="3689634" cy="207097"/>
          </a:xfrm>
        </p:grpSpPr>
        <p:sp>
          <p:nvSpPr>
            <p:cNvPr id="327" name="Rounded Rectangle 1">
              <a:extLst>
                <a:ext uri="{FF2B5EF4-FFF2-40B4-BE49-F238E27FC236}">
                  <a16:creationId xmlns:a16="http://schemas.microsoft.com/office/drawing/2014/main" id="{5E2EE6B9-16A5-D240-170E-79224DB8CC29}"/>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8" name="TextBox 57">
              <a:extLst>
                <a:ext uri="{FF2B5EF4-FFF2-40B4-BE49-F238E27FC236}">
                  <a16:creationId xmlns:a16="http://schemas.microsoft.com/office/drawing/2014/main" id="{CD8C98B3-7145-A04A-2B64-EE1BC83E0C59}"/>
                </a:ext>
              </a:extLst>
            </p:cNvPr>
            <p:cNvSpPr txBox="1"/>
            <p:nvPr/>
          </p:nvSpPr>
          <p:spPr>
            <a:xfrm>
              <a:off x="4369241" y="298360"/>
              <a:ext cx="3200062" cy="18570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a.s.</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5" name="Skupina 194">
            <a:extLst>
              <a:ext uri="{FF2B5EF4-FFF2-40B4-BE49-F238E27FC236}">
                <a16:creationId xmlns:a16="http://schemas.microsoft.com/office/drawing/2014/main" id="{9F8C1C16-B7C8-E606-79FF-A74E68E4379B}"/>
              </a:ext>
            </a:extLst>
          </p:cNvPr>
          <p:cNvGrpSpPr/>
          <p:nvPr/>
        </p:nvGrpSpPr>
        <p:grpSpPr>
          <a:xfrm>
            <a:off x="4411503" y="724356"/>
            <a:ext cx="3669645" cy="200055"/>
            <a:chOff x="4112329" y="911676"/>
            <a:chExt cx="3689634" cy="200465"/>
          </a:xfrm>
        </p:grpSpPr>
        <p:sp>
          <p:nvSpPr>
            <p:cNvPr id="325" name="Rounded Rectangle 1">
              <a:extLst>
                <a:ext uri="{FF2B5EF4-FFF2-40B4-BE49-F238E27FC236}">
                  <a16:creationId xmlns:a16="http://schemas.microsoft.com/office/drawing/2014/main" id="{F33F3FD9-3C54-4985-C017-E8874DC6BE18}"/>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6" name="TextBox 75">
              <a:extLst>
                <a:ext uri="{FF2B5EF4-FFF2-40B4-BE49-F238E27FC236}">
                  <a16:creationId xmlns:a16="http://schemas.microsoft.com/office/drawing/2014/main" id="{65A8FC6D-0735-EAD3-E05F-2A6C2AFA15B5}"/>
                </a:ext>
              </a:extLst>
            </p:cNvPr>
            <p:cNvSpPr txBox="1"/>
            <p:nvPr/>
          </p:nvSpPr>
          <p:spPr>
            <a:xfrm>
              <a:off x="4231904" y="911676"/>
              <a:ext cx="3471920" cy="18215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Krems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AT</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6" name="Skupina 195">
            <a:extLst>
              <a:ext uri="{FF2B5EF4-FFF2-40B4-BE49-F238E27FC236}">
                <a16:creationId xmlns:a16="http://schemas.microsoft.com/office/drawing/2014/main" id="{4FB68247-E82D-3B7D-C3CF-1521208D6424}"/>
              </a:ext>
            </a:extLst>
          </p:cNvPr>
          <p:cNvGrpSpPr/>
          <p:nvPr/>
        </p:nvGrpSpPr>
        <p:grpSpPr>
          <a:xfrm>
            <a:off x="4403828" y="1016982"/>
            <a:ext cx="3669645" cy="187687"/>
            <a:chOff x="4112329" y="1210528"/>
            <a:chExt cx="3689634" cy="204955"/>
          </a:xfrm>
        </p:grpSpPr>
        <p:sp>
          <p:nvSpPr>
            <p:cNvPr id="323" name="Rounded Rectangle 1">
              <a:extLst>
                <a:ext uri="{FF2B5EF4-FFF2-40B4-BE49-F238E27FC236}">
                  <a16:creationId xmlns:a16="http://schemas.microsoft.com/office/drawing/2014/main" id="{4260341D-207A-96C0-11B9-FD090798CB6D}"/>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4" name="TextBox 76">
              <a:extLst>
                <a:ext uri="{FF2B5EF4-FFF2-40B4-BE49-F238E27FC236}">
                  <a16:creationId xmlns:a16="http://schemas.microsoft.com/office/drawing/2014/main" id="{B82A0772-7AED-3346-4ADD-78FD62CA514F}"/>
                </a:ext>
              </a:extLst>
            </p:cNvPr>
            <p:cNvSpPr txBox="1"/>
            <p:nvPr/>
          </p:nvSpPr>
          <p:spPr>
            <a:xfrm>
              <a:off x="4231904" y="1210528"/>
              <a:ext cx="3471920" cy="18788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AT</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338E8E3E-A2EE-7E20-B413-EA6E9E54CF61}"/>
              </a:ext>
            </a:extLst>
          </p:cNvPr>
          <p:cNvGrpSpPr/>
          <p:nvPr/>
        </p:nvGrpSpPr>
        <p:grpSpPr>
          <a:xfrm>
            <a:off x="4411503" y="1309253"/>
            <a:ext cx="3669645" cy="193945"/>
            <a:chOff x="4112329" y="1518182"/>
            <a:chExt cx="3689634" cy="200643"/>
          </a:xfrm>
        </p:grpSpPr>
        <p:sp>
          <p:nvSpPr>
            <p:cNvPr id="321" name="Rounded Rectangle 1">
              <a:extLst>
                <a:ext uri="{FF2B5EF4-FFF2-40B4-BE49-F238E27FC236}">
                  <a16:creationId xmlns:a16="http://schemas.microsoft.com/office/drawing/2014/main" id="{560753A7-6AB7-A2A0-066A-35E3E2DE31F9}"/>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2" name="TextBox 77">
              <a:extLst>
                <a:ext uri="{FF2B5EF4-FFF2-40B4-BE49-F238E27FC236}">
                  <a16:creationId xmlns:a16="http://schemas.microsoft.com/office/drawing/2014/main" id="{7052CC27-64FF-C987-FDF7-4EAB40F4DFCC}"/>
                </a:ext>
              </a:extLst>
            </p:cNvPr>
            <p:cNvSpPr txBox="1"/>
            <p:nvPr/>
          </p:nvSpPr>
          <p:spPr>
            <a:xfrm>
              <a:off x="4226319" y="1518182"/>
              <a:ext cx="3471920" cy="19061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DYKO Rail Repair Shop, s.r.o.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CZ</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8" name="Skupina 197">
            <a:extLst>
              <a:ext uri="{FF2B5EF4-FFF2-40B4-BE49-F238E27FC236}">
                <a16:creationId xmlns:a16="http://schemas.microsoft.com/office/drawing/2014/main" id="{B8564FDD-EFE9-A664-B9B7-B1EA7D1D7064}"/>
              </a:ext>
            </a:extLst>
          </p:cNvPr>
          <p:cNvGrpSpPr/>
          <p:nvPr/>
        </p:nvGrpSpPr>
        <p:grpSpPr>
          <a:xfrm>
            <a:off x="4411503" y="1602984"/>
            <a:ext cx="3669645" cy="200055"/>
            <a:chOff x="4112329" y="1818836"/>
            <a:chExt cx="3689634" cy="203331"/>
          </a:xfrm>
        </p:grpSpPr>
        <p:sp>
          <p:nvSpPr>
            <p:cNvPr id="319" name="Rounded Rectangle 1">
              <a:extLst>
                <a:ext uri="{FF2B5EF4-FFF2-40B4-BE49-F238E27FC236}">
                  <a16:creationId xmlns:a16="http://schemas.microsoft.com/office/drawing/2014/main" id="{FE0254F0-5335-C92E-0CEB-AADE8FE5F0F4}"/>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0" name="TextBox 78">
              <a:extLst>
                <a:ext uri="{FF2B5EF4-FFF2-40B4-BE49-F238E27FC236}">
                  <a16:creationId xmlns:a16="http://schemas.microsoft.com/office/drawing/2014/main" id="{8F9031B7-D223-FB31-8089-460D62154910}"/>
                </a:ext>
              </a:extLst>
            </p:cNvPr>
            <p:cNvSpPr txBox="1"/>
            <p:nvPr/>
          </p:nvSpPr>
          <p:spPr>
            <a:xfrm>
              <a:off x="4231905" y="1818836"/>
              <a:ext cx="3471915" cy="20012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s.r.o.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CZ</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9" name="Skupina 198">
            <a:extLst>
              <a:ext uri="{FF2B5EF4-FFF2-40B4-BE49-F238E27FC236}">
                <a16:creationId xmlns:a16="http://schemas.microsoft.com/office/drawing/2014/main" id="{423F1963-B96A-921F-6C0A-3745AA54A6DA}"/>
              </a:ext>
            </a:extLst>
          </p:cNvPr>
          <p:cNvGrpSpPr/>
          <p:nvPr/>
        </p:nvGrpSpPr>
        <p:grpSpPr>
          <a:xfrm>
            <a:off x="4411503" y="1895607"/>
            <a:ext cx="3669645" cy="200055"/>
            <a:chOff x="4112329" y="2193302"/>
            <a:chExt cx="3689634" cy="198549"/>
          </a:xfrm>
        </p:grpSpPr>
        <p:sp>
          <p:nvSpPr>
            <p:cNvPr id="317" name="Rounded Rectangle 1">
              <a:extLst>
                <a:ext uri="{FF2B5EF4-FFF2-40B4-BE49-F238E27FC236}">
                  <a16:creationId xmlns:a16="http://schemas.microsoft.com/office/drawing/2014/main" id="{0DF9378D-3C45-BBC2-5731-50A5D6B98AFB}"/>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8" name="TextBox 79">
              <a:extLst>
                <a:ext uri="{FF2B5EF4-FFF2-40B4-BE49-F238E27FC236}">
                  <a16:creationId xmlns:a16="http://schemas.microsoft.com/office/drawing/2014/main" id="{09649FF6-505C-B934-60A9-3CD98DFBFF37}"/>
                </a:ext>
              </a:extLst>
            </p:cNvPr>
            <p:cNvSpPr txBox="1"/>
            <p:nvPr/>
          </p:nvSpPr>
          <p:spPr>
            <a:xfrm>
              <a:off x="4231904" y="2193302"/>
              <a:ext cx="3471920" cy="18215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/Deutschland/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DE</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B53ACAE6-42DC-058E-BE69-2717947E5EC5}"/>
              </a:ext>
            </a:extLst>
          </p:cNvPr>
          <p:cNvGrpSpPr/>
          <p:nvPr/>
        </p:nvGrpSpPr>
        <p:grpSpPr>
          <a:xfrm>
            <a:off x="4411503" y="2188221"/>
            <a:ext cx="3669645" cy="187760"/>
            <a:chOff x="4112329" y="2431343"/>
            <a:chExt cx="3689634" cy="197508"/>
          </a:xfrm>
        </p:grpSpPr>
        <p:sp>
          <p:nvSpPr>
            <p:cNvPr id="315" name="Rounded Rectangle 1">
              <a:extLst>
                <a:ext uri="{FF2B5EF4-FFF2-40B4-BE49-F238E27FC236}">
                  <a16:creationId xmlns:a16="http://schemas.microsoft.com/office/drawing/2014/main" id="{48C38243-42CB-043E-14D7-CD9014AE203A}"/>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6" name="TextBox 87">
              <a:extLst>
                <a:ext uri="{FF2B5EF4-FFF2-40B4-BE49-F238E27FC236}">
                  <a16:creationId xmlns:a16="http://schemas.microsoft.com/office/drawing/2014/main" id="{B5EE84D2-D53E-E97B-440D-579516A96CF5}"/>
                </a:ext>
              </a:extLst>
            </p:cNvPr>
            <p:cNvSpPr txBox="1"/>
            <p:nvPr/>
          </p:nvSpPr>
          <p:spPr>
            <a:xfrm>
              <a:off x="4267871" y="2431343"/>
              <a:ext cx="3400721" cy="18722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Deutschland GmbH, </a:t>
              </a:r>
              <a:r>
                <a:rPr lang="sk-SK" sz="700" dirty="0">
                  <a:solidFill>
                    <a:schemeClr val="bg1"/>
                  </a:solidFill>
                  <a:latin typeface="Arial" panose="020B0604020202020204" pitchFamily="34" charset="0"/>
                  <a:ea typeface="Arial" charset="0"/>
                  <a:cs typeface="Arial" panose="020B0604020202020204" pitchFamily="34" charset="0"/>
                </a:rPr>
                <a:t>DE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1" name="Skupina 200">
            <a:extLst>
              <a:ext uri="{FF2B5EF4-FFF2-40B4-BE49-F238E27FC236}">
                <a16:creationId xmlns:a16="http://schemas.microsoft.com/office/drawing/2014/main" id="{77198219-BD10-29F2-5421-0BF90F050F9D}"/>
              </a:ext>
            </a:extLst>
          </p:cNvPr>
          <p:cNvGrpSpPr/>
          <p:nvPr/>
        </p:nvGrpSpPr>
        <p:grpSpPr>
          <a:xfrm>
            <a:off x="4411503" y="2480850"/>
            <a:ext cx="3669645" cy="193945"/>
            <a:chOff x="4112329" y="2731844"/>
            <a:chExt cx="3689634" cy="200349"/>
          </a:xfrm>
        </p:grpSpPr>
        <p:sp>
          <p:nvSpPr>
            <p:cNvPr id="313" name="Rounded Rectangle 1">
              <a:extLst>
                <a:ext uri="{FF2B5EF4-FFF2-40B4-BE49-F238E27FC236}">
                  <a16:creationId xmlns:a16="http://schemas.microsoft.com/office/drawing/2014/main" id="{FD6A3DAE-608D-24E6-F76B-5AEA5121C9C1}"/>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4" name="TextBox 81">
              <a:extLst>
                <a:ext uri="{FF2B5EF4-FFF2-40B4-BE49-F238E27FC236}">
                  <a16:creationId xmlns:a16="http://schemas.microsoft.com/office/drawing/2014/main" id="{CA73341D-38A2-8FD9-7A5D-443CF98212EC}"/>
                </a:ext>
              </a:extLst>
            </p:cNvPr>
            <p:cNvSpPr txBox="1"/>
            <p:nvPr/>
          </p:nvSpPr>
          <p:spPr>
            <a:xfrm>
              <a:off x="4231904" y="2731844"/>
              <a:ext cx="3471920" cy="18204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/Polonia/ </a:t>
              </a:r>
              <a:r>
                <a:rPr lang="sk-SK" sz="700" b="1" dirty="0">
                  <a:solidFill>
                    <a:schemeClr val="bg1"/>
                  </a:solidFill>
                  <a:latin typeface="Arial" panose="020B0604020202020204" pitchFamily="34" charset="0"/>
                  <a:ea typeface="Arial" charset="0"/>
                  <a:cs typeface="Arial" panose="020B0604020202020204" pitchFamily="34" charset="0"/>
                </a:rPr>
                <a:t>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PL</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5" name="Skupina 204">
            <a:extLst>
              <a:ext uri="{FF2B5EF4-FFF2-40B4-BE49-F238E27FC236}">
                <a16:creationId xmlns:a16="http://schemas.microsoft.com/office/drawing/2014/main" id="{B571D3CD-5334-C719-C781-8878B643D1C2}"/>
              </a:ext>
            </a:extLst>
          </p:cNvPr>
          <p:cNvGrpSpPr/>
          <p:nvPr/>
        </p:nvGrpSpPr>
        <p:grpSpPr>
          <a:xfrm>
            <a:off x="4411503" y="4145813"/>
            <a:ext cx="3669645" cy="200055"/>
            <a:chOff x="4112329" y="4242028"/>
            <a:chExt cx="3689634" cy="206875"/>
          </a:xfrm>
        </p:grpSpPr>
        <p:sp>
          <p:nvSpPr>
            <p:cNvPr id="311" name="Rounded Rectangle 1">
              <a:extLst>
                <a:ext uri="{FF2B5EF4-FFF2-40B4-BE49-F238E27FC236}">
                  <a16:creationId xmlns:a16="http://schemas.microsoft.com/office/drawing/2014/main" id="{48103657-E343-5977-F8DA-DBA21D3E866C}"/>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2" name="TextBox 80">
              <a:extLst>
                <a:ext uri="{FF2B5EF4-FFF2-40B4-BE49-F238E27FC236}">
                  <a16:creationId xmlns:a16="http://schemas.microsoft.com/office/drawing/2014/main" id="{27590E71-7452-9C65-0CCC-65698AECDBD0}"/>
                </a:ext>
              </a:extLst>
            </p:cNvPr>
            <p:cNvSpPr txBox="1"/>
            <p:nvPr/>
          </p:nvSpPr>
          <p:spPr>
            <a:xfrm>
              <a:off x="4231903" y="4242028"/>
              <a:ext cx="3471919" cy="19945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Istanbul STI</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TR</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6392A2E7-F301-3F71-BCBB-39ED47A4851A}"/>
              </a:ext>
            </a:extLst>
          </p:cNvPr>
          <p:cNvGrpSpPr/>
          <p:nvPr/>
        </p:nvGrpSpPr>
        <p:grpSpPr>
          <a:xfrm>
            <a:off x="4411503" y="3560566"/>
            <a:ext cx="3669645" cy="216188"/>
            <a:chOff x="4112329" y="3632356"/>
            <a:chExt cx="3689634" cy="209863"/>
          </a:xfrm>
        </p:grpSpPr>
        <p:sp>
          <p:nvSpPr>
            <p:cNvPr id="309" name="Rounded Rectangle 1">
              <a:extLst>
                <a:ext uri="{FF2B5EF4-FFF2-40B4-BE49-F238E27FC236}">
                  <a16:creationId xmlns:a16="http://schemas.microsoft.com/office/drawing/2014/main" id="{35486784-3316-FBB6-E348-3C2F8BB8A3BB}"/>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0" name="TextBox 87">
              <a:extLst>
                <a:ext uri="{FF2B5EF4-FFF2-40B4-BE49-F238E27FC236}">
                  <a16:creationId xmlns:a16="http://schemas.microsoft.com/office/drawing/2014/main" id="{78401F2B-5CF5-6A8D-BD82-5C49C55DE5ED}"/>
                </a:ext>
              </a:extLst>
            </p:cNvPr>
            <p:cNvSpPr txBox="1"/>
            <p:nvPr/>
          </p:nvSpPr>
          <p:spPr>
            <a:xfrm>
              <a:off x="4285540" y="3632356"/>
              <a:ext cx="3365748" cy="20080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Zalaegerszeg Kft., </a:t>
              </a:r>
              <a:r>
                <a:rPr lang="en-AU" sz="700" dirty="0">
                  <a:solidFill>
                    <a:schemeClr val="bg1"/>
                  </a:solidFill>
                  <a:latin typeface="Arial" panose="020B0604020202020204" pitchFamily="34" charset="0"/>
                  <a:ea typeface="Arial" charset="0"/>
                  <a:cs typeface="Arial" panose="020B0604020202020204" pitchFamily="34" charset="0"/>
                </a:rPr>
                <a:t>H</a:t>
              </a:r>
              <a:r>
                <a:rPr lang="sk-SK" sz="700" dirty="0">
                  <a:solidFill>
                    <a:schemeClr val="bg1"/>
                  </a:solidFill>
                  <a:latin typeface="Arial" panose="020B0604020202020204" pitchFamily="34" charset="0"/>
                  <a:ea typeface="Arial" charset="0"/>
                  <a:cs typeface="Arial" panose="020B0604020202020204" pitchFamily="34" charset="0"/>
                </a:rPr>
                <a:t>U</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7" name="Skupina 206">
            <a:extLst>
              <a:ext uri="{FF2B5EF4-FFF2-40B4-BE49-F238E27FC236}">
                <a16:creationId xmlns:a16="http://schemas.microsoft.com/office/drawing/2014/main" id="{3D4FDFCE-5CEF-6E9C-7DB8-AE633CE65223}"/>
              </a:ext>
            </a:extLst>
          </p:cNvPr>
          <p:cNvGrpSpPr/>
          <p:nvPr/>
        </p:nvGrpSpPr>
        <p:grpSpPr>
          <a:xfrm>
            <a:off x="4411503" y="3853183"/>
            <a:ext cx="3669645" cy="199980"/>
            <a:chOff x="4112329" y="3937647"/>
            <a:chExt cx="3689634" cy="207914"/>
          </a:xfrm>
        </p:grpSpPr>
        <p:sp>
          <p:nvSpPr>
            <p:cNvPr id="307" name="Rounded Rectangle 1">
              <a:extLst>
                <a:ext uri="{FF2B5EF4-FFF2-40B4-BE49-F238E27FC236}">
                  <a16:creationId xmlns:a16="http://schemas.microsoft.com/office/drawing/2014/main" id="{3C1C7E38-FAAF-1279-6F3D-CCB2A39F9567}"/>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471D35A2-C61F-7BB1-C195-59184FC8058B}"/>
                </a:ext>
              </a:extLst>
            </p:cNvPr>
            <p:cNvSpPr txBox="1"/>
            <p:nvPr/>
          </p:nvSpPr>
          <p:spPr>
            <a:xfrm>
              <a:off x="4285539" y="3937647"/>
              <a:ext cx="3365747" cy="19471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Szeged Kft., </a:t>
              </a:r>
              <a:r>
                <a:rPr lang="sk-SK" sz="700" dirty="0">
                  <a:solidFill>
                    <a:schemeClr val="bg1"/>
                  </a:solidFill>
                  <a:latin typeface="Arial" panose="020B0604020202020204" pitchFamily="34" charset="0"/>
                  <a:ea typeface="Arial" charset="0"/>
                  <a:cs typeface="Arial" panose="020B0604020202020204" pitchFamily="34" charset="0"/>
                </a:rPr>
                <a:t>HU</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8" name="Skupina 207">
            <a:extLst>
              <a:ext uri="{FF2B5EF4-FFF2-40B4-BE49-F238E27FC236}">
                <a16:creationId xmlns:a16="http://schemas.microsoft.com/office/drawing/2014/main" id="{466D9EFF-28EB-94A0-CF05-D062B3EF78F6}"/>
              </a:ext>
            </a:extLst>
          </p:cNvPr>
          <p:cNvGrpSpPr/>
          <p:nvPr/>
        </p:nvGrpSpPr>
        <p:grpSpPr>
          <a:xfrm>
            <a:off x="4411503" y="4438438"/>
            <a:ext cx="3669645" cy="199905"/>
            <a:chOff x="4112329" y="4546509"/>
            <a:chExt cx="3689634" cy="205736"/>
          </a:xfrm>
        </p:grpSpPr>
        <p:sp>
          <p:nvSpPr>
            <p:cNvPr id="305" name="Rounded Rectangle 1">
              <a:extLst>
                <a:ext uri="{FF2B5EF4-FFF2-40B4-BE49-F238E27FC236}">
                  <a16:creationId xmlns:a16="http://schemas.microsoft.com/office/drawing/2014/main" id="{1531D3FB-556D-C1FF-F392-DC8B7B90A46B}"/>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6" name="TextBox 87">
              <a:extLst>
                <a:ext uri="{FF2B5EF4-FFF2-40B4-BE49-F238E27FC236}">
                  <a16:creationId xmlns:a16="http://schemas.microsoft.com/office/drawing/2014/main" id="{F7FECEAB-10E7-7B2F-2ABF-0DA9B826E6B9}"/>
                </a:ext>
              </a:extLst>
            </p:cNvPr>
            <p:cNvSpPr txBox="1"/>
            <p:nvPr/>
          </p:nvSpPr>
          <p:spPr>
            <a:xfrm>
              <a:off x="4281200" y="4546509"/>
              <a:ext cx="3374336" cy="20012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700" b="1" dirty="0">
                  <a:solidFill>
                    <a:schemeClr val="bg1"/>
                  </a:solidFill>
                  <a:latin typeface="Arial" panose="020B0604020202020204" pitchFamily="34" charset="0"/>
                  <a:ea typeface="Arial" charset="0"/>
                  <a:cs typeface="Arial" panose="020B0604020202020204" pitchFamily="34" charset="0"/>
                </a:rPr>
                <a:t>METRANS Adria d.o.o. Rijeka</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HR</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289AC1A1-E1BB-2A87-3472-B1D77A46CD82}"/>
              </a:ext>
            </a:extLst>
          </p:cNvPr>
          <p:cNvGrpSpPr/>
          <p:nvPr/>
        </p:nvGrpSpPr>
        <p:grpSpPr>
          <a:xfrm>
            <a:off x="4411503" y="5608921"/>
            <a:ext cx="3669645" cy="197164"/>
            <a:chOff x="4112329" y="5762780"/>
            <a:chExt cx="3689634" cy="202833"/>
          </a:xfrm>
        </p:grpSpPr>
        <p:sp>
          <p:nvSpPr>
            <p:cNvPr id="303" name="Rounded Rectangle 1">
              <a:extLst>
                <a:ext uri="{FF2B5EF4-FFF2-40B4-BE49-F238E27FC236}">
                  <a16:creationId xmlns:a16="http://schemas.microsoft.com/office/drawing/2014/main" id="{F21ECB3A-43B8-6B27-A19C-BDBFC7FE59FE}"/>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4" name="TextBox 87">
              <a:extLst>
                <a:ext uri="{FF2B5EF4-FFF2-40B4-BE49-F238E27FC236}">
                  <a16:creationId xmlns:a16="http://schemas.microsoft.com/office/drawing/2014/main" id="{138608D2-3FAF-EDBC-43F3-B521D115D303}"/>
                </a:ext>
              </a:extLst>
            </p:cNvPr>
            <p:cNvSpPr txBox="1"/>
            <p:nvPr/>
          </p:nvSpPr>
          <p:spPr>
            <a:xfrm>
              <a:off x="4174415" y="5762780"/>
              <a:ext cx="3585716" cy="18416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70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700" b="1" dirty="0">
                  <a:solidFill>
                    <a:schemeClr val="bg1"/>
                  </a:solidFill>
                  <a:latin typeface="Arial" panose="020B0604020202020204" pitchFamily="34" charset="0"/>
                  <a:ea typeface="Arial" charset="0"/>
                  <a:cs typeface="Arial" panose="020B0604020202020204" pitchFamily="34" charset="0"/>
                </a:rPr>
                <a:t>G</a:t>
              </a:r>
              <a:r>
                <a:rPr lang="de-DE" sz="700" b="1" dirty="0">
                  <a:solidFill>
                    <a:schemeClr val="bg1"/>
                  </a:solidFill>
                  <a:latin typeface="Arial" panose="020B0604020202020204" pitchFamily="34" charset="0"/>
                  <a:ea typeface="Arial" charset="0"/>
                  <a:cs typeface="Arial" panose="020B0604020202020204" pitchFamily="34" charset="0"/>
                </a:rPr>
                <a:t>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DE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0" name="Skupina 209">
            <a:extLst>
              <a:ext uri="{FF2B5EF4-FFF2-40B4-BE49-F238E27FC236}">
                <a16:creationId xmlns:a16="http://schemas.microsoft.com/office/drawing/2014/main" id="{914AC471-A472-F27F-4C0A-87F2D7747C57}"/>
              </a:ext>
            </a:extLst>
          </p:cNvPr>
          <p:cNvGrpSpPr/>
          <p:nvPr/>
        </p:nvGrpSpPr>
        <p:grpSpPr>
          <a:xfrm>
            <a:off x="4411503" y="3066098"/>
            <a:ext cx="3669645" cy="188524"/>
            <a:chOff x="4112329" y="3336991"/>
            <a:chExt cx="3689634" cy="201886"/>
          </a:xfrm>
        </p:grpSpPr>
        <p:sp>
          <p:nvSpPr>
            <p:cNvPr id="301" name="Rounded Rectangle 1">
              <a:extLst>
                <a:ext uri="{FF2B5EF4-FFF2-40B4-BE49-F238E27FC236}">
                  <a16:creationId xmlns:a16="http://schemas.microsoft.com/office/drawing/2014/main" id="{EEC72A9A-0D67-7F40-B3EE-91892879BBE0}"/>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A82F2DD8-0B83-112D-0570-ABC60195D278}"/>
                </a:ext>
              </a:extLst>
            </p:cNvPr>
            <p:cNvSpPr txBox="1"/>
            <p:nvPr/>
          </p:nvSpPr>
          <p:spPr>
            <a:xfrm>
              <a:off x="4277292" y="3336991"/>
              <a:ext cx="3382072" cy="18527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CL EUROPORT Sp. z o.o., </a:t>
              </a:r>
              <a:r>
                <a:rPr lang="sk-SK" sz="700" dirty="0">
                  <a:solidFill>
                    <a:schemeClr val="bg1"/>
                  </a:solidFill>
                  <a:latin typeface="Arial" panose="020B0604020202020204" pitchFamily="34" charset="0"/>
                  <a:ea typeface="Arial" charset="0"/>
                  <a:cs typeface="Arial" panose="020B0604020202020204" pitchFamily="34" charset="0"/>
                </a:rPr>
                <a:t>PL</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1" name="Skupina 210">
            <a:extLst>
              <a:ext uri="{FF2B5EF4-FFF2-40B4-BE49-F238E27FC236}">
                <a16:creationId xmlns:a16="http://schemas.microsoft.com/office/drawing/2014/main" id="{348892C2-7C4F-3BDB-B48D-9A57B66B3C3B}"/>
              </a:ext>
            </a:extLst>
          </p:cNvPr>
          <p:cNvGrpSpPr/>
          <p:nvPr/>
        </p:nvGrpSpPr>
        <p:grpSpPr>
          <a:xfrm>
            <a:off x="4411503" y="6470245"/>
            <a:ext cx="3669645" cy="190099"/>
            <a:chOff x="4112329" y="6444236"/>
            <a:chExt cx="3689634" cy="212949"/>
          </a:xfrm>
        </p:grpSpPr>
        <p:sp>
          <p:nvSpPr>
            <p:cNvPr id="299" name="Rounded Rectangle 1">
              <a:extLst>
                <a:ext uri="{FF2B5EF4-FFF2-40B4-BE49-F238E27FC236}">
                  <a16:creationId xmlns:a16="http://schemas.microsoft.com/office/drawing/2014/main" id="{15899176-CEE9-3D1D-78BC-17C94CC6926D}"/>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0" name="TextBox 87">
              <a:extLst>
                <a:ext uri="{FF2B5EF4-FFF2-40B4-BE49-F238E27FC236}">
                  <a16:creationId xmlns:a16="http://schemas.microsoft.com/office/drawing/2014/main" id="{CE206729-9DD0-5689-2EAD-8F446E66CA19}"/>
                </a:ext>
              </a:extLst>
            </p:cNvPr>
            <p:cNvSpPr txBox="1"/>
            <p:nvPr/>
          </p:nvSpPr>
          <p:spPr>
            <a:xfrm>
              <a:off x="4281200" y="6444236"/>
              <a:ext cx="3374336" cy="20556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700" dirty="0">
                  <a:solidFill>
                    <a:schemeClr val="bg1"/>
                  </a:solidFill>
                  <a:latin typeface="Arial" panose="020B0604020202020204" pitchFamily="34" charset="0"/>
                  <a:ea typeface="Arial" charset="0"/>
                  <a:cs typeface="Arial" panose="020B0604020202020204" pitchFamily="34" charset="0"/>
                </a:rPr>
                <a:t>(33,3%), RS</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D9E8C87C-F1D7-60DF-A585-95795F2E15EA}"/>
              </a:ext>
            </a:extLst>
          </p:cNvPr>
          <p:cNvGrpSpPr/>
          <p:nvPr/>
        </p:nvGrpSpPr>
        <p:grpSpPr>
          <a:xfrm>
            <a:off x="4411503" y="6177622"/>
            <a:ext cx="3669645" cy="208212"/>
            <a:chOff x="4112329" y="6066239"/>
            <a:chExt cx="3689634" cy="202716"/>
          </a:xfrm>
        </p:grpSpPr>
        <p:sp>
          <p:nvSpPr>
            <p:cNvPr id="297" name="Rounded Rectangle 1">
              <a:extLst>
                <a:ext uri="{FF2B5EF4-FFF2-40B4-BE49-F238E27FC236}">
                  <a16:creationId xmlns:a16="http://schemas.microsoft.com/office/drawing/2014/main" id="{9E002EA1-BFA1-1F2E-EBA9-C39863C57FF5}"/>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8" name="TextBox 87">
              <a:extLst>
                <a:ext uri="{FF2B5EF4-FFF2-40B4-BE49-F238E27FC236}">
                  <a16:creationId xmlns:a16="http://schemas.microsoft.com/office/drawing/2014/main" id="{E26CE792-A6F4-F7A4-C806-DFF7A1631AB8}"/>
                </a:ext>
              </a:extLst>
            </p:cNvPr>
            <p:cNvSpPr txBox="1"/>
            <p:nvPr/>
          </p:nvSpPr>
          <p:spPr>
            <a:xfrm>
              <a:off x="4281200" y="6066239"/>
              <a:ext cx="3374336" cy="18551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EMA RAIL S.R.L.  </a:t>
              </a:r>
              <a:r>
                <a:rPr lang="sk-SK" sz="700" dirty="0">
                  <a:solidFill>
                    <a:schemeClr val="bg1"/>
                  </a:solidFill>
                  <a:latin typeface="Arial" panose="020B0604020202020204" pitchFamily="34" charset="0"/>
                  <a:ea typeface="Arial" charset="0"/>
                  <a:cs typeface="Arial" panose="020B0604020202020204" pitchFamily="34" charset="0"/>
                </a:rPr>
                <a:t>(33,3%), RO</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3" name="Skupina 212">
            <a:extLst>
              <a:ext uri="{FF2B5EF4-FFF2-40B4-BE49-F238E27FC236}">
                <a16:creationId xmlns:a16="http://schemas.microsoft.com/office/drawing/2014/main" id="{DE4E4321-CA11-3E9A-2969-A9FEB1EA6A36}"/>
              </a:ext>
            </a:extLst>
          </p:cNvPr>
          <p:cNvGrpSpPr/>
          <p:nvPr/>
        </p:nvGrpSpPr>
        <p:grpSpPr>
          <a:xfrm>
            <a:off x="4411503" y="5023681"/>
            <a:ext cx="3669645" cy="196926"/>
            <a:chOff x="4112329" y="5161563"/>
            <a:chExt cx="3689634" cy="197366"/>
          </a:xfrm>
        </p:grpSpPr>
        <p:sp>
          <p:nvSpPr>
            <p:cNvPr id="295" name="Rounded Rectangle 1">
              <a:extLst>
                <a:ext uri="{FF2B5EF4-FFF2-40B4-BE49-F238E27FC236}">
                  <a16:creationId xmlns:a16="http://schemas.microsoft.com/office/drawing/2014/main" id="{93859481-FCC8-F568-A4A5-DC071F65C2AB}"/>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6438A8DD-2396-E913-DF2E-6A2D8A6F892D}"/>
                </a:ext>
              </a:extLst>
            </p:cNvPr>
            <p:cNvSpPr txBox="1"/>
            <p:nvPr/>
          </p:nvSpPr>
          <p:spPr>
            <a:xfrm>
              <a:off x="4281200" y="5161563"/>
              <a:ext cx="3374336" cy="16743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Netherlands B.V., </a:t>
              </a:r>
              <a:r>
                <a:rPr lang="sk-SK" sz="700" dirty="0">
                  <a:solidFill>
                    <a:schemeClr val="bg1"/>
                  </a:solidFill>
                  <a:latin typeface="Arial" panose="020B0604020202020204" pitchFamily="34" charset="0"/>
                  <a:ea typeface="Arial" charset="0"/>
                  <a:cs typeface="Arial" panose="020B0604020202020204" pitchFamily="34" charset="0"/>
                </a:rPr>
                <a:t>NL</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4" name="Skupina 213">
            <a:extLst>
              <a:ext uri="{FF2B5EF4-FFF2-40B4-BE49-F238E27FC236}">
                <a16:creationId xmlns:a16="http://schemas.microsoft.com/office/drawing/2014/main" id="{9C066B36-9158-3D6D-FA24-E82B691349F4}"/>
              </a:ext>
            </a:extLst>
          </p:cNvPr>
          <p:cNvGrpSpPr/>
          <p:nvPr/>
        </p:nvGrpSpPr>
        <p:grpSpPr>
          <a:xfrm>
            <a:off x="4411503" y="5316308"/>
            <a:ext cx="3669645" cy="193692"/>
            <a:chOff x="4112329" y="5456394"/>
            <a:chExt cx="3689634" cy="205877"/>
          </a:xfrm>
        </p:grpSpPr>
        <p:sp>
          <p:nvSpPr>
            <p:cNvPr id="293" name="Rounded Rectangle 1">
              <a:extLst>
                <a:ext uri="{FF2B5EF4-FFF2-40B4-BE49-F238E27FC236}">
                  <a16:creationId xmlns:a16="http://schemas.microsoft.com/office/drawing/2014/main" id="{E727A011-3B48-831F-9C95-2A37431FE478}"/>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4" name="TextBox 87">
              <a:extLst>
                <a:ext uri="{FF2B5EF4-FFF2-40B4-BE49-F238E27FC236}">
                  <a16:creationId xmlns:a16="http://schemas.microsoft.com/office/drawing/2014/main" id="{ADA2C086-E07A-B31C-5B48-72011F74063A}"/>
                </a:ext>
              </a:extLst>
            </p:cNvPr>
            <p:cNvSpPr txBox="1"/>
            <p:nvPr/>
          </p:nvSpPr>
          <p:spPr>
            <a:xfrm>
              <a:off x="4281200" y="5456394"/>
              <a:ext cx="3374336" cy="20049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Belgium B.V., </a:t>
              </a:r>
              <a:r>
                <a:rPr lang="sk-SK" sz="700" dirty="0">
                  <a:solidFill>
                    <a:schemeClr val="bg1"/>
                  </a:solidFill>
                  <a:latin typeface="Arial" panose="020B0604020202020204" pitchFamily="34" charset="0"/>
                  <a:ea typeface="Arial" charset="0"/>
                  <a:cs typeface="Arial" panose="020B0604020202020204" pitchFamily="34" charset="0"/>
                </a:rPr>
                <a:t>BE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C9EBAFE5-FAC4-0FD1-6A84-2F1E443CB02F}"/>
              </a:ext>
            </a:extLst>
          </p:cNvPr>
          <p:cNvGrpSpPr/>
          <p:nvPr/>
        </p:nvGrpSpPr>
        <p:grpSpPr>
          <a:xfrm>
            <a:off x="4411503" y="415166"/>
            <a:ext cx="3669645" cy="200055"/>
            <a:chOff x="4112329" y="600772"/>
            <a:chExt cx="3689634" cy="208027"/>
          </a:xfrm>
        </p:grpSpPr>
        <p:sp>
          <p:nvSpPr>
            <p:cNvPr id="291" name="Rounded Rectangle 1">
              <a:extLst>
                <a:ext uri="{FF2B5EF4-FFF2-40B4-BE49-F238E27FC236}">
                  <a16:creationId xmlns:a16="http://schemas.microsoft.com/office/drawing/2014/main" id="{C212C38A-3F2F-5E38-5D6B-876518818141}"/>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2" name="TextBox 87">
              <a:extLst>
                <a:ext uri="{FF2B5EF4-FFF2-40B4-BE49-F238E27FC236}">
                  <a16:creationId xmlns:a16="http://schemas.microsoft.com/office/drawing/2014/main" id="{F50D99F0-CB1D-5602-3881-E56CC58D29A7}"/>
                </a:ext>
              </a:extLst>
            </p:cNvPr>
            <p:cNvSpPr txBox="1"/>
            <p:nvPr/>
          </p:nvSpPr>
          <p:spPr>
            <a:xfrm>
              <a:off x="4281200" y="600772"/>
              <a:ext cx="3374336" cy="17934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Slovakia, s.r.o.,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6" name="Skupina 215">
            <a:extLst>
              <a:ext uri="{FF2B5EF4-FFF2-40B4-BE49-F238E27FC236}">
                <a16:creationId xmlns:a16="http://schemas.microsoft.com/office/drawing/2014/main" id="{FAE2C24E-F8DB-8171-0181-B497CA7F5464}"/>
              </a:ext>
            </a:extLst>
          </p:cNvPr>
          <p:cNvGrpSpPr/>
          <p:nvPr/>
        </p:nvGrpSpPr>
        <p:grpSpPr>
          <a:xfrm>
            <a:off x="4411503" y="2773473"/>
            <a:ext cx="3669645" cy="188194"/>
            <a:chOff x="4112329" y="3034363"/>
            <a:chExt cx="3689634" cy="201172"/>
          </a:xfrm>
        </p:grpSpPr>
        <p:sp>
          <p:nvSpPr>
            <p:cNvPr id="289" name="Rounded Rectangle 1">
              <a:extLst>
                <a:ext uri="{FF2B5EF4-FFF2-40B4-BE49-F238E27FC236}">
                  <a16:creationId xmlns:a16="http://schemas.microsoft.com/office/drawing/2014/main" id="{B98AF7BB-CE21-D51D-D7C4-7C2B8C990D11}"/>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0" name="TextBox 81">
              <a:extLst>
                <a:ext uri="{FF2B5EF4-FFF2-40B4-BE49-F238E27FC236}">
                  <a16:creationId xmlns:a16="http://schemas.microsoft.com/office/drawing/2014/main" id="{71D30DA2-2592-0658-3C17-13A60B4723F9}"/>
                </a:ext>
              </a:extLst>
            </p:cNvPr>
            <p:cNvSpPr txBox="1"/>
            <p:nvPr/>
          </p:nvSpPr>
          <p:spPr>
            <a:xfrm>
              <a:off x="4231904" y="3034363"/>
              <a:ext cx="3471920" cy="18215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a:t>
              </a:r>
              <a:r>
                <a:rPr lang="sk-SK" sz="700" b="1" dirty="0">
                  <a:solidFill>
                    <a:schemeClr val="bg1"/>
                  </a:solidFill>
                  <a:latin typeface="Arial" panose="020B0604020202020204" pitchFamily="34" charset="0"/>
                  <a:ea typeface="Arial" charset="0"/>
                  <a:cs typeface="Arial" panose="020B0604020202020204" pitchFamily="34" charset="0"/>
                </a:rPr>
                <a:t>Rail 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PL</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7" name="Skupina 216">
            <a:extLst>
              <a:ext uri="{FF2B5EF4-FFF2-40B4-BE49-F238E27FC236}">
                <a16:creationId xmlns:a16="http://schemas.microsoft.com/office/drawing/2014/main" id="{C51E4580-C22C-6D66-4C49-70A6902F66B5}"/>
              </a:ext>
            </a:extLst>
          </p:cNvPr>
          <p:cNvGrpSpPr/>
          <p:nvPr/>
        </p:nvGrpSpPr>
        <p:grpSpPr>
          <a:xfrm>
            <a:off x="4411503" y="4731051"/>
            <a:ext cx="3669645" cy="208298"/>
            <a:chOff x="4112329" y="4851968"/>
            <a:chExt cx="3689634" cy="203619"/>
          </a:xfrm>
        </p:grpSpPr>
        <p:sp>
          <p:nvSpPr>
            <p:cNvPr id="223" name="Rounded Rectangle 1">
              <a:extLst>
                <a:ext uri="{FF2B5EF4-FFF2-40B4-BE49-F238E27FC236}">
                  <a16:creationId xmlns:a16="http://schemas.microsoft.com/office/drawing/2014/main" id="{9CE082CA-6D4B-6D6D-F5B3-795D63C98146}"/>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88" name="TextBox 87">
              <a:extLst>
                <a:ext uri="{FF2B5EF4-FFF2-40B4-BE49-F238E27FC236}">
                  <a16:creationId xmlns:a16="http://schemas.microsoft.com/office/drawing/2014/main" id="{A33DAA62-7E24-054E-2A29-8C0AE2D49BE7}"/>
                </a:ext>
              </a:extLst>
            </p:cNvPr>
            <p:cNvSpPr txBox="1"/>
            <p:nvPr/>
          </p:nvSpPr>
          <p:spPr>
            <a:xfrm>
              <a:off x="4281200" y="4851968"/>
              <a:ext cx="3374336" cy="19974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a:t>
              </a:r>
              <a:r>
                <a:rPr lang="en-US" sz="700" b="1" dirty="0">
                  <a:solidFill>
                    <a:schemeClr val="bg1"/>
                  </a:solidFill>
                  <a:latin typeface="Arial" panose="020B0604020202020204" pitchFamily="34" charset="0"/>
                  <a:ea typeface="Arial" charset="0"/>
                  <a:cs typeface="Arial" panose="020B0604020202020204" pitchFamily="34" charset="0"/>
                </a:rPr>
                <a:t>A</a:t>
              </a:r>
              <a:r>
                <a:rPr lang="sk-SK" sz="700" b="1" dirty="0">
                  <a:solidFill>
                    <a:schemeClr val="bg1"/>
                  </a:solidFill>
                  <a:latin typeface="Arial" panose="020B0604020202020204" pitchFamily="34" charset="0"/>
                  <a:ea typeface="Arial" charset="0"/>
                  <a:cs typeface="Arial" panose="020B0604020202020204" pitchFamily="34" charset="0"/>
                </a:rPr>
                <a:t>dria</a:t>
              </a:r>
              <a:r>
                <a:rPr lang="en-US" sz="700" b="1" dirty="0">
                  <a:solidFill>
                    <a:schemeClr val="bg1"/>
                  </a:solidFill>
                  <a:latin typeface="Arial" panose="020B0604020202020204" pitchFamily="34" charset="0"/>
                  <a:ea typeface="Arial" charset="0"/>
                  <a:cs typeface="Arial" panose="020B0604020202020204" pitchFamily="34" charset="0"/>
                </a:rPr>
                <a:t> R</a:t>
              </a:r>
              <a:r>
                <a:rPr lang="sk-SK" sz="700" b="1" dirty="0">
                  <a:solidFill>
                    <a:schemeClr val="bg1"/>
                  </a:solidFill>
                  <a:latin typeface="Arial" panose="020B0604020202020204" pitchFamily="34" charset="0"/>
                  <a:ea typeface="Arial" charset="0"/>
                  <a:cs typeface="Arial" panose="020B0604020202020204" pitchFamily="34" charset="0"/>
                </a:rPr>
                <a:t>ail</a:t>
              </a:r>
              <a:r>
                <a:rPr lang="en-US" sz="700" b="1" dirty="0">
                  <a:solidFill>
                    <a:schemeClr val="bg1"/>
                  </a:solidFill>
                  <a:latin typeface="Arial" panose="020B0604020202020204" pitchFamily="34" charset="0"/>
                  <a:ea typeface="Arial" charset="0"/>
                  <a:cs typeface="Arial" panose="020B0604020202020204" pitchFamily="34" charset="0"/>
                </a:rPr>
                <a:t> d.o.o.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HR</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18" name="Obdĺžnik: zaoblené rohy 217">
            <a:extLst>
              <a:ext uri="{FF2B5EF4-FFF2-40B4-BE49-F238E27FC236}">
                <a16:creationId xmlns:a16="http://schemas.microsoft.com/office/drawing/2014/main" id="{4A937F62-A5B4-AF64-62C1-C6AB8A6B260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219" name="TextBox 88">
            <a:extLst>
              <a:ext uri="{FF2B5EF4-FFF2-40B4-BE49-F238E27FC236}">
                <a16:creationId xmlns:a16="http://schemas.microsoft.com/office/drawing/2014/main" id="{AF8B6346-18D1-7112-4057-E44BDCFAF897}"/>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en-US" sz="1200" dirty="0">
                <a:solidFill>
                  <a:srgbClr val="F9F9F9"/>
                </a:solidFill>
                <a:latin typeface="Arial" panose="020B0604020202020204" pitchFamily="34" charset="0"/>
                <a:ea typeface="Arial" charset="0"/>
                <a:cs typeface="Arial" panose="020B0604020202020204" pitchFamily="34" charset="0"/>
              </a:rPr>
              <a:t>Prague, Czech Republic</a:t>
            </a:r>
          </a:p>
        </p:txBody>
      </p:sp>
      <p:grpSp>
        <p:nvGrpSpPr>
          <p:cNvPr id="220" name="Skupina 219">
            <a:extLst>
              <a:ext uri="{FF2B5EF4-FFF2-40B4-BE49-F238E27FC236}">
                <a16:creationId xmlns:a16="http://schemas.microsoft.com/office/drawing/2014/main" id="{4EB5416A-2347-7758-26BA-7459ACCA7C49}"/>
              </a:ext>
            </a:extLst>
          </p:cNvPr>
          <p:cNvGrpSpPr/>
          <p:nvPr/>
        </p:nvGrpSpPr>
        <p:grpSpPr>
          <a:xfrm>
            <a:off x="4407163" y="5886403"/>
            <a:ext cx="3669645" cy="193797"/>
            <a:chOff x="4112329" y="600772"/>
            <a:chExt cx="3689634" cy="208027"/>
          </a:xfrm>
        </p:grpSpPr>
        <p:sp>
          <p:nvSpPr>
            <p:cNvPr id="221" name="Rounded Rectangle 1">
              <a:extLst>
                <a:ext uri="{FF2B5EF4-FFF2-40B4-BE49-F238E27FC236}">
                  <a16:creationId xmlns:a16="http://schemas.microsoft.com/office/drawing/2014/main" id="{B82B577C-0C86-7599-353D-CF4B1133D2D8}"/>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22" name="TextBox 87">
              <a:extLst>
                <a:ext uri="{FF2B5EF4-FFF2-40B4-BE49-F238E27FC236}">
                  <a16:creationId xmlns:a16="http://schemas.microsoft.com/office/drawing/2014/main" id="{F3D19CF7-44E5-B49C-D6F2-AD77BF99EFF7}"/>
                </a:ext>
              </a:extLst>
            </p:cNvPr>
            <p:cNvSpPr txBox="1"/>
            <p:nvPr/>
          </p:nvSpPr>
          <p:spPr>
            <a:xfrm>
              <a:off x="4281200" y="600772"/>
              <a:ext cx="3374336" cy="19635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TIP Košice, s.r.o.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 name="TextBox 12">
            <a:extLst>
              <a:ext uri="{FF2B5EF4-FFF2-40B4-BE49-F238E27FC236}">
                <a16:creationId xmlns:a16="http://schemas.microsoft.com/office/drawing/2014/main" id="{E346D663-FB6E-04F6-A502-47DFF92EAC4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3" name="Obrázek 2" descr="Obsah obrázku text, Písmo, logo, Grafika&#10;&#10;Obsah generovaný pomocí AI může být nesprávný.">
            <a:extLst>
              <a:ext uri="{FF2B5EF4-FFF2-40B4-BE49-F238E27FC236}">
                <a16:creationId xmlns:a16="http://schemas.microsoft.com/office/drawing/2014/main" id="{CB767715-7F16-5C3A-E227-664C60EB3BAF}"/>
              </a:ext>
            </a:extLst>
          </p:cNvPr>
          <p:cNvPicPr>
            <a:picLocks noChangeAspect="1"/>
          </p:cNvPicPr>
          <p:nvPr/>
        </p:nvPicPr>
        <p:blipFill>
          <a:blip r:embed="rId3"/>
          <a:stretch>
            <a:fillRect/>
          </a:stretch>
        </p:blipFill>
        <p:spPr>
          <a:xfrm rot="16200000">
            <a:off x="10830510" y="5265220"/>
            <a:ext cx="2088485" cy="353382"/>
          </a:xfrm>
          <a:prstGeom prst="rect">
            <a:avLst/>
          </a:prstGeom>
        </p:spPr>
      </p:pic>
      <p:cxnSp>
        <p:nvCxnSpPr>
          <p:cNvPr id="60" name="Straight Arrow Connector 96">
            <a:extLst>
              <a:ext uri="{FF2B5EF4-FFF2-40B4-BE49-F238E27FC236}">
                <a16:creationId xmlns:a16="http://schemas.microsoft.com/office/drawing/2014/main" id="{47014F55-E550-F2F7-4964-4E48A22C3F5D}"/>
              </a:ext>
            </a:extLst>
          </p:cNvPr>
          <p:cNvCxnSpPr>
            <a:cxnSpLocks/>
          </p:cNvCxnSpPr>
          <p:nvPr/>
        </p:nvCxnSpPr>
        <p:spPr>
          <a:xfrm flipV="1">
            <a:off x="4164694" y="343622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63" name="Rounded Rectangle 1">
            <a:extLst>
              <a:ext uri="{FF2B5EF4-FFF2-40B4-BE49-F238E27FC236}">
                <a16:creationId xmlns:a16="http://schemas.microsoft.com/office/drawing/2014/main" id="{DD3F7E11-BE23-8282-8866-8F366180B4BD}"/>
              </a:ext>
            </a:extLst>
          </p:cNvPr>
          <p:cNvSpPr/>
          <p:nvPr/>
        </p:nvSpPr>
        <p:spPr>
          <a:xfrm>
            <a:off x="4411503" y="3329720"/>
            <a:ext cx="3669645" cy="182644"/>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l-PL" sz="700" b="1" dirty="0">
              <a:solidFill>
                <a:schemeClr val="bg1"/>
              </a:solidFill>
              <a:latin typeface="Arial" panose="020B0604020202020204" pitchFamily="34" charset="0"/>
              <a:cs typeface="Arial" panose="020B0604020202020204" pitchFamily="34" charset="0"/>
            </a:endParaRPr>
          </a:p>
          <a:p>
            <a:pPr algn="ctr"/>
            <a:r>
              <a:rPr lang="pl-PL" sz="700" b="1" dirty="0">
                <a:solidFill>
                  <a:schemeClr val="bg1"/>
                </a:solidFill>
                <a:latin typeface="Arial" panose="020B0604020202020204" pitchFamily="34" charset="0"/>
                <a:cs typeface="Arial" panose="020B0604020202020204" pitchFamily="34" charset="0"/>
              </a:rPr>
              <a:t>EUROTRANS Sp. z o.o., </a:t>
            </a:r>
            <a:r>
              <a:rPr lang="pl-PL" sz="700" dirty="0">
                <a:solidFill>
                  <a:schemeClr val="bg1"/>
                </a:solidFill>
                <a:latin typeface="Arial" panose="020B0604020202020204" pitchFamily="34" charset="0"/>
                <a:cs typeface="Arial" panose="020B0604020202020204" pitchFamily="34" charset="0"/>
              </a:rPr>
              <a:t>PL</a:t>
            </a:r>
            <a:br>
              <a:rPr lang="pl-PL" sz="800" dirty="0"/>
            </a:br>
            <a:endParaRPr lang="en-AU" sz="7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7180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7">
            <a:extLst>
              <a:ext uri="{FF2B5EF4-FFF2-40B4-BE49-F238E27FC236}">
                <a16:creationId xmlns:a16="http://schemas.microsoft.com/office/drawing/2014/main" id="{82570214-486A-16CD-744F-BC3B0FD578D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086675" y="1565271"/>
            <a:ext cx="3837692" cy="2267446"/>
          </a:xfrm>
          <a:prstGeom prst="rect">
            <a:avLst/>
          </a:prstGeom>
        </p:spPr>
      </p:pic>
      <p:pic>
        <p:nvPicPr>
          <p:cNvPr id="27" name="Obrázok 26">
            <a:extLst>
              <a:ext uri="{FF2B5EF4-FFF2-40B4-BE49-F238E27FC236}">
                <a16:creationId xmlns:a16="http://schemas.microsoft.com/office/drawing/2014/main" id="{AD1571DB-85ED-AEDF-610A-173A69C21D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 t="1520" r="252" b="2566"/>
          <a:stretch/>
        </p:blipFill>
        <p:spPr>
          <a:xfrm>
            <a:off x="3516368" y="3783737"/>
            <a:ext cx="3820679" cy="2449423"/>
          </a:xfrm>
          <a:prstGeom prst="rect">
            <a:avLst/>
          </a:prstGeom>
        </p:spPr>
      </p:pic>
      <p:sp>
        <p:nvSpPr>
          <p:cNvPr id="11" name="Obdĺžnik 10">
            <a:extLst>
              <a:ext uri="{FF2B5EF4-FFF2-40B4-BE49-F238E27FC236}">
                <a16:creationId xmlns:a16="http://schemas.microsoft.com/office/drawing/2014/main" id="{555F886D-AC77-31F4-5B04-926965C2D2D8}"/>
              </a:ext>
            </a:extLst>
          </p:cNvPr>
          <p:cNvSpPr/>
          <p:nvPr/>
        </p:nvSpPr>
        <p:spPr>
          <a:xfrm>
            <a:off x="4205816" y="1565415"/>
            <a:ext cx="3443084" cy="2267445"/>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2" name="Rechteck 22">
            <a:extLst>
              <a:ext uri="{FF2B5EF4-FFF2-40B4-BE49-F238E27FC236}">
                <a16:creationId xmlns:a16="http://schemas.microsoft.com/office/drawing/2014/main" id="{08B23A22-BECC-4F71-C964-B4AB9AF24F7C}"/>
              </a:ext>
            </a:extLst>
          </p:cNvPr>
          <p:cNvSpPr/>
          <p:nvPr/>
        </p:nvSpPr>
        <p:spPr>
          <a:xfrm>
            <a:off x="635508" y="1562063"/>
            <a:ext cx="3570308" cy="2270654"/>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Box 12">
            <a:extLst>
              <a:ext uri="{FF2B5EF4-FFF2-40B4-BE49-F238E27FC236}">
                <a16:creationId xmlns:a16="http://schemas.microsoft.com/office/drawing/2014/main" id="{DF1CB270-D53C-87FC-4F49-21FC26427DCB}"/>
              </a:ext>
            </a:extLst>
          </p:cNvPr>
          <p:cNvSpPr txBox="1"/>
          <p:nvPr/>
        </p:nvSpPr>
        <p:spPr>
          <a:xfrm>
            <a:off x="839010" y="1851114"/>
            <a:ext cx="3109892" cy="1754326"/>
          </a:xfrm>
          <a:prstGeom prst="rect">
            <a:avLst/>
          </a:prstGeom>
          <a:noFill/>
        </p:spPr>
        <p:txBody>
          <a:bodyPr wrap="square" rtlCol="0">
            <a:spAutoFit/>
          </a:bodyPr>
          <a:lstStyle/>
          <a:p>
            <a:pPr algn="ctr"/>
            <a:r>
              <a:rPr lang="en-US" b="1" dirty="0">
                <a:solidFill>
                  <a:schemeClr val="bg1"/>
                </a:solidFill>
                <a:latin typeface="Arial" panose="020B0604020202020204" pitchFamily="34" charset="0"/>
                <a:ea typeface="Arial" charset="0"/>
                <a:cs typeface="Arial" panose="020B0604020202020204" pitchFamily="34" charset="0"/>
              </a:rPr>
              <a:t>With HHLA Pure</a:t>
            </a:r>
            <a:r>
              <a:rPr lang="sk-SK" b="1" dirty="0">
                <a:solidFill>
                  <a:schemeClr val="bg1"/>
                </a:solidFill>
                <a:latin typeface="Arial" panose="020B0604020202020204" pitchFamily="34" charset="0"/>
                <a:ea typeface="Arial" charset="0"/>
                <a:cs typeface="Arial" panose="020B0604020202020204" pitchFamily="34" charset="0"/>
              </a:rPr>
              <a:t> we </a:t>
            </a:r>
            <a:r>
              <a:rPr lang="en-US" b="1" dirty="0">
                <a:solidFill>
                  <a:schemeClr val="bg1"/>
                </a:solidFill>
                <a:latin typeface="Arial" panose="020B0604020202020204" pitchFamily="34" charset="0"/>
                <a:ea typeface="Arial" charset="0"/>
                <a:cs typeface="Arial" panose="020B0604020202020204" pitchFamily="34" charset="0"/>
              </a:rPr>
              <a:t>ensure</a:t>
            </a:r>
            <a:r>
              <a:rPr lang="sk-SK" b="1" dirty="0">
                <a:solidFill>
                  <a:schemeClr val="bg1"/>
                </a:solidFill>
                <a:latin typeface="Arial" panose="020B0604020202020204" pitchFamily="34" charset="0"/>
                <a:ea typeface="Arial" charset="0"/>
                <a:cs typeface="Arial" panose="020B0604020202020204" pitchFamily="34" charset="0"/>
              </a:rPr>
              <a:t> ha</a:t>
            </a:r>
            <a:r>
              <a:rPr lang="en-US" b="1" dirty="0">
                <a:solidFill>
                  <a:schemeClr val="bg1"/>
                </a:solidFill>
                <a:latin typeface="Arial" panose="020B0604020202020204" pitchFamily="34" charset="0"/>
                <a:ea typeface="Arial" charset="0"/>
                <a:cs typeface="Arial" panose="020B0604020202020204" pitchFamily="34" charset="0"/>
              </a:rPr>
              <a:t>ndling and transport with a reduced CO₂ footprint, which has a real impact on climate protection.</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5" name="TextBox 12">
            <a:extLst>
              <a:ext uri="{FF2B5EF4-FFF2-40B4-BE49-F238E27FC236}">
                <a16:creationId xmlns:a16="http://schemas.microsoft.com/office/drawing/2014/main" id="{84A9DC5B-FB91-8826-5CE2-1C2297D98318}"/>
              </a:ext>
            </a:extLst>
          </p:cNvPr>
          <p:cNvSpPr txBox="1"/>
          <p:nvPr/>
        </p:nvSpPr>
        <p:spPr>
          <a:xfrm>
            <a:off x="4466973" y="1823986"/>
            <a:ext cx="2163026" cy="400110"/>
          </a:xfrm>
          <a:prstGeom prst="rect">
            <a:avLst/>
          </a:prstGeom>
          <a:noFill/>
        </p:spPr>
        <p:txBody>
          <a:bodyPr wrap="square" rtlCol="0">
            <a:spAutoFit/>
          </a:bodyPr>
          <a:lstStyle/>
          <a:p>
            <a:pPr lvl="0"/>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Our </a:t>
            </a:r>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a:t>
            </a:r>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pproach</a:t>
            </a:r>
            <a:endPar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2">
            <a:extLst>
              <a:ext uri="{FF2B5EF4-FFF2-40B4-BE49-F238E27FC236}">
                <a16:creationId xmlns:a16="http://schemas.microsoft.com/office/drawing/2014/main" id="{03B5D383-0156-6D63-6CCB-44776010DE0F}"/>
              </a:ext>
            </a:extLst>
          </p:cNvPr>
          <p:cNvSpPr txBox="1"/>
          <p:nvPr/>
        </p:nvSpPr>
        <p:spPr>
          <a:xfrm>
            <a:off x="4466972" y="2281763"/>
            <a:ext cx="3081908" cy="1169551"/>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Modern hybrid &amp; electric locomotives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Electrified port terminals with storage cranes &amp; electric vehicles</a:t>
            </a:r>
            <a:endParaRPr lang="en-AU"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bdĺžnik 23">
            <a:extLst>
              <a:ext uri="{FF2B5EF4-FFF2-40B4-BE49-F238E27FC236}">
                <a16:creationId xmlns:a16="http://schemas.microsoft.com/office/drawing/2014/main" id="{4BCC7B62-FF67-38A6-8217-73CE361C743E}"/>
              </a:ext>
            </a:extLst>
          </p:cNvPr>
          <p:cNvSpPr/>
          <p:nvPr/>
        </p:nvSpPr>
        <p:spPr>
          <a:xfrm>
            <a:off x="7337047" y="3832861"/>
            <a:ext cx="3582412" cy="240029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6" name="TextBox 12">
            <a:extLst>
              <a:ext uri="{FF2B5EF4-FFF2-40B4-BE49-F238E27FC236}">
                <a16:creationId xmlns:a16="http://schemas.microsoft.com/office/drawing/2014/main" id="{33C15AE3-C458-759F-4774-95806C027BE0}"/>
              </a:ext>
            </a:extLst>
          </p:cNvPr>
          <p:cNvSpPr txBox="1"/>
          <p:nvPr/>
        </p:nvSpPr>
        <p:spPr>
          <a:xfrm>
            <a:off x="7836463" y="4125069"/>
            <a:ext cx="2746002" cy="1815882"/>
          </a:xfrm>
          <a:prstGeom prst="rect">
            <a:avLst/>
          </a:prstGeom>
          <a:noFill/>
        </p:spPr>
        <p:txBody>
          <a:bodyPr wrap="square" rtlCol="0">
            <a:spAutoFit/>
          </a:bodyPr>
          <a:lstStyle/>
          <a:p>
            <a:pPr lvl="0"/>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Even for long distances, compensation matters. Since CO₂ emissions affect the entire planet, we offset any unavoidable emissions through certified environmental projects.</a:t>
            </a:r>
            <a:endParaRPr lang="en-AU"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hteck 22">
            <a:extLst>
              <a:ext uri="{FF2B5EF4-FFF2-40B4-BE49-F238E27FC236}">
                <a16:creationId xmlns:a16="http://schemas.microsoft.com/office/drawing/2014/main" id="{032EB6C8-0577-83F7-6187-62973D76A58B}"/>
              </a:ext>
            </a:extLst>
          </p:cNvPr>
          <p:cNvSpPr/>
          <p:nvPr/>
        </p:nvSpPr>
        <p:spPr>
          <a:xfrm>
            <a:off x="635509" y="3832861"/>
            <a:ext cx="2912595" cy="2400299"/>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12">
            <a:extLst>
              <a:ext uri="{FF2B5EF4-FFF2-40B4-BE49-F238E27FC236}">
                <a16:creationId xmlns:a16="http://schemas.microsoft.com/office/drawing/2014/main" id="{0C3C5B48-82AF-5BEA-460C-85FC2B9B9DBA}"/>
              </a:ext>
            </a:extLst>
          </p:cNvPr>
          <p:cNvSpPr txBox="1"/>
          <p:nvPr/>
        </p:nvSpPr>
        <p:spPr>
          <a:xfrm>
            <a:off x="776218" y="4690231"/>
            <a:ext cx="2599441" cy="646331"/>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Till now we have already offset over</a:t>
            </a:r>
          </a:p>
        </p:txBody>
      </p:sp>
      <p:sp>
        <p:nvSpPr>
          <p:cNvPr id="33" name="Google Shape;1423;p113">
            <a:extLst>
              <a:ext uri="{FF2B5EF4-FFF2-40B4-BE49-F238E27FC236}">
                <a16:creationId xmlns:a16="http://schemas.microsoft.com/office/drawing/2014/main" id="{FDD7ECFB-6876-310E-A9B6-5A80AE4B0658}"/>
              </a:ext>
            </a:extLst>
          </p:cNvPr>
          <p:cNvSpPr txBox="1">
            <a:spLocks/>
          </p:cNvSpPr>
          <p:nvPr/>
        </p:nvSpPr>
        <p:spPr>
          <a:xfrm>
            <a:off x="1199291" y="5336625"/>
            <a:ext cx="1722516"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r>
              <a:rPr lang="sk-SK" sz="3200" dirty="0">
                <a:solidFill>
                  <a:srgbClr val="122862"/>
                </a:solidFill>
                <a:latin typeface="Arial" panose="020B0604020202020204" pitchFamily="34" charset="0"/>
                <a:cs typeface="Arial" panose="020B0604020202020204" pitchFamily="34" charset="0"/>
              </a:rPr>
              <a:t>230.000</a:t>
            </a:r>
            <a:endParaRPr lang="de-DE" sz="3200" dirty="0">
              <a:solidFill>
                <a:srgbClr val="122862"/>
              </a:solidFill>
              <a:latin typeface="Arial" panose="020B0604020202020204" pitchFamily="34" charset="0"/>
              <a:cs typeface="Arial" panose="020B0604020202020204" pitchFamily="34" charset="0"/>
            </a:endParaRPr>
          </a:p>
        </p:txBody>
      </p:sp>
      <p:sp>
        <p:nvSpPr>
          <p:cNvPr id="34" name="TextBox 12">
            <a:extLst>
              <a:ext uri="{FF2B5EF4-FFF2-40B4-BE49-F238E27FC236}">
                <a16:creationId xmlns:a16="http://schemas.microsoft.com/office/drawing/2014/main" id="{641B5120-659A-8E4D-EC92-7EFAA15376FB}"/>
              </a:ext>
            </a:extLst>
          </p:cNvPr>
          <p:cNvSpPr txBox="1"/>
          <p:nvPr/>
        </p:nvSpPr>
        <p:spPr>
          <a:xfrm>
            <a:off x="1199291" y="5672000"/>
            <a:ext cx="1722516" cy="369332"/>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tonnes of CO</a:t>
            </a:r>
            <a:r>
              <a:rPr lang="sk-SK" baseline="-25000" dirty="0">
                <a:solidFill>
                  <a:schemeClr val="bg1"/>
                </a:solidFill>
                <a:latin typeface="Arial" panose="020B0604020202020204" pitchFamily="34" charset="0"/>
                <a:ea typeface="Arial" charset="0"/>
                <a:cs typeface="Arial" panose="020B0604020202020204" pitchFamily="34" charset="0"/>
              </a:rPr>
              <a:t>2</a:t>
            </a:r>
          </a:p>
        </p:txBody>
      </p:sp>
      <p:pic>
        <p:nvPicPr>
          <p:cNvPr id="37" name="Obrázok 36" descr="Obrázok, na ktorom je grafika, písmo, logo, symbol&#10;&#10;Obsah vygenerovaný umelou inteligenciou môže byť nesprávny.">
            <a:extLst>
              <a:ext uri="{FF2B5EF4-FFF2-40B4-BE49-F238E27FC236}">
                <a16:creationId xmlns:a16="http://schemas.microsoft.com/office/drawing/2014/main" id="{87DA237A-2EBB-3409-D04F-36791AF2E898}"/>
              </a:ext>
            </a:extLst>
          </p:cNvPr>
          <p:cNvPicPr>
            <a:picLocks noChangeAspect="1"/>
          </p:cNvPicPr>
          <p:nvPr/>
        </p:nvPicPr>
        <p:blipFill>
          <a:blip r:embed="rId5"/>
          <a:stretch>
            <a:fillRect/>
          </a:stretch>
        </p:blipFill>
        <p:spPr>
          <a:xfrm>
            <a:off x="1568895" y="3796834"/>
            <a:ext cx="983307" cy="984885"/>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5" name="Obrázek 4" descr="Obsah obrázku text, Písmo, logo, Grafika&#10;&#10;Obsah generovaný pomocí AI může být nesprávný.">
            <a:extLst>
              <a:ext uri="{FF2B5EF4-FFF2-40B4-BE49-F238E27FC236}">
                <a16:creationId xmlns:a16="http://schemas.microsoft.com/office/drawing/2014/main" id="{449C33CC-A0DC-B49C-E407-E8736B8B054D}"/>
              </a:ext>
            </a:extLst>
          </p:cNvPr>
          <p:cNvPicPr>
            <a:picLocks noChangeAspect="1"/>
          </p:cNvPicPr>
          <p:nvPr/>
        </p:nvPicPr>
        <p:blipFill>
          <a:blip r:embed="rId7"/>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5129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sp>
        <p:nvSpPr>
          <p:cNvPr id="2" name="Rechteck 22">
            <a:extLst>
              <a:ext uri="{FF2B5EF4-FFF2-40B4-BE49-F238E27FC236}">
                <a16:creationId xmlns:a16="http://schemas.microsoft.com/office/drawing/2014/main" id="{D50EAA4C-A494-996C-5A88-89E259C924EE}"/>
              </a:ext>
            </a:extLst>
          </p:cNvPr>
          <p:cNvSpPr/>
          <p:nvPr/>
        </p:nvSpPr>
        <p:spPr>
          <a:xfrm>
            <a:off x="650167" y="1504950"/>
            <a:ext cx="3349272" cy="223937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9" name="Obrázok 38">
            <a:extLst>
              <a:ext uri="{FF2B5EF4-FFF2-40B4-BE49-F238E27FC236}">
                <a16:creationId xmlns:a16="http://schemas.microsoft.com/office/drawing/2014/main" id="{B53A2334-D9DF-8D51-018A-28EBF2FDFBE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220" b="10650"/>
          <a:stretch/>
        </p:blipFill>
        <p:spPr>
          <a:xfrm>
            <a:off x="7020462" y="3926049"/>
            <a:ext cx="3898998" cy="2351204"/>
          </a:xfrm>
          <a:prstGeom prst="rect">
            <a:avLst/>
          </a:prstGeom>
        </p:spPr>
      </p:pic>
      <p:sp>
        <p:nvSpPr>
          <p:cNvPr id="24" name="Obdĺžnik 23">
            <a:extLst>
              <a:ext uri="{FF2B5EF4-FFF2-40B4-BE49-F238E27FC236}">
                <a16:creationId xmlns:a16="http://schemas.microsoft.com/office/drawing/2014/main" id="{5904F62B-82BD-5546-C5B4-20EF5CCAFFB0}"/>
              </a:ext>
            </a:extLst>
          </p:cNvPr>
          <p:cNvSpPr/>
          <p:nvPr/>
        </p:nvSpPr>
        <p:spPr>
          <a:xfrm>
            <a:off x="3965928" y="1504951"/>
            <a:ext cx="6953532" cy="2674740"/>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5" name="TextBox 12">
            <a:extLst>
              <a:ext uri="{FF2B5EF4-FFF2-40B4-BE49-F238E27FC236}">
                <a16:creationId xmlns:a16="http://schemas.microsoft.com/office/drawing/2014/main" id="{0C894490-29CE-96F5-BDA5-4001C3F3B989}"/>
              </a:ext>
            </a:extLst>
          </p:cNvPr>
          <p:cNvSpPr txBox="1"/>
          <p:nvPr/>
        </p:nvSpPr>
        <p:spPr>
          <a:xfrm>
            <a:off x="4245173" y="1748870"/>
            <a:ext cx="2767669" cy="400110"/>
          </a:xfrm>
          <a:prstGeom prst="rect">
            <a:avLst/>
          </a:prstGeom>
          <a:noFill/>
        </p:spPr>
        <p:txBody>
          <a:bodyPr wrap="square" rtlCol="0">
            <a:spAutoFit/>
          </a:bodyPr>
          <a:lstStyle/>
          <a:p>
            <a:pPr lvl="0"/>
            <a:r>
              <a:rPr lang="sk-SK"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Our product</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268435" y="2209484"/>
            <a:ext cx="6639963" cy="1815882"/>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Low-impact cargo handling and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Electrified operations across HHLA terminals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CO₂-efficient METRANS locomotives and rolling stock</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Unavoidable emissions are compensated through Gold Standard-certified projects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Customers receive confirmation of carbon-balanced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In Austria</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Germany</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and the Netherlands,</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 METRANS electric trains run on renewable power</a:t>
            </a:r>
            <a:endParaRPr lang="en-AU"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907273" y="1827431"/>
            <a:ext cx="2801550" cy="1477328"/>
          </a:xfrm>
          <a:prstGeom prst="rect">
            <a:avLst/>
          </a:prstGeom>
          <a:noFill/>
        </p:spPr>
        <p:txBody>
          <a:bodyPr wrap="square" rtlCol="0">
            <a:spAutoFit/>
          </a:bodyPr>
          <a:lstStyle/>
          <a:p>
            <a:pPr algn="ctr"/>
            <a:r>
              <a:rPr lang="sk-SK" b="1" dirty="0">
                <a:solidFill>
                  <a:schemeClr val="bg1"/>
                </a:solidFill>
                <a:latin typeface="Arial" panose="020B0604020202020204" pitchFamily="34" charset="0"/>
                <a:ea typeface="Arial" charset="0"/>
                <a:cs typeface="Arial" panose="020B0604020202020204" pitchFamily="34" charset="0"/>
              </a:rPr>
              <a:t>D</a:t>
            </a:r>
            <a:r>
              <a:rPr lang="en-US" b="1" dirty="0">
                <a:solidFill>
                  <a:schemeClr val="bg1"/>
                </a:solidFill>
                <a:latin typeface="Arial" panose="020B0604020202020204" pitchFamily="34" charset="0"/>
                <a:ea typeface="Arial" charset="0"/>
                <a:cs typeface="Arial" panose="020B0604020202020204" pitchFamily="34" charset="0"/>
              </a:rPr>
              <a:t>esigned to reduce the transport-related CO₂ footprint from port operations into the European hinterland</a:t>
            </a:r>
            <a:r>
              <a:rPr lang="sk-SK" b="1" dirty="0">
                <a:solidFill>
                  <a:schemeClr val="bg1"/>
                </a:solidFill>
                <a:latin typeface="Arial" panose="020B0604020202020204" pitchFamily="34" charset="0"/>
                <a:ea typeface="Arial" charset="0"/>
                <a:cs typeface="Arial" panose="020B0604020202020204" pitchFamily="34" charset="0"/>
              </a:rPr>
              <a:t>.</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9" name="Obdĺžnik 18">
            <a:extLst>
              <a:ext uri="{FF2B5EF4-FFF2-40B4-BE49-F238E27FC236}">
                <a16:creationId xmlns:a16="http://schemas.microsoft.com/office/drawing/2014/main" id="{B3DEB80A-29A3-8FFE-8440-1FA46CD9B7A8}"/>
              </a:ext>
            </a:extLst>
          </p:cNvPr>
          <p:cNvSpPr/>
          <p:nvPr/>
        </p:nvSpPr>
        <p:spPr>
          <a:xfrm>
            <a:off x="3965928" y="4179692"/>
            <a:ext cx="3349272" cy="2097560"/>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4260905" y="4329789"/>
            <a:ext cx="1495589" cy="400110"/>
          </a:xfrm>
          <a:prstGeom prst="rect">
            <a:avLst/>
          </a:prstGeom>
          <a:noFill/>
        </p:spPr>
        <p:txBody>
          <a:bodyPr wrap="square" rtlCol="0">
            <a:spAutoFit/>
          </a:bodyPr>
          <a:lstStyle/>
          <a:p>
            <a:pPr lvl="0"/>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Process</a:t>
            </a:r>
          </a:p>
        </p:txBody>
      </p:sp>
      <p:sp>
        <p:nvSpPr>
          <p:cNvPr id="21" name="TextBox 12">
            <a:extLst>
              <a:ext uri="{FF2B5EF4-FFF2-40B4-BE49-F238E27FC236}">
                <a16:creationId xmlns:a16="http://schemas.microsoft.com/office/drawing/2014/main" id="{824EF9B2-948F-0C3A-8826-418EF33E9B5C}"/>
              </a:ext>
            </a:extLst>
          </p:cNvPr>
          <p:cNvSpPr txBox="1"/>
          <p:nvPr/>
        </p:nvSpPr>
        <p:spPr>
          <a:xfrm>
            <a:off x="4260904" y="4745541"/>
            <a:ext cx="2775043" cy="1384995"/>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Certification of HHLA Pure TÜV Nord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Receiving customer-specific transport (volume/route)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Offsetting and monitoring by TÜV Nord</a:t>
            </a:r>
            <a:endParaRPr lang="en-AU"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pic>
        <p:nvPicPr>
          <p:cNvPr id="36" name="Obrázok 35">
            <a:extLst>
              <a:ext uri="{FF2B5EF4-FFF2-40B4-BE49-F238E27FC236}">
                <a16:creationId xmlns:a16="http://schemas.microsoft.com/office/drawing/2014/main" id="{282EC939-C60F-7F08-3AF9-F5D30A6B61BD}"/>
              </a:ext>
            </a:extLst>
          </p:cNvPr>
          <p:cNvPicPr>
            <a:picLocks noChangeAspect="1"/>
          </p:cNvPicPr>
          <p:nvPr/>
        </p:nvPicPr>
        <p:blipFill>
          <a:blip r:embed="rId5" cstate="screen">
            <a:extLst>
              <a:ext uri="{28A0092B-C50C-407E-A947-70E740481C1C}">
                <a14:useLocalDpi xmlns:a14="http://schemas.microsoft.com/office/drawing/2010/main"/>
              </a:ext>
            </a:extLst>
          </a:blip>
          <a:srcRect l="9700" t="-706" r="10800" b="2662"/>
          <a:stretch/>
        </p:blipFill>
        <p:spPr>
          <a:xfrm>
            <a:off x="650168" y="3551188"/>
            <a:ext cx="3315760" cy="2726064"/>
          </a:xfrm>
          <a:prstGeom prst="rect">
            <a:avLst/>
          </a:prstGeom>
        </p:spPr>
      </p:pic>
      <p:sp>
        <p:nvSpPr>
          <p:cNvPr id="42" name="TextBox 12">
            <a:extLst>
              <a:ext uri="{FF2B5EF4-FFF2-40B4-BE49-F238E27FC236}">
                <a16:creationId xmlns:a16="http://schemas.microsoft.com/office/drawing/2014/main" id="{E4D61E8C-E19B-95C5-D43E-96A70B3045BB}"/>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726914EC-3BDD-315B-9D02-AB49584E9E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D10DF586-9B53-D281-67D8-EE9DE9C7E8BD}"/>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9" name="Obrázok 8">
            <a:extLst>
              <a:ext uri="{FF2B5EF4-FFF2-40B4-BE49-F238E27FC236}">
                <a16:creationId xmlns:a16="http://schemas.microsoft.com/office/drawing/2014/main" id="{AAD011E4-D2A6-C91F-9DE5-235BB0D481A3}"/>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6" name="Obrázek 5" descr="Obsah obrázku text, Písmo, logo, Grafika&#10;&#10;Obsah generovaný pomocí AI může být nesprávný.">
            <a:extLst>
              <a:ext uri="{FF2B5EF4-FFF2-40B4-BE49-F238E27FC236}">
                <a16:creationId xmlns:a16="http://schemas.microsoft.com/office/drawing/2014/main" id="{ED51EE79-15F1-7A1C-3A21-6B852450F2A9}"/>
              </a:ext>
            </a:extLst>
          </p:cNvPr>
          <p:cNvPicPr>
            <a:picLocks noChangeAspect="1"/>
          </p:cNvPicPr>
          <p:nvPr/>
        </p:nvPicPr>
        <p:blipFill>
          <a:blip r:embed="rId7"/>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C02653BB-4461-E075-25C0-AEE25AD1E969}"/>
              </a:ext>
            </a:extLst>
          </p:cNvPr>
          <p:cNvSpPr txBox="1"/>
          <p:nvPr/>
        </p:nvSpPr>
        <p:spPr>
          <a:xfrm>
            <a:off x="683448" y="538523"/>
            <a:ext cx="3225610" cy="584775"/>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Contact details</a:t>
            </a:r>
          </a:p>
        </p:txBody>
      </p:sp>
      <p:sp>
        <p:nvSpPr>
          <p:cNvPr id="4" name="Obdĺžnik: zaoblené horné rohy 3">
            <a:extLst>
              <a:ext uri="{FF2B5EF4-FFF2-40B4-BE49-F238E27FC236}">
                <a16:creationId xmlns:a16="http://schemas.microsoft.com/office/drawing/2014/main" id="{DC82A495-6172-848D-64F1-F375A0CD13F6}"/>
              </a:ext>
            </a:extLst>
          </p:cNvPr>
          <p:cNvSpPr/>
          <p:nvPr/>
        </p:nvSpPr>
        <p:spPr>
          <a:xfrm rot="10800000">
            <a:off x="1449044"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11" name="Obrázok 10">
            <a:extLst>
              <a:ext uri="{FF2B5EF4-FFF2-40B4-BE49-F238E27FC236}">
                <a16:creationId xmlns:a16="http://schemas.microsoft.com/office/drawing/2014/main" id="{3FFE69BE-F4BE-936A-CE92-AF52201F8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103" t="24077" r="8023"/>
          <a:stretch/>
        </p:blipFill>
        <p:spPr>
          <a:xfrm>
            <a:off x="1821175" y="2707371"/>
            <a:ext cx="2731775" cy="2885708"/>
          </a:xfrm>
          <a:prstGeom prst="rect">
            <a:avLst/>
          </a:prstGeom>
        </p:spPr>
      </p:pic>
      <p:sp>
        <p:nvSpPr>
          <p:cNvPr id="12" name="TextBox 22">
            <a:extLst>
              <a:ext uri="{FF2B5EF4-FFF2-40B4-BE49-F238E27FC236}">
                <a16:creationId xmlns:a16="http://schemas.microsoft.com/office/drawing/2014/main" id="{AFCBA79E-917B-FDE2-6CDB-FD2CE4B798DB}"/>
              </a:ext>
            </a:extLst>
          </p:cNvPr>
          <p:cNvSpPr txBox="1"/>
          <p:nvPr/>
        </p:nvSpPr>
        <p:spPr>
          <a:xfrm>
            <a:off x="1798312"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MERVART Miloš</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Chief Commercial Officer</a:t>
            </a:r>
            <a:endParaRPr lang="sk-SK" sz="1200" i="1" dirty="0">
              <a:solidFill>
                <a:schemeClr val="bg1"/>
              </a:solidFill>
              <a:latin typeface="Arial" panose="020B0604020202020204" pitchFamily="34" charset="0"/>
              <a:ea typeface="Arial" charset="0"/>
              <a:cs typeface="Arial" panose="020B0604020202020204" pitchFamily="34" charset="0"/>
            </a:endParaRPr>
          </a:p>
          <a:p>
            <a:pPr algn="ct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3" name="TextBox 24">
            <a:extLst>
              <a:ext uri="{FF2B5EF4-FFF2-40B4-BE49-F238E27FC236}">
                <a16:creationId xmlns:a16="http://schemas.microsoft.com/office/drawing/2014/main" id="{3697F1AE-1D0B-6DA9-357E-01D7EF344C10}"/>
              </a:ext>
            </a:extLst>
          </p:cNvPr>
          <p:cNvSpPr txBox="1"/>
          <p:nvPr/>
        </p:nvSpPr>
        <p:spPr>
          <a:xfrm>
            <a:off x="1965555"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mervart@metrans.sk</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+421 907 848 981</a:t>
            </a:r>
            <a:endParaRPr lang="en-US" sz="1400" b="1" dirty="0">
              <a:solidFill>
                <a:srgbClr val="122862"/>
              </a:solidFill>
              <a:latin typeface="Arial" panose="020B0604020202020204" pitchFamily="34" charset="0"/>
              <a:ea typeface="Arial" charset="0"/>
              <a:cs typeface="Arial" panose="020B0604020202020204" pitchFamily="34" charset="0"/>
            </a:endParaRPr>
          </a:p>
        </p:txBody>
      </p:sp>
      <p:sp>
        <p:nvSpPr>
          <p:cNvPr id="15" name="Obdĺžnik: zaoblené horné rohy 14">
            <a:extLst>
              <a:ext uri="{FF2B5EF4-FFF2-40B4-BE49-F238E27FC236}">
                <a16:creationId xmlns:a16="http://schemas.microsoft.com/office/drawing/2014/main" id="{D5A7E83E-1959-B0C8-779C-178AEE6FD322}"/>
              </a:ext>
            </a:extLst>
          </p:cNvPr>
          <p:cNvSpPr/>
          <p:nvPr/>
        </p:nvSpPr>
        <p:spPr>
          <a:xfrm rot="10800000">
            <a:off x="6132396"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7" name="TextBox 22">
            <a:extLst>
              <a:ext uri="{FF2B5EF4-FFF2-40B4-BE49-F238E27FC236}">
                <a16:creationId xmlns:a16="http://schemas.microsoft.com/office/drawing/2014/main" id="{4E17A76F-F415-9978-A3DA-9311ABEF9E5C}"/>
              </a:ext>
            </a:extLst>
          </p:cNvPr>
          <p:cNvSpPr txBox="1"/>
          <p:nvPr/>
        </p:nvSpPr>
        <p:spPr>
          <a:xfrm>
            <a:off x="6481664"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GROISS Robert </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Business Development Manager </a:t>
            </a: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8" name="TextBox 24">
            <a:extLst>
              <a:ext uri="{FF2B5EF4-FFF2-40B4-BE49-F238E27FC236}">
                <a16:creationId xmlns:a16="http://schemas.microsoft.com/office/drawing/2014/main" id="{C68B5224-E542-8D55-EB3C-BD9CD1D416E8}"/>
              </a:ext>
            </a:extLst>
          </p:cNvPr>
          <p:cNvSpPr txBox="1"/>
          <p:nvPr/>
        </p:nvSpPr>
        <p:spPr>
          <a:xfrm>
            <a:off x="6648907"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rgroiss@metrans.sk </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+43 676 837 871 04</a:t>
            </a:r>
            <a:endParaRPr lang="en-US" sz="1400" b="1" dirty="0">
              <a:solidFill>
                <a:srgbClr val="122862"/>
              </a:solidFill>
              <a:latin typeface="Arial" panose="020B0604020202020204" pitchFamily="34" charset="0"/>
              <a:ea typeface="Arial" charset="0"/>
              <a:cs typeface="Arial" panose="020B0604020202020204" pitchFamily="34" charset="0"/>
            </a:endParaRPr>
          </a:p>
        </p:txBody>
      </p:sp>
      <p:pic>
        <p:nvPicPr>
          <p:cNvPr id="19" name="Obrázok 18">
            <a:extLst>
              <a:ext uri="{FF2B5EF4-FFF2-40B4-BE49-F238E27FC236}">
                <a16:creationId xmlns:a16="http://schemas.microsoft.com/office/drawing/2014/main" id="{6BF8AAF3-B160-4C14-5285-72DC5ADD9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843" r="5618"/>
          <a:stretch/>
        </p:blipFill>
        <p:spPr>
          <a:xfrm>
            <a:off x="6466424" y="2725087"/>
            <a:ext cx="2933701" cy="2867992"/>
          </a:xfrm>
          <a:prstGeom prst="rect">
            <a:avLst/>
          </a:prstGeom>
        </p:spPr>
      </p:pic>
      <p:sp>
        <p:nvSpPr>
          <p:cNvPr id="8" name="TextBox 12">
            <a:extLst>
              <a:ext uri="{FF2B5EF4-FFF2-40B4-BE49-F238E27FC236}">
                <a16:creationId xmlns:a16="http://schemas.microsoft.com/office/drawing/2014/main" id="{C3B663FA-078F-4A18-361E-D126782F187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0DA40214-814D-361D-96E4-7B2676D2FD8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0" name="Obrázok 9">
            <a:extLst>
              <a:ext uri="{FF2B5EF4-FFF2-40B4-BE49-F238E27FC236}">
                <a16:creationId xmlns:a16="http://schemas.microsoft.com/office/drawing/2014/main" id="{7EAF1B0E-0A5F-2BCE-9D52-F68DA2F380D4}"/>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387BDDD3-A5A8-712C-BFC9-C1806FAC1359}"/>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51177541"/>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1057</Words>
  <Application>Microsoft Office PowerPoint</Application>
  <PresentationFormat>Širokoúhlá obrazovka</PresentationFormat>
  <Paragraphs>118</Paragraphs>
  <Slides>10</Slides>
  <Notes>10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vt:i4>
      </vt:variant>
    </vt:vector>
  </HeadingPairs>
  <TitlesOfParts>
    <vt:vector size="16" baseType="lpstr">
      <vt:lpstr>Arial</vt:lpstr>
      <vt:lpstr>Calibri</vt:lpstr>
      <vt:lpstr>Calibri Light</vt:lpstr>
      <vt:lpstr>HelveticaNeueLT Pro 55 Roman</vt:lpstr>
      <vt:lpstr>Wingdings</vt:lpstr>
      <vt:lpstr>Motív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HUDECOVA Martina</dc:creator>
  <cp:lastModifiedBy>HECZKOVÁ Miroslava</cp:lastModifiedBy>
  <cp:revision>21</cp:revision>
  <dcterms:created xsi:type="dcterms:W3CDTF">2023-08-22T12:40:48Z</dcterms:created>
  <dcterms:modified xsi:type="dcterms:W3CDTF">2026-03-18T13:55:03Z</dcterms:modified>
</cp:coreProperties>
</file>