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36" r:id="rId3"/>
    <p:sldId id="641" r:id="rId4"/>
    <p:sldId id="652" r:id="rId5"/>
    <p:sldId id="271" r:id="rId6"/>
    <p:sldId id="650" r:id="rId7"/>
    <p:sldId id="268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51814F-55DB-B98D-7A6A-58C7F138B404}" name="Kludkova Katerina" initials="KK" userId="S::kludkova@metrans.cz::57c89048-6fd1-4d09-9dd3-28c3b766de66" providerId="AD"/>
  <p188:author id="{53777551-C94F-D34F-5904-E06FE661BFCE}" name="HECZKOVÁ Miroslava" initials="MH" userId="S::heczkova@metrans.cz::b869fcac-c2cf-47a9-aace-fdc172d4bfb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69"/>
    <a:srgbClr val="0073EB"/>
    <a:srgbClr val="A0A0A0"/>
    <a:srgbClr val="CDCDCD"/>
    <a:srgbClr val="FF0037"/>
    <a:srgbClr val="3B72BA"/>
    <a:srgbClr val="09B6E2"/>
    <a:srgbClr val="DEDEDE"/>
    <a:srgbClr val="9FC5FD"/>
    <a:srgbClr val="372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31" autoAdjust="0"/>
    <p:restoredTop sz="96652" autoAdjust="0"/>
  </p:normalViewPr>
  <p:slideViewPr>
    <p:cSldViewPr snapToGrid="0" snapToObjects="1">
      <p:cViewPr varScale="1">
        <p:scale>
          <a:sx n="154" d="100"/>
          <a:sy n="154" d="100"/>
        </p:scale>
        <p:origin x="106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3" y="0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/>
          <a:lstStyle>
            <a:lvl1pPr algn="r">
              <a:defRPr sz="1100"/>
            </a:lvl1pPr>
          </a:lstStyle>
          <a:p>
            <a:fld id="{B819B8FC-02CD-084A-9EDC-EAD25E95B636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00525" cy="236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48" tIns="44574" rIns="89148" bIns="445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6"/>
          </a:xfrm>
          <a:prstGeom prst="rect">
            <a:avLst/>
          </a:prstGeom>
        </p:spPr>
        <p:txBody>
          <a:bodyPr vert="horz" lIns="89148" tIns="44574" rIns="89148" bIns="44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3" y="6658665"/>
            <a:ext cx="4028440" cy="351738"/>
          </a:xfrm>
          <a:prstGeom prst="rect">
            <a:avLst/>
          </a:prstGeom>
        </p:spPr>
        <p:txBody>
          <a:bodyPr vert="horz" lIns="89148" tIns="44574" rIns="89148" bIns="44574" rtlCol="0" anchor="b"/>
          <a:lstStyle>
            <a:lvl1pPr algn="r">
              <a:defRPr sz="11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3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62310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Company Presentation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308" y="-125026"/>
            <a:ext cx="7598185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7941" y="1500484"/>
            <a:ext cx="1548715" cy="256859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7" y="4168141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56859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9369" y="1689033"/>
            <a:ext cx="2298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Panonija ensures reliable rail transport to, from, and through Croatia, connecting Adriatic ports with the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20</a:t>
            </a:r>
            <a:r>
              <a:rPr lang="sk-SK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in the METRANS network, linked via regular trains to Budapest, providing access to major seaports in Southern and Northern Europe.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9" y="4271689"/>
            <a:ext cx="380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Connections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to/from Serbia</a:t>
            </a:r>
            <a:endParaRPr lang="en-AU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70" y="4674522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departures to/from port of Rijeka &amp; hub Budapest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via Budapest to NW Continent, Adriatic ports &amp; hinterland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On-request connections to Port of Koper &amp; Port of Trieste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4904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Serbia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6596A75-92F7-B0A6-5E1D-C19F0D7CD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477941" y="1497761"/>
            <a:ext cx="1548716" cy="25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365" y="-184342"/>
            <a:ext cx="7806128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Connections to Turkey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terminal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</a:t>
            </a: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METRANS network, ensuring seamless transport solutions.</a:t>
            </a: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offer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weekly departures, connecting the METRANS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erminal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with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45' PWHC containers are available for efficient cargo transport.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our gateway solutions, we provide access to Germany, Poland, Slovakia, Hungary, Austria, Romania, Serbia, and the Czech Republic.</a:t>
            </a: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78538"/>
            <a:ext cx="28700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600 m, 2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m, 6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forklift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s,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shunters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can be handled at the same time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116405"/>
            <a:ext cx="2809379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326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25,000 TEU full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15,000 TEU empty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223 trucks</a:t>
            </a: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– 5x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650 m, 4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x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18 reachstackers, 3</a:t>
            </a: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forklifts 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365446"/>
            <a:ext cx="28017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8,800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42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1x750 m, 3x630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343777"/>
            <a:ext cx="2870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45,000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 trucks</a:t>
            </a:r>
            <a:endParaRPr lang="en-US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74162" y="1178538"/>
            <a:ext cx="2870099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138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4,500 TEU full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4,200 TEU empty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157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,500 TEU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137 trucks</a:t>
            </a:r>
            <a:endParaRPr lang="en-US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650 m, 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Rail Mounted Gantry Cranes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 reachstackers, 3 forklifts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365446"/>
            <a:ext cx="28700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50" b="1" baseline="300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capacity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6,000 TEU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 trucks</a:t>
            </a: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1435 mm </a:t>
            </a:r>
            <a:r>
              <a:rPr lang="cs-CZ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3000 m</a:t>
            </a:r>
            <a:endParaRPr lang="cs-CZ" sz="105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cs-CZ" sz="105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cs-CZ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1520 mm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path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sk-SK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6000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Operates 24/7/365 </a:t>
            </a: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perated by CL Europort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ew hub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ungary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under construction.</a:t>
            </a:r>
          </a:p>
          <a:p>
            <a:pPr lvl="0"/>
            <a:r>
              <a:rPr lang="en-US" sz="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150,000 </a:t>
            </a:r>
            <a:r>
              <a:rPr lang="en-US" sz="11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m²</a:t>
            </a:r>
            <a:endParaRPr lang="sk-SK" sz="115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&amp;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 center in western Hungary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Corridor (Koper, Trieste,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connection to Hamburg, Bremerhaven and the whole METRANS netwo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start 2025/2026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28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68,600 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1,300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1,200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100 trucks</a:t>
            </a: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x550 m, 1x400 m, 2x350 m, 2x300 m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50,000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1,700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31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idings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multimodal spreader for handling trailers and swap bodies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 Operation Station control system, 2 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46,500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3,000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53 trucks</a:t>
            </a: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074162" y="1337691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57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39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1x35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 of swap bodies and semi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46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100,000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1,200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80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Rubber Tyred Gantry C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rane,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25,500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1,500 TEU full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2,000 TEU empty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69 trucks</a:t>
            </a: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1x185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2x160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Mounted Gantry Crane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2809379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170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26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625 m, 1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</a:t>
            </a: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 m, 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1x500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471224"/>
            <a:ext cx="28700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65,000 m²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1.500 TEU empty</a:t>
            </a:r>
          </a:p>
          <a:p>
            <a:pPr lvl="0"/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2x600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gantry crane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reachstackers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7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150,000 m</a:t>
            </a:r>
            <a:r>
              <a:rPr lang="en-US" sz="1150" b="1" baseline="30000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37 trucks</a:t>
            </a:r>
          </a:p>
          <a:p>
            <a:endParaRPr lang="en-US" sz="12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baseline="30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 and semi-trailers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Operated by TIP </a:t>
            </a:r>
            <a:r>
              <a:rPr lang="cs-CZ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sz="1150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endParaRPr lang="en-US" sz="115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20,000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2,000 TEU empty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15 trucks</a:t>
            </a:r>
          </a:p>
          <a:p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Rail Mounted Gantry Crane, </a:t>
            </a:r>
            <a:b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178539"/>
            <a:ext cx="287009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54,000 m²</a:t>
            </a:r>
          </a:p>
          <a:p>
            <a:r>
              <a:rPr lang="en-US" sz="115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30 trucks</a:t>
            </a:r>
          </a:p>
          <a:p>
            <a:endParaRPr lang="en-US" sz="1200" noProof="0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Sidings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Mounted Gantry Crane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slewing jib crane, 2 reachstackers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Stuffing/stripping dangerous goods storage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0" i="0" noProof="0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Reefer plugs, maintenance and repair, reefer service</a:t>
            </a:r>
            <a:endParaRPr lang="en-US" sz="105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area: 75,000 m²</a:t>
            </a:r>
          </a:p>
          <a:p>
            <a:pPr lvl="0"/>
            <a:r>
              <a:rPr lang="en-US" sz="1150" b="1" noProof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Storage capacity: 750 TEU </a:t>
            </a:r>
          </a:p>
          <a:p>
            <a:pPr lvl="0"/>
            <a:endParaRPr lang="en-US" sz="8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en-US" sz="1050" noProof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4x350 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reachstackers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highway – 3 km from the terminal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Parking capacity for 200 trucks, with in-house locomotive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outlets/sockets for reefer containers</a:t>
            </a:r>
            <a:endParaRPr lang="sk-SK" sz="105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Truck capacity: 30 chassis </a:t>
            </a:r>
            <a:br>
              <a:rPr lang="sk-SK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(20’, 30’, 40’, 45’)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(since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6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99551"/>
            <a:ext cx="4828468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 area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47,500</a:t>
            </a:r>
            <a:r>
              <a:rPr lang="en-GB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sk-SK" sz="1150" b="1" baseline="30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Trucking fleet: 25 trucks</a:t>
            </a:r>
          </a:p>
          <a:p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GB" sz="10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f</a:t>
            </a:r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orklifts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connections to/from port of Rijeka and METRANS terminal Budapest as gateway solution to reach northern and Adriatic ports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repairs, reefer plugs, heating of TK containers, PTI test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 terminals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since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B94780-6013-CBDD-E124-01EF447B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" y="491435"/>
            <a:ext cx="6357288" cy="6366565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area: 100,000 m</a:t>
            </a:r>
            <a:r>
              <a:rPr lang="en-GB" sz="1400" b="1" baseline="300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  <a:p>
            <a:r>
              <a:rPr lang="sk-SK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Annual c</a:t>
            </a:r>
            <a:r>
              <a:rPr lang="en-GB" sz="14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apacity: 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30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.000 TEU </a:t>
            </a:r>
          </a:p>
          <a:p>
            <a:r>
              <a:rPr lang="en-GB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Sidings: </a:t>
            </a:r>
            <a:r>
              <a:rPr lang="sk-SK" sz="1400" b="1" noProof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</a:p>
          <a:p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Gantry cranes: 2</a:t>
            </a:r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400" b="1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 terminal in southern Hungary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Beginning of the construction work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2025, completion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2027</a:t>
            </a:r>
            <a:endParaRPr lang="sk-SK" sz="12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highway to HU, </a:t>
            </a:r>
            <a:r>
              <a:rPr lang="sk-SK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RO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endParaRPr lang="en-GB" sz="300" noProof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GB" sz="12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Connection to the main railway track to the south via the Roszke crossing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49306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terminal in Szeged, Hungary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Coming in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5484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rail repair shops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 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4138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reachstackers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740381" y="4084602"/>
            <a:ext cx="28045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Reachstacker Repair Shop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Slovakia</a:t>
            </a: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Established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Licensed to repair Siemens and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 (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Bombardier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wagons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running gear for passenger carriages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GB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locomotives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wheelsets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Repair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within free capacities available also for external c</a:t>
            </a:r>
            <a:r>
              <a:rPr lang="sk-SK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lients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2991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Rail Repair Shop</a:t>
            </a: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Czech Republic</a:t>
            </a: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</a:t>
            </a:r>
            <a:r>
              <a:rPr lang="en-US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stablished in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Aquired by METRANS in 2007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7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738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983810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 handling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Container-related services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(e.g. repair and</a:t>
            </a:r>
            <a:r>
              <a:rPr lang="en-US" sz="140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maintenance)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20491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533898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 &amp; road transport services in the ports’ hinterland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Operation of hinterland 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8064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Logistics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128332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Specialist handling – dry bulk, fruit, ro-ro, etc.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Consultancy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Real Estate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Speicherstadt, the historical warehouse district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real estate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US" sz="1400" b="0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Fischmarkt Hamburg-Altona</a:t>
            </a:r>
            <a:endParaRPr lang="en-US" sz="1400" b="0" i="1" noProof="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3443084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 HHLA Pure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ensure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ndling and transport with a reduced CO₂ footprint, which has a real impact on climate protection.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</a:t>
            </a:r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pproach</a:t>
            </a:r>
            <a:endParaRPr lang="sk-SK" sz="2000" b="1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6972" y="2281763"/>
            <a:ext cx="30819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hybrid &amp; electric locomotives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port terminals with storage cranes &amp; electric vehicles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125069"/>
            <a:ext cx="2746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Even for long distances, compensation matters. Since CO₂ emissions affect the entire planet, we offset any unavoidable emissions through certified environmental projects.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Till now we have already offset over</a:t>
            </a: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1199291" y="5672000"/>
            <a:ext cx="1722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tonnes of CO</a:t>
            </a:r>
            <a:r>
              <a:rPr lang="sk-SK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462" y="3926049"/>
            <a:ext cx="3898998" cy="2351204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52793" y="1786970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product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76055" y="2247584"/>
            <a:ext cx="66399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Low-impact cargo handling and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Electrified operations across HHLA terminals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CO₂-efficient METRANS locomotives and rolling stock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Unavoidable emissions are compensated through Gold Standard-certified projects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Customers receive confirmation of carbon-balanced transport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Austria and Germany, METRANS electric trains run on renewable power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907273" y="1827431"/>
            <a:ext cx="2801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esigned to reduce the transport-related CO₂ footprint from port operations into the European hinterland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8" y="4119188"/>
            <a:ext cx="334927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27750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5"/>
          <a:stretch/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Verified CO₂ footprint and financial climate contribution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4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028830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Pillars of our success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4995428"/>
            <a:ext cx="1548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hardware and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58603" y="2272298"/>
            <a:ext cx="247492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largest Central European operator of intermodal transport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n-SG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shipping </a:t>
            </a:r>
            <a:r>
              <a:rPr lang="x-non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3" y="1687523"/>
            <a:ext cx="24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of the leaders of intermodal transport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831000" y="4793126"/>
            <a:ext cx="2042778" cy="1067670"/>
            <a:chOff x="4262274" y="4526699"/>
            <a:chExt cx="6363894" cy="1067670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have a highly qualified team of employees with many years of experience</a:t>
              </a:r>
              <a:r>
                <a:rPr lang="sk-SK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760160" y="4526699"/>
              <a:ext cx="55407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table employer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network of 2</a:t>
            </a:r>
            <a:r>
              <a:rPr lang="sk-SK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operate 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intermodal terminals in Czech Republic, Slovakia, Poland, Hungary, Austria, Germany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Romania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further under construction.</a:t>
            </a: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192516" y="4793126"/>
            <a:ext cx="3122981" cy="1302296"/>
            <a:chOff x="3130233" y="5305360"/>
            <a:chExt cx="636316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3130233" y="5653549"/>
              <a:ext cx="63631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modern hybrid and electric locomotives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 HHLA Pure service we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handling and transport with 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reduced </a:t>
              </a:r>
              <a:r>
                <a:rPr lang="en-US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CO₂ footprint</a:t>
              </a:r>
              <a:r>
                <a:rPr lang="sk-SK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 protection</a:t>
              </a: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1186263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locomotives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rail terminals in </a:t>
            </a:r>
            <a:r>
              <a:rPr lang="de-DE" sz="1400" kern="0" dirty="0">
                <a:solidFill>
                  <a:srgbClr val="00226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the hinterland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annual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revenue</a:t>
            </a: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employees in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11 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countr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ies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Founded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731934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407191" y="3676840"/>
            <a:ext cx="2310453" cy="33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47936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company-owned 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wagons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sk-SK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63432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train connections per week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Facts and k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ey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</a:t>
            </a:r>
            <a:r>
              <a:rPr lang="en-GB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igures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(2025)</a:t>
            </a:r>
            <a:endParaRPr lang="en-GB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7172752" y="627425"/>
            <a:ext cx="3677584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290759" y="787077"/>
            <a:ext cx="346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new terminals in plan for Hungary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Development of the present network</a:t>
            </a: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220137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ĺžnik 12">
            <a:extLst>
              <a:ext uri="{FF2B5EF4-FFF2-40B4-BE49-F238E27FC236}">
                <a16:creationId xmlns:a16="http://schemas.microsoft.com/office/drawing/2014/main" id="{56546A76-73E5-3F4D-A2FC-42B7B6BE5E5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00E858C-8ACA-C36A-DB87-787D9E95A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ek 3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FBDEE38-9F18-ED5A-F96D-CC4FD5EB5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499385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532082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118768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85021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86469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499385"/>
            <a:ext cx="4737" cy="1691722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3246" y="2191107"/>
            <a:ext cx="199273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3123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Group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Company structure</a:t>
            </a: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142373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500820" y="1082023"/>
            <a:ext cx="2659712" cy="21237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414292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738648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76051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208923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417289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736597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60217" y="1089118"/>
            <a:ext cx="150791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142982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76404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209580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8"/>
            <a:ext cx="3669645" cy="188524"/>
            <a:chOff x="4112329" y="3336991"/>
            <a:chExt cx="3689634" cy="201886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1852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hub &amp; shuttle system</a:t>
            </a:r>
          </a:p>
          <a:p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ports are linked with a network of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and inland terminals</a:t>
            </a: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585" y="-929254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06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13470" y="5644212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Seaports</a:t>
            </a: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21557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 end terminals</a:t>
            </a: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Czech Republic, Germany, Poland, Romania, Serbia, Slovakia 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 terminals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751A113F-2BDC-A935-D00D-71B462C9EEF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818414"/>
          <a:ext cx="10515600" cy="3657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23857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945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0" y="510073"/>
            <a:ext cx="7558239" cy="611186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Over 650 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regular train connections per week</a:t>
            </a: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185283" y="250640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49015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69584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490153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1072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31291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51860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72429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592998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13567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34137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48999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69570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490141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10711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31282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51853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72423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592994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13565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34135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87665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en-AU" sz="900" b="1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9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460783" y="250640"/>
            <a:ext cx="915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Trains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 week</a:t>
            </a:r>
            <a:endParaRPr lang="en-US" sz="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Key operation offices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a.s. Head Quarter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7" y="1138507"/>
            <a:ext cx="4332387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640" y="1138526"/>
            <a:ext cx="4414684" cy="407290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152" y="1138507"/>
            <a:ext cx="4302395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100" y="-671108"/>
            <a:ext cx="7674766" cy="785905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Silk Road</a:t>
            </a: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the Future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00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Via Brest/Małaszewicze  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Gateway to Europe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2" y="2658256"/>
            <a:ext cx="3878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provides strong connections to the New Silk Road through the Brest/Małaszewicze hub terminal, linking major destinations such as Warszawa, 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Duisburg, and M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chen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/Nürnberg via Hamburg and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en-CA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These routes ensure a daily connection to all METRANS terminals.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336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Expanding Access to the Silk Road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02086"/>
            <a:ext cx="40056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New Silk Road connection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offers full access to the entire METRANS network, providing seamless transport solutions and extending connectivity along this strategic route.</a:t>
            </a:r>
            <a:endParaRPr lang="en-AU" sz="12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2901</Words>
  <Application>Microsoft Office PowerPoint</Application>
  <PresentationFormat>Širokouhlá</PresentationFormat>
  <Paragraphs>597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mhudecova@metrans.sk</dc:creator>
  <cp:lastModifiedBy>KATONA Anita</cp:lastModifiedBy>
  <cp:revision>546</cp:revision>
  <cp:lastPrinted>2026-02-23T13:18:19Z</cp:lastPrinted>
  <dcterms:created xsi:type="dcterms:W3CDTF">2020-01-17T12:34:48Z</dcterms:created>
  <dcterms:modified xsi:type="dcterms:W3CDTF">2026-03-17T13:08:16Z</dcterms:modified>
</cp:coreProperties>
</file>