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656" r:id="rId2"/>
    <p:sldId id="641" r:id="rId3"/>
    <p:sldId id="655" r:id="rId4"/>
    <p:sldId id="652" r:id="rId5"/>
    <p:sldId id="648" r:id="rId6"/>
    <p:sldId id="657" r:id="rId7"/>
    <p:sldId id="631" r:id="rId8"/>
    <p:sldId id="654" r:id="rId9"/>
    <p:sldId id="272" r:id="rId10"/>
    <p:sldId id="650" r:id="rId11"/>
    <p:sldId id="653" r:id="rId12"/>
    <p:sldId id="659" r:id="rId13"/>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69"/>
    <a:srgbClr val="A0A0A0"/>
    <a:srgbClr val="DEDEDE"/>
    <a:srgbClr val="9FC5FD"/>
    <a:srgbClr val="FF0037"/>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926" autoAdjust="0"/>
  </p:normalViewPr>
  <p:slideViewPr>
    <p:cSldViewPr snapToGrid="0">
      <p:cViewPr varScale="1">
        <p:scale>
          <a:sx n="151" d="100"/>
          <a:sy n="151" d="100"/>
        </p:scale>
        <p:origin x="62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2114D-C4EE-4406-9AAB-12FCD2E32FA9}" type="datetimeFigureOut">
              <a:rPr lang="sk-SK" smtClean="0"/>
              <a:t>16. 4. 2026</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A7EA3-0541-4960-A47B-B2448E564BE0}" type="slidenum">
              <a:rPr lang="sk-SK" smtClean="0"/>
              <a:t>‹#›</a:t>
            </a:fld>
            <a:endParaRPr lang="sk-SK" dirty="0"/>
          </a:p>
        </p:txBody>
      </p:sp>
    </p:spTree>
    <p:extLst>
      <p:ext uri="{BB962C8B-B14F-4D97-AF65-F5344CB8AC3E}">
        <p14:creationId xmlns:p14="http://schemas.microsoft.com/office/powerpoint/2010/main" val="258243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12</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46702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236742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FBEF169A-C27B-45AD-8DD1-CD9A3FFC930B}" type="slidenum">
              <a:rPr lang="sk-SK" smtClean="0"/>
              <a:t>7</a:t>
            </a:fld>
            <a:endParaRPr lang="sk-SK" dirty="0"/>
          </a:p>
        </p:txBody>
      </p:sp>
    </p:spTree>
    <p:extLst>
      <p:ext uri="{BB962C8B-B14F-4D97-AF65-F5344CB8AC3E}">
        <p14:creationId xmlns:p14="http://schemas.microsoft.com/office/powerpoint/2010/main" val="390767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145975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59031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EC664-7A45-6B5F-C372-1B7EEED28360}"/>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60F779BB-D23F-CA4A-0D62-15F6FB0414A1}"/>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DA2803D4-3D34-3C7B-D987-F7F34819BEDA}"/>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6275E2AC-962A-4FEE-BA40-D0B56DDA5238}"/>
              </a:ext>
            </a:extLst>
          </p:cNvPr>
          <p:cNvSpPr>
            <a:spLocks noGrp="1"/>
          </p:cNvSpPr>
          <p:nvPr>
            <p:ph type="sldNum" sz="quarter" idx="5"/>
          </p:nvPr>
        </p:nvSpPr>
        <p:spPr/>
        <p:txBody>
          <a:bodyPr/>
          <a:lstStyle/>
          <a:p>
            <a:fld id="{EBA7850B-287B-E042-9459-DC2FC33BCF99}" type="slidenum">
              <a:rPr lang="en-US" smtClean="0"/>
              <a:t>11</a:t>
            </a:fld>
            <a:endParaRPr lang="en-US" dirty="0"/>
          </a:p>
        </p:txBody>
      </p:sp>
    </p:spTree>
    <p:extLst>
      <p:ext uri="{BB962C8B-B14F-4D97-AF65-F5344CB8AC3E}">
        <p14:creationId xmlns:p14="http://schemas.microsoft.com/office/powerpoint/2010/main" val="225579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18149-ECC9-CC30-CDAF-96D962B85C34}"/>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3A0014DF-4566-7007-217C-DFE579A65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28A653A5-87D1-DD1B-DAC7-79BDD81990CB}"/>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5" name="Zástupný objekt pre pätu 4">
            <a:extLst>
              <a:ext uri="{FF2B5EF4-FFF2-40B4-BE49-F238E27FC236}">
                <a16:creationId xmlns:a16="http://schemas.microsoft.com/office/drawing/2014/main" id="{8909E556-6214-A6BE-73B1-083149C226B4}"/>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6733DB8-2608-7B44-4BCD-E857F281D796}"/>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274167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02ADD4-3A34-9FD2-42E9-8CDCE5C97639}"/>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4236467A-08D0-4DC7-1E76-A8FAC2003956}"/>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8FDCC72-EB70-B9BD-B94E-784EB5C23BB6}"/>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5" name="Zástupný objekt pre pätu 4">
            <a:extLst>
              <a:ext uri="{FF2B5EF4-FFF2-40B4-BE49-F238E27FC236}">
                <a16:creationId xmlns:a16="http://schemas.microsoft.com/office/drawing/2014/main" id="{7A2E17D8-7BB8-B442-7AC5-7DCAF4F257C9}"/>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3AE5A43A-F4CF-1FFE-C3C9-3A75252BEA49}"/>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411941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0BB9D6E-AE42-464E-0CEA-6553AF3FB6E0}"/>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1BDBC2BF-15BD-88C6-FB94-692E12C38FDD}"/>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71FA0F7-D933-A0A6-B529-CC37E6CAC7F7}"/>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5" name="Zástupný objekt pre pätu 4">
            <a:extLst>
              <a:ext uri="{FF2B5EF4-FFF2-40B4-BE49-F238E27FC236}">
                <a16:creationId xmlns:a16="http://schemas.microsoft.com/office/drawing/2014/main" id="{F3ABE426-55FB-3874-368C-DF566EEBAA56}"/>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F4479803-DF02-666A-16B4-3216A0626397}"/>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23484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3C94A-00E0-76EC-A6A3-4E97DCAC94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71876D1-ABE3-72B7-F6FA-093ED2AF9501}"/>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9B7E034-1DFF-D2B2-7149-C6F4C9D69C96}"/>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5" name="Zástupný objekt pre pätu 4">
            <a:extLst>
              <a:ext uri="{FF2B5EF4-FFF2-40B4-BE49-F238E27FC236}">
                <a16:creationId xmlns:a16="http://schemas.microsoft.com/office/drawing/2014/main" id="{7836C506-FAEE-C492-00E2-F4546557DDDA}"/>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0E3B8AC-B1C0-C423-CF8A-D5D65CEDC966}"/>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401071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A3C552-FE32-D99A-928C-62079885CB50}"/>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7EA04790-7592-C112-E78C-E6ED47671A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206FED74-99A6-9DA8-945F-66A19A013960}"/>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5" name="Zástupný objekt pre pätu 4">
            <a:extLst>
              <a:ext uri="{FF2B5EF4-FFF2-40B4-BE49-F238E27FC236}">
                <a16:creationId xmlns:a16="http://schemas.microsoft.com/office/drawing/2014/main" id="{B4447BC4-E87F-2D26-BC65-06D493EBF151}"/>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D6B00B02-6A1F-9F13-68FB-09B824945292}"/>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277498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FC3B0F-8CA3-5E74-B335-31D5566A55D9}"/>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6D130BB3-C9A5-A7E6-944F-523960416E31}"/>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C513AA60-2A52-46C4-1A3E-8FE8A148A574}"/>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A12BC8C0-EA1F-E23B-5BC3-2835648EA139}"/>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6" name="Zástupný objekt pre pätu 5">
            <a:extLst>
              <a:ext uri="{FF2B5EF4-FFF2-40B4-BE49-F238E27FC236}">
                <a16:creationId xmlns:a16="http://schemas.microsoft.com/office/drawing/2014/main" id="{21C8B766-223D-C012-B5BA-4BF47574A4EA}"/>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BD4B238A-C9A9-10F2-EF2E-B70E849B1D5F}"/>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271303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1AE1B-C70A-CFFD-3EB3-75BC91C2CE53}"/>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FFC7D9D8-6553-28CB-8DC1-4F5D7E504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9B5FE619-9534-91CC-4419-55ADC04DB1C2}"/>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717CE24A-C599-5E4D-B3E3-17874FB2F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BBD66FD9-1A27-147D-6F0A-D270BBF7D5A5}"/>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E91FE894-CD95-8317-D3D2-C5DCA7789EE7}"/>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8" name="Zástupný objekt pre pätu 7">
            <a:extLst>
              <a:ext uri="{FF2B5EF4-FFF2-40B4-BE49-F238E27FC236}">
                <a16:creationId xmlns:a16="http://schemas.microsoft.com/office/drawing/2014/main" id="{77A19CE8-7136-2D4F-DF9D-E34C36DA66CB}"/>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E9429D75-2F46-9144-6406-FDD5BD06AA03}"/>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131547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920CE4-0AF3-4BD3-8E3D-806133C66292}"/>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27E37CBD-421E-A6F2-545F-4C4FEC1906DB}"/>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4" name="Zástupný objekt pre pätu 3">
            <a:extLst>
              <a:ext uri="{FF2B5EF4-FFF2-40B4-BE49-F238E27FC236}">
                <a16:creationId xmlns:a16="http://schemas.microsoft.com/office/drawing/2014/main" id="{BC1A6D8E-4489-9F3A-AD47-5000A52A829C}"/>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2E24977A-82F9-1826-13B8-4465D565FB6A}"/>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7900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F7239ACC-7E88-3ADB-5ED6-81C4CF5D83F3}"/>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3" name="Zástupný objekt pre pätu 2">
            <a:extLst>
              <a:ext uri="{FF2B5EF4-FFF2-40B4-BE49-F238E27FC236}">
                <a16:creationId xmlns:a16="http://schemas.microsoft.com/office/drawing/2014/main" id="{D6493259-EF7A-9842-478D-47F65FB3DAC1}"/>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F0FFF340-98E3-9C55-FECA-34C2ACF325EE}"/>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90308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A717BC-42F5-83B3-E315-EE274F7228C2}"/>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10ACFFF7-DAF1-1A6D-15FC-0400CD51F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7821F401-1E76-2FD0-E885-780FF116F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A467E176-DB2B-8F29-E258-088A33BDFA65}"/>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6" name="Zástupný objekt pre pätu 5">
            <a:extLst>
              <a:ext uri="{FF2B5EF4-FFF2-40B4-BE49-F238E27FC236}">
                <a16:creationId xmlns:a16="http://schemas.microsoft.com/office/drawing/2014/main" id="{4648E80A-35E5-93D7-0275-DA95FDD5A321}"/>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7B5C23A-1A02-A068-CF52-BF4507E1B51A}"/>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296207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D0351-3F14-FD2F-A6DA-B8319E7268D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A7DC0F26-1408-B8E2-90D1-1BFCCB32B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5A85B03D-473B-A9AE-7D03-394D45803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FCC0686-B299-0743-C3B6-4C0036EC3B67}"/>
              </a:ext>
            </a:extLst>
          </p:cNvPr>
          <p:cNvSpPr>
            <a:spLocks noGrp="1"/>
          </p:cNvSpPr>
          <p:nvPr>
            <p:ph type="dt" sz="half" idx="10"/>
          </p:nvPr>
        </p:nvSpPr>
        <p:spPr/>
        <p:txBody>
          <a:bodyPr/>
          <a:lstStyle/>
          <a:p>
            <a:fld id="{F9F237E3-B2C3-4D20-A356-E31D04F3DD58}" type="datetimeFigureOut">
              <a:rPr lang="sk-SK" smtClean="0"/>
              <a:t>16. 4. 2026</a:t>
            </a:fld>
            <a:endParaRPr lang="sk-SK" dirty="0"/>
          </a:p>
        </p:txBody>
      </p:sp>
      <p:sp>
        <p:nvSpPr>
          <p:cNvPr id="6" name="Zástupný objekt pre pätu 5">
            <a:extLst>
              <a:ext uri="{FF2B5EF4-FFF2-40B4-BE49-F238E27FC236}">
                <a16:creationId xmlns:a16="http://schemas.microsoft.com/office/drawing/2014/main" id="{0E17AE0D-FB30-8E59-8473-495CE64BFD8D}"/>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A4A706A1-B8A1-45EA-F205-F86B2BFBD154}"/>
              </a:ext>
            </a:extLst>
          </p:cNvPr>
          <p:cNvSpPr>
            <a:spLocks noGrp="1"/>
          </p:cNvSpPr>
          <p:nvPr>
            <p:ph type="sldNum" sz="quarter" idx="12"/>
          </p:nvPr>
        </p:nvSpPr>
        <p:spPr/>
        <p:txBody>
          <a:bodyPr/>
          <a:lstStyle/>
          <a:p>
            <a:fld id="{3346A2E1-E966-4EB5-AC6A-6BC2D54F90BF}" type="slidenum">
              <a:rPr lang="sk-SK" smtClean="0"/>
              <a:t>‹#›</a:t>
            </a:fld>
            <a:endParaRPr lang="sk-SK" dirty="0"/>
          </a:p>
        </p:txBody>
      </p:sp>
    </p:spTree>
    <p:extLst>
      <p:ext uri="{BB962C8B-B14F-4D97-AF65-F5344CB8AC3E}">
        <p14:creationId xmlns:p14="http://schemas.microsoft.com/office/powerpoint/2010/main" val="37971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8A3F38F1-7B2E-E343-D0B8-D0B7F9C9A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8C7C6D5B-7280-8BD5-8A61-1068185CF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372D46A-AB30-22F8-9848-7B5427B06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F237E3-B2C3-4D20-A356-E31D04F3DD58}" type="datetimeFigureOut">
              <a:rPr lang="sk-SK" smtClean="0"/>
              <a:t>16. 4. 2026</a:t>
            </a:fld>
            <a:endParaRPr lang="sk-SK" dirty="0"/>
          </a:p>
        </p:txBody>
      </p:sp>
      <p:sp>
        <p:nvSpPr>
          <p:cNvPr id="5" name="Zástupný objekt pre pätu 4">
            <a:extLst>
              <a:ext uri="{FF2B5EF4-FFF2-40B4-BE49-F238E27FC236}">
                <a16:creationId xmlns:a16="http://schemas.microsoft.com/office/drawing/2014/main" id="{CE5C5DC8-30DA-CB16-68BA-8207A28E1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58863702-2635-8B96-7AC5-CE443F0F8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46A2E1-E966-4EB5-AC6A-6BC2D54F90BF}" type="slidenum">
              <a:rPr lang="sk-SK" smtClean="0"/>
              <a:t>‹#›</a:t>
            </a:fld>
            <a:endParaRPr lang="sk-SK" dirty="0"/>
          </a:p>
        </p:txBody>
      </p:sp>
    </p:spTree>
    <p:extLst>
      <p:ext uri="{BB962C8B-B14F-4D97-AF65-F5344CB8AC3E}">
        <p14:creationId xmlns:p14="http://schemas.microsoft.com/office/powerpoint/2010/main" val="182670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metrans.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CB4CCA3-2845-7119-F99A-E327A250BB50}"/>
              </a:ext>
            </a:extLst>
          </p:cNvPr>
          <p:cNvPicPr>
            <a:picLocks noChangeAspect="1"/>
          </p:cNvPicPr>
          <p:nvPr/>
        </p:nvPicPr>
        <p:blipFill>
          <a:blip r:embed="rId3"/>
          <a:srcRect t="5197" b="10644"/>
          <a:stretch>
            <a:fillRect/>
          </a:stretch>
        </p:blipFill>
        <p:spPr>
          <a:xfrm>
            <a:off x="276651" y="332962"/>
            <a:ext cx="11585668" cy="5771584"/>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25123" y="412069"/>
            <a:ext cx="11166065" cy="923330"/>
          </a:xfrm>
          <a:prstGeom prst="rect">
            <a:avLst/>
          </a:prstGeom>
          <a:noFill/>
        </p:spPr>
        <p:txBody>
          <a:bodyPr wrap="square" rtlCol="0">
            <a:spAutoFit/>
          </a:bodyPr>
          <a:lstStyle/>
          <a:p>
            <a:r>
              <a:rPr lang="zh-CN" altLang="en-US" sz="5400" b="1" dirty="0">
                <a:solidFill>
                  <a:srgbClr val="002269"/>
                </a:solidFill>
                <a:latin typeface="+mn-ea"/>
                <a:cs typeface="Arial" panose="020B0604020202020204" pitchFamily="34" charset="0"/>
              </a:rPr>
              <a:t>中欧班列业务</a:t>
            </a:r>
            <a:endParaRPr lang="en-GB" sz="5400" b="1" dirty="0">
              <a:solidFill>
                <a:srgbClr val="002269"/>
              </a:solidFill>
              <a:latin typeface="+mn-ea"/>
              <a:cs typeface="Arial" panose="020B0604020202020204" pitchFamily="34" charset="0"/>
            </a:endParaRP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335399"/>
            <a:ext cx="5252302" cy="400110"/>
          </a:xfrm>
          <a:prstGeom prst="rect">
            <a:avLst/>
          </a:prstGeom>
          <a:noFill/>
        </p:spPr>
        <p:txBody>
          <a:bodyPr wrap="square" rtlCol="0">
            <a:spAutoFit/>
          </a:bodyPr>
          <a:lstStyle/>
          <a:p>
            <a:r>
              <a:rPr lang="en-GB" sz="2000" dirty="0">
                <a:solidFill>
                  <a:srgbClr val="122862"/>
                </a:solidFill>
                <a:latin typeface="Arial" panose="020B0604020202020204" pitchFamily="34" charset="0"/>
                <a:ea typeface="Arial" charset="0"/>
                <a:cs typeface="Arial" panose="020B0604020202020204" pitchFamily="34" charset="0"/>
              </a:rPr>
              <a:t>METRANS </a:t>
            </a:r>
            <a:r>
              <a:rPr lang="zh-CN" altLang="en-US" sz="2000" dirty="0">
                <a:solidFill>
                  <a:srgbClr val="122862"/>
                </a:solidFill>
                <a:latin typeface="+mn-ea"/>
                <a:cs typeface="Arial" panose="020B0604020202020204" pitchFamily="34" charset="0"/>
              </a:rPr>
              <a:t>公司介绍</a:t>
            </a:r>
            <a:endParaRPr lang="en-GB" sz="2000" dirty="0">
              <a:solidFill>
                <a:srgbClr val="122862"/>
              </a:solidFill>
              <a:latin typeface="+mn-ea"/>
              <a:cs typeface="Arial" panose="020B0604020202020204" pitchFamily="34" charset="0"/>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493262" y="6231457"/>
            <a:ext cx="2421833" cy="332305"/>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D77CBE11-ABD3-E599-48CA-CABB83FD9702}"/>
              </a:ext>
            </a:extLst>
          </p:cNvPr>
          <p:cNvPicPr>
            <a:picLocks noChangeAspect="1"/>
          </p:cNvPicPr>
          <p:nvPr/>
        </p:nvPicPr>
        <p:blipFill>
          <a:blip r:embed="rId5"/>
          <a:stretch>
            <a:fillRect/>
          </a:stretch>
        </p:blipFill>
        <p:spPr>
          <a:xfrm>
            <a:off x="276651" y="6174235"/>
            <a:ext cx="2640284" cy="446748"/>
          </a:xfrm>
          <a:prstGeom prst="rect">
            <a:avLst/>
          </a:prstGeom>
        </p:spPr>
      </p:pic>
    </p:spTree>
    <p:extLst>
      <p:ext uri="{BB962C8B-B14F-4D97-AF65-F5344CB8AC3E}">
        <p14:creationId xmlns:p14="http://schemas.microsoft.com/office/powerpoint/2010/main" val="13882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E044398C-F55D-6592-76D7-CAFF90CE927A}"/>
              </a:ext>
            </a:extLst>
          </p:cNvPr>
          <p:cNvPicPr>
            <a:picLocks noChangeAspect="1"/>
          </p:cNvPicPr>
          <p:nvPr/>
        </p:nvPicPr>
        <p:blipFill>
          <a:blip r:embed="rId2" cstate="print">
            <a:extLst>
              <a:ext uri="{28A0092B-C50C-407E-A947-70E740481C1C}">
                <a14:useLocalDpi xmlns:a14="http://schemas.microsoft.com/office/drawing/2010/main"/>
              </a:ext>
            </a:extLst>
          </a:blip>
          <a:srcRect l="15698" t="18671" r="17173" b="1159"/>
          <a:stretch/>
        </p:blipFill>
        <p:spPr>
          <a:xfrm>
            <a:off x="613284" y="1994262"/>
            <a:ext cx="5291126" cy="4214948"/>
          </a:xfrm>
          <a:prstGeom prst="rect">
            <a:avLst/>
          </a:prstGeom>
        </p:spPr>
      </p:pic>
      <p:sp>
        <p:nvSpPr>
          <p:cNvPr id="5" name="TextBox 12">
            <a:extLst>
              <a:ext uri="{FF2B5EF4-FFF2-40B4-BE49-F238E27FC236}">
                <a16:creationId xmlns:a16="http://schemas.microsoft.com/office/drawing/2014/main" id="{80EF6AA1-4CC1-79E8-DD79-A9AFE9A4519E}"/>
              </a:ext>
            </a:extLst>
          </p:cNvPr>
          <p:cNvSpPr txBox="1"/>
          <p:nvPr/>
        </p:nvSpPr>
        <p:spPr>
          <a:xfrm>
            <a:off x="543497" y="722895"/>
            <a:ext cx="5787634" cy="1077218"/>
          </a:xfrm>
          <a:prstGeom prst="rect">
            <a:avLst/>
          </a:prstGeom>
          <a:noFill/>
        </p:spPr>
        <p:txBody>
          <a:bodyPr wrap="square" rtlCol="0">
            <a:spAutoFit/>
          </a:bodyPr>
          <a:lstStyle/>
          <a:p>
            <a:r>
              <a:rPr lang="zh-CN" altLang="en-US" sz="3200" b="1" dirty="0">
                <a:solidFill>
                  <a:srgbClr val="122862"/>
                </a:solidFill>
                <a:latin typeface="+mn-ea"/>
                <a:cs typeface="Arial" charset="0"/>
              </a:rPr>
              <a:t>为什么选择我们的物流网来运输来自</a:t>
            </a:r>
            <a:r>
              <a:rPr lang="en-US" altLang="zh-CN" sz="3200" b="1" dirty="0">
                <a:solidFill>
                  <a:srgbClr val="122862"/>
                </a:solidFill>
                <a:latin typeface="+mn-ea"/>
                <a:cs typeface="Arial" charset="0"/>
              </a:rPr>
              <a:t>/</a:t>
            </a:r>
            <a:r>
              <a:rPr lang="zh-CN" altLang="en-US" sz="3200" b="1" dirty="0">
                <a:solidFill>
                  <a:srgbClr val="122862"/>
                </a:solidFill>
                <a:latin typeface="+mn-ea"/>
                <a:cs typeface="Arial" charset="0"/>
              </a:rPr>
              <a:t>到亚洲的货物？</a:t>
            </a:r>
          </a:p>
        </p:txBody>
      </p:sp>
      <p:sp>
        <p:nvSpPr>
          <p:cNvPr id="6" name="Rechteck 22">
            <a:extLst>
              <a:ext uri="{FF2B5EF4-FFF2-40B4-BE49-F238E27FC236}">
                <a16:creationId xmlns:a16="http://schemas.microsoft.com/office/drawing/2014/main" id="{82C075E7-B9FB-C40F-25BF-256F3D8B3A0E}"/>
              </a:ext>
            </a:extLst>
          </p:cNvPr>
          <p:cNvSpPr/>
          <p:nvPr/>
        </p:nvSpPr>
        <p:spPr>
          <a:xfrm>
            <a:off x="5540991" y="1994262"/>
            <a:ext cx="5622312" cy="421494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3" name="BlokTextu 22">
            <a:extLst>
              <a:ext uri="{FF2B5EF4-FFF2-40B4-BE49-F238E27FC236}">
                <a16:creationId xmlns:a16="http://schemas.microsoft.com/office/drawing/2014/main" id="{F96E3E69-5E67-C5F9-C098-0AB66D796110}"/>
              </a:ext>
            </a:extLst>
          </p:cNvPr>
          <p:cNvSpPr txBox="1"/>
          <p:nvPr/>
        </p:nvSpPr>
        <p:spPr>
          <a:xfrm>
            <a:off x="6008924" y="2393284"/>
            <a:ext cx="4712726" cy="3661067"/>
          </a:xfrm>
          <a:prstGeom prst="rect">
            <a:avLst/>
          </a:prstGeom>
          <a:noFill/>
        </p:spPr>
        <p:txBody>
          <a:bodyPr wrap="square">
            <a:spAutoFit/>
          </a:bodyPr>
          <a:lstStyle/>
          <a:p>
            <a:pPr marL="182563" indent="-182563">
              <a:spcBef>
                <a:spcPts val="100"/>
              </a:spcBef>
              <a:spcAft>
                <a:spcPts val="100"/>
              </a:spcAft>
              <a:buFont typeface="Wingdings" panose="05000000000000000000" pitchFamily="2" charset="2"/>
              <a:buChar char="§"/>
            </a:pPr>
            <a:r>
              <a:rPr lang="en-US" altLang="zh-CN" sz="1400" dirty="0">
                <a:solidFill>
                  <a:schemeClr val="bg1"/>
                </a:solidFill>
                <a:latin typeface="+mn-ea"/>
                <a:cs typeface="Arial" panose="020B0604020202020204" pitchFamily="34" charset="0"/>
              </a:rPr>
              <a:t>METRANS</a:t>
            </a:r>
            <a:r>
              <a:rPr lang="zh-CN" altLang="en-US" sz="1400" dirty="0">
                <a:solidFill>
                  <a:schemeClr val="bg1"/>
                </a:solidFill>
                <a:latin typeface="+mn-ea"/>
                <a:cs typeface="Arial" panose="020B0604020202020204" pitchFamily="34" charset="0"/>
              </a:rPr>
              <a:t>每周运营定期班列，并为多个中国合作伙伴提供服务，并将他们与我们的物流网连接到一起</a:t>
            </a:r>
          </a:p>
          <a:p>
            <a:pPr>
              <a:spcBef>
                <a:spcPts val="100"/>
              </a:spcBef>
              <a:spcAft>
                <a:spcPts val="100"/>
              </a:spcAft>
            </a:pPr>
            <a:endParaRPr lang="en-GB"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tabLst>
                <a:tab pos="265113" algn="l"/>
              </a:tabLst>
            </a:pPr>
            <a:r>
              <a:rPr lang="zh-CN" altLang="en-US" sz="1400" dirty="0">
                <a:solidFill>
                  <a:schemeClr val="bg1"/>
                </a:solidFill>
                <a:latin typeface="+mn-ea"/>
                <a:cs typeface="Arial" panose="020B0604020202020204" pitchFamily="34" charset="0"/>
              </a:rPr>
              <a:t>只有最后</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第一公里从</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到枢纽站和场站是由拖车运输</a:t>
            </a:r>
          </a:p>
          <a:p>
            <a:pPr>
              <a:spcBef>
                <a:spcPts val="100"/>
              </a:spcBef>
              <a:spcAft>
                <a:spcPts val="100"/>
              </a:spcAft>
              <a:tabLst>
                <a:tab pos="265113" algn="l"/>
              </a:tabLst>
            </a:pPr>
            <a:endParaRPr lang="sk-SK"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在运输和装卸领域中使用最新技术和创新，尽可能减少二氧化碳的排放</a:t>
            </a:r>
          </a:p>
          <a:p>
            <a:pPr>
              <a:spcBef>
                <a:spcPts val="100"/>
              </a:spcBef>
              <a:spcAft>
                <a:spcPts val="100"/>
              </a:spcAft>
            </a:pPr>
            <a:endParaRPr lang="sk-SK"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可以在整个欧洲范围内使用</a:t>
            </a:r>
            <a:r>
              <a:rPr lang="en-US" altLang="zh-CN" sz="1400" dirty="0">
                <a:solidFill>
                  <a:schemeClr val="bg1"/>
                </a:solidFill>
                <a:latin typeface="+mn-ea"/>
                <a:cs typeface="Arial" panose="020B0604020202020204" pitchFamily="34" charset="0"/>
              </a:rPr>
              <a:t>METRANS</a:t>
            </a:r>
            <a:r>
              <a:rPr lang="zh-CN" altLang="en-US" sz="1400" dirty="0">
                <a:solidFill>
                  <a:schemeClr val="bg1"/>
                </a:solidFill>
                <a:latin typeface="+mn-ea"/>
                <a:cs typeface="Arial" panose="020B0604020202020204" pitchFamily="34" charset="0"/>
              </a:rPr>
              <a:t>物流网运输接驳到其他运营商的中转站 </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保证中立性</a:t>
            </a:r>
            <a:endParaRPr lang="cs-CZ" altLang="zh-CN"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endParaRPr lang="cs-CZ" altLang="zh-CN"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铁路运输可连接到乌克兰</a:t>
            </a:r>
            <a:endParaRPr lang="en-US" altLang="zh-CN" sz="1400" dirty="0">
              <a:solidFill>
                <a:schemeClr val="bg1"/>
              </a:solidFill>
              <a:latin typeface="+mn-ea"/>
              <a:cs typeface="Arial" panose="020B0604020202020204" pitchFamily="34" charset="0"/>
            </a:endParaRPr>
          </a:p>
          <a:p>
            <a:pPr>
              <a:spcBef>
                <a:spcPts val="100"/>
              </a:spcBef>
              <a:spcAft>
                <a:spcPts val="100"/>
              </a:spcAft>
            </a:pPr>
            <a:endParaRPr lang="sk-SK" sz="1400"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mn-ea"/>
                <a:cs typeface="Arial" panose="020B0604020202020204" pitchFamily="34" charset="0"/>
              </a:rPr>
              <a:t>接驳到马拉舍维奇</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布列斯特场站</a:t>
            </a:r>
          </a:p>
          <a:p>
            <a:pPr marL="285750" indent="-285750">
              <a:lnSpc>
                <a:spcPct val="150000"/>
              </a:lnSpc>
              <a:buFont typeface="Wingdings" panose="05000000000000000000" pitchFamily="2" charset="2"/>
              <a:buChar char="§"/>
            </a:pPr>
            <a:endParaRPr lang="sk-SK" sz="1400" dirty="0">
              <a:solidFill>
                <a:schemeClr val="bg1"/>
              </a:solidFill>
              <a:latin typeface="Arial" panose="020B0604020202020204" pitchFamily="34" charset="0"/>
              <a:cs typeface="Arial" panose="020B0604020202020204" pitchFamily="34" charset="0"/>
            </a:endParaRPr>
          </a:p>
        </p:txBody>
      </p:sp>
      <p:sp>
        <p:nvSpPr>
          <p:cNvPr id="4" name="Obdĺžnik: zaoblené rohy 3">
            <a:extLst>
              <a:ext uri="{FF2B5EF4-FFF2-40B4-BE49-F238E27FC236}">
                <a16:creationId xmlns:a16="http://schemas.microsoft.com/office/drawing/2014/main" id="{4A7CD019-E303-58F4-CFD7-E1D17F3D1833}"/>
              </a:ext>
            </a:extLst>
          </p:cNvPr>
          <p:cNvSpPr/>
          <p:nvPr/>
        </p:nvSpPr>
        <p:spPr>
          <a:xfrm>
            <a:off x="8418118" y="736519"/>
            <a:ext cx="2745183" cy="916912"/>
          </a:xfrm>
          <a:prstGeom prst="roundRect">
            <a:avLst>
              <a:gd name="adj" fmla="val 0"/>
            </a:avLst>
          </a:prstGeom>
          <a:solidFill>
            <a:srgbClr val="0022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0" name="TextBox 12">
            <a:extLst>
              <a:ext uri="{FF2B5EF4-FFF2-40B4-BE49-F238E27FC236}">
                <a16:creationId xmlns:a16="http://schemas.microsoft.com/office/drawing/2014/main" id="{CC669636-F343-256E-E068-4B6581A6F94C}"/>
              </a:ext>
            </a:extLst>
          </p:cNvPr>
          <p:cNvSpPr txBox="1"/>
          <p:nvPr/>
        </p:nvSpPr>
        <p:spPr>
          <a:xfrm>
            <a:off x="8622849" y="871809"/>
            <a:ext cx="3116582" cy="646331"/>
          </a:xfrm>
          <a:prstGeom prst="rect">
            <a:avLst/>
          </a:prstGeom>
          <a:noFill/>
        </p:spPr>
        <p:txBody>
          <a:bodyPr wrap="square" rtlCol="0">
            <a:spAutoFit/>
          </a:bodyPr>
          <a:lstStyle/>
          <a:p>
            <a:r>
              <a:rPr lang="zh-CN" altLang="en-US" sz="1800" b="1" i="1" dirty="0">
                <a:solidFill>
                  <a:schemeClr val="bg1"/>
                </a:solidFill>
                <a:latin typeface="+mn-ea"/>
                <a:cs typeface="Arial" panose="020B0604020202020204" pitchFamily="34" charset="0"/>
              </a:rPr>
              <a:t>把你们的货物连接到</a:t>
            </a:r>
            <a:r>
              <a:rPr lang="en-US" altLang="zh-CN" sz="1800" b="1" i="1" dirty="0">
                <a:solidFill>
                  <a:schemeClr val="bg1"/>
                </a:solidFill>
                <a:latin typeface="+mn-ea"/>
                <a:cs typeface="Arial" panose="020B0604020202020204" pitchFamily="34" charset="0"/>
              </a:rPr>
              <a:t>METRANS</a:t>
            </a:r>
            <a:r>
              <a:rPr lang="zh-CN" altLang="en-US" sz="1800" b="1" i="1" dirty="0">
                <a:solidFill>
                  <a:schemeClr val="bg1"/>
                </a:solidFill>
                <a:latin typeface="+mn-ea"/>
                <a:cs typeface="Arial" panose="020B0604020202020204" pitchFamily="34" charset="0"/>
              </a:rPr>
              <a:t>物流网上</a:t>
            </a:r>
            <a:r>
              <a:rPr lang="en-US" altLang="zh-CN" sz="1800" b="1" i="1" dirty="0">
                <a:solidFill>
                  <a:schemeClr val="bg1"/>
                </a:solidFill>
                <a:latin typeface="+mn-ea"/>
                <a:cs typeface="Arial" panose="020B0604020202020204" pitchFamily="34" charset="0"/>
              </a:rPr>
              <a:t>!</a:t>
            </a:r>
          </a:p>
        </p:txBody>
      </p:sp>
      <p:pic>
        <p:nvPicPr>
          <p:cNvPr id="2" name="Obrázok 1">
            <a:extLst>
              <a:ext uri="{FF2B5EF4-FFF2-40B4-BE49-F238E27FC236}">
                <a16:creationId xmlns:a16="http://schemas.microsoft.com/office/drawing/2014/main" id="{A7C55362-F512-2CF4-0770-B912CB4A7724}"/>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11" name="TextBox 12">
            <a:extLst>
              <a:ext uri="{FF2B5EF4-FFF2-40B4-BE49-F238E27FC236}">
                <a16:creationId xmlns:a16="http://schemas.microsoft.com/office/drawing/2014/main" id="{F88330DD-B756-BF14-F71A-CE8A48EC58F8}"/>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12" name="Obdĺžnik 11">
            <a:extLst>
              <a:ext uri="{FF2B5EF4-FFF2-40B4-BE49-F238E27FC236}">
                <a16:creationId xmlns:a16="http://schemas.microsoft.com/office/drawing/2014/main" id="{9F1DE55E-ACC6-E472-C679-CE82EE756D09}"/>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7" name="Obrázek 6" descr="Obsah obrázku text, Písmo, logo, Grafika&#10;&#10;Obsah generovaný pomocí AI může být nesprávný.">
            <a:extLst>
              <a:ext uri="{FF2B5EF4-FFF2-40B4-BE49-F238E27FC236}">
                <a16:creationId xmlns:a16="http://schemas.microsoft.com/office/drawing/2014/main" id="{30458DE8-B1B6-4C66-FD45-B7C4966278E9}"/>
              </a:ext>
            </a:extLst>
          </p:cNvPr>
          <p:cNvPicPr>
            <a:picLocks noChangeAspect="1"/>
          </p:cNvPicPr>
          <p:nvPr/>
        </p:nvPicPr>
        <p:blipFill>
          <a:blip r:embed="rId4"/>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69355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5497-DF1E-4C57-AF12-8DD6FF888514}"/>
            </a:ext>
          </a:extLst>
        </p:cNvPr>
        <p:cNvGrpSpPr/>
        <p:nvPr/>
      </p:nvGrpSpPr>
      <p:grpSpPr>
        <a:xfrm>
          <a:off x="0" y="0"/>
          <a:ext cx="0" cy="0"/>
          <a:chOff x="0" y="0"/>
          <a:chExt cx="0" cy="0"/>
        </a:xfrm>
      </p:grpSpPr>
      <p:pic>
        <p:nvPicPr>
          <p:cNvPr id="3" name="Obrázok 13">
            <a:extLst>
              <a:ext uri="{FF2B5EF4-FFF2-40B4-BE49-F238E27FC236}">
                <a16:creationId xmlns:a16="http://schemas.microsoft.com/office/drawing/2014/main" id="{DE11D5A4-B998-1423-C866-4ED8461D4AA0}"/>
              </a:ext>
            </a:extLst>
          </p:cNvPr>
          <p:cNvPicPr>
            <a:picLocks noChangeAspect="1"/>
          </p:cNvPicPr>
          <p:nvPr/>
        </p:nvPicPr>
        <p:blipFill>
          <a:blip r:embed="rId3">
            <a:extLst>
              <a:ext uri="{28A0092B-C50C-407E-A947-70E740481C1C}">
                <a14:useLocalDpi xmlns:a14="http://schemas.microsoft.com/office/drawing/2010/main" val="0"/>
              </a:ext>
            </a:extLst>
          </a:blip>
          <a:srcRect l="12611" r="33845"/>
          <a:stretch/>
        </p:blipFill>
        <p:spPr>
          <a:xfrm>
            <a:off x="647205" y="1775487"/>
            <a:ext cx="3597249" cy="4480261"/>
          </a:xfrm>
          <a:prstGeom prst="rect">
            <a:avLst/>
          </a:prstGeom>
        </p:spPr>
      </p:pic>
      <p:sp>
        <p:nvSpPr>
          <p:cNvPr id="2" name="Obdĺžnik 1">
            <a:extLst>
              <a:ext uri="{FF2B5EF4-FFF2-40B4-BE49-F238E27FC236}">
                <a16:creationId xmlns:a16="http://schemas.microsoft.com/office/drawing/2014/main" id="{39CF21E2-35BA-E955-4257-876DA062A6B2}"/>
              </a:ext>
            </a:extLst>
          </p:cNvPr>
          <p:cNvSpPr/>
          <p:nvPr/>
        </p:nvSpPr>
        <p:spPr>
          <a:xfrm>
            <a:off x="3953691" y="4037040"/>
            <a:ext cx="4104994" cy="2218708"/>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302" name="Obdĺžnik 301">
            <a:extLst>
              <a:ext uri="{FF2B5EF4-FFF2-40B4-BE49-F238E27FC236}">
                <a16:creationId xmlns:a16="http://schemas.microsoft.com/office/drawing/2014/main" id="{F78816E7-81E5-6390-8E7F-EF728173EEFE}"/>
              </a:ext>
            </a:extLst>
          </p:cNvPr>
          <p:cNvSpPr/>
          <p:nvPr/>
        </p:nvSpPr>
        <p:spPr>
          <a:xfrm>
            <a:off x="3953691" y="1775486"/>
            <a:ext cx="4954331" cy="2418083"/>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3" name="TextBox 12">
            <a:extLst>
              <a:ext uri="{FF2B5EF4-FFF2-40B4-BE49-F238E27FC236}">
                <a16:creationId xmlns:a16="http://schemas.microsoft.com/office/drawing/2014/main" id="{0AB43EB1-9913-314C-9F49-BC0B13D429FD}"/>
              </a:ext>
            </a:extLst>
          </p:cNvPr>
          <p:cNvSpPr txBox="1"/>
          <p:nvPr/>
        </p:nvSpPr>
        <p:spPr>
          <a:xfrm>
            <a:off x="648725" y="581223"/>
            <a:ext cx="8259297" cy="1077218"/>
          </a:xfrm>
          <a:prstGeom prst="rect">
            <a:avLst/>
          </a:prstGeom>
          <a:noFill/>
        </p:spPr>
        <p:txBody>
          <a:bodyPr wrap="square" rtlCol="0">
            <a:spAutoFit/>
          </a:bodyPr>
          <a:lstStyle/>
          <a:p>
            <a:r>
              <a:rPr lang="zh-CN" altLang="en-US" sz="3200" b="1" dirty="0">
                <a:solidFill>
                  <a:srgbClr val="122862"/>
                </a:solidFill>
                <a:latin typeface="+mn-ea"/>
                <a:cs typeface="Arial" charset="0"/>
              </a:rPr>
              <a:t>为什么选择我们的物流网来运输来自</a:t>
            </a:r>
            <a:r>
              <a:rPr lang="en-US" altLang="zh-CN" sz="3200" b="1" dirty="0">
                <a:solidFill>
                  <a:srgbClr val="122862"/>
                </a:solidFill>
                <a:latin typeface="+mn-ea"/>
                <a:cs typeface="Arial" charset="0"/>
              </a:rPr>
              <a:t>/</a:t>
            </a:r>
            <a:r>
              <a:rPr lang="zh-CN" altLang="en-US" sz="3200" b="1" dirty="0">
                <a:solidFill>
                  <a:srgbClr val="122862"/>
                </a:solidFill>
                <a:latin typeface="+mn-ea"/>
                <a:cs typeface="Arial" charset="0"/>
              </a:rPr>
              <a:t>到亚洲的货物？</a:t>
            </a:r>
          </a:p>
        </p:txBody>
      </p:sp>
      <p:sp>
        <p:nvSpPr>
          <p:cNvPr id="5" name="TextBox 12">
            <a:extLst>
              <a:ext uri="{FF2B5EF4-FFF2-40B4-BE49-F238E27FC236}">
                <a16:creationId xmlns:a16="http://schemas.microsoft.com/office/drawing/2014/main" id="{1D4100CA-22A0-6AF8-CDD2-8EA3889F4BBC}"/>
              </a:ext>
            </a:extLst>
          </p:cNvPr>
          <p:cNvSpPr txBox="1"/>
          <p:nvPr/>
        </p:nvSpPr>
        <p:spPr>
          <a:xfrm>
            <a:off x="4094846" y="2269355"/>
            <a:ext cx="3780390" cy="1738938"/>
          </a:xfrm>
          <a:prstGeom prst="rect">
            <a:avLst/>
          </a:prstGeom>
          <a:noFill/>
        </p:spPr>
        <p:txBody>
          <a:bodyPr wrap="square" rtlCol="0">
            <a:spAutoFit/>
          </a:bodyPr>
          <a:lstStyle/>
          <a:p>
            <a:pPr marL="182563" indent="-182563">
              <a:spcBef>
                <a:spcPts val="100"/>
              </a:spcBef>
              <a:spcAft>
                <a:spcPts val="100"/>
              </a:spcAft>
              <a:buFont typeface="Wingdings" panose="05000000000000000000" pitchFamily="2" charset="2"/>
              <a:buChar char="§"/>
            </a:pPr>
            <a:r>
              <a:rPr lang="zh-CN" altLang="en-US" sz="1600" b="1" dirty="0">
                <a:solidFill>
                  <a:schemeClr val="bg1"/>
                </a:solidFill>
                <a:latin typeface="+mn-ea"/>
                <a:cs typeface="Arial" panose="020B0604020202020204" pitchFamily="34" charset="0"/>
              </a:rPr>
              <a:t>强大与快速增长的</a:t>
            </a:r>
            <a:r>
              <a:rPr lang="en-US" altLang="zh-CN" sz="1600" b="1" dirty="0">
                <a:solidFill>
                  <a:schemeClr val="bg1"/>
                </a:solidFill>
                <a:latin typeface="+mn-ea"/>
                <a:cs typeface="Arial" panose="020B0604020202020204" pitchFamily="34" charset="0"/>
              </a:rPr>
              <a:t>METRANS</a:t>
            </a:r>
            <a:r>
              <a:rPr lang="zh-CN" altLang="en-US" sz="1600" b="1" dirty="0">
                <a:solidFill>
                  <a:schemeClr val="bg1"/>
                </a:solidFill>
                <a:latin typeface="+mn-ea"/>
                <a:cs typeface="Arial" panose="020B0604020202020204" pitchFamily="34" charset="0"/>
              </a:rPr>
              <a:t>物流网可为你们的货物寻找最有效的运输方式</a:t>
            </a:r>
          </a:p>
          <a:p>
            <a:pPr marL="182563" indent="-182563">
              <a:spcBef>
                <a:spcPts val="100"/>
              </a:spcBef>
              <a:spcAft>
                <a:spcPts val="100"/>
              </a:spcAft>
              <a:buFont typeface="Wingdings" panose="05000000000000000000" pitchFamily="2" charset="2"/>
              <a:buChar char="§"/>
            </a:pPr>
            <a:endParaRPr lang="sk-SK" sz="1400" dirty="0">
              <a:solidFill>
                <a:schemeClr val="bg1"/>
              </a:solidFill>
              <a:latin typeface="Arial" panose="020B0604020202020204" pitchFamily="34" charset="0"/>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可集中来自欧洲不同国家的出口货物并选择最近的枢纽中心站（捷克特热博瓦，多瑙斯特雷达或布达佩斯</a:t>
            </a:r>
            <a:r>
              <a:rPr lang="en-US" altLang="zh-CN" sz="1400" dirty="0">
                <a:solidFill>
                  <a:schemeClr val="bg1"/>
                </a:solidFill>
                <a:latin typeface="Arial" panose="020B0604020202020204" pitchFamily="34" charset="0"/>
                <a:cs typeface="Arial" panose="020B0604020202020204" pitchFamily="34" charset="0"/>
              </a:rPr>
              <a:t>)</a:t>
            </a:r>
          </a:p>
          <a:p>
            <a:pPr marL="182563" indent="-182563" algn="ctr">
              <a:spcBef>
                <a:spcPts val="100"/>
              </a:spcBef>
              <a:spcAft>
                <a:spcPts val="100"/>
              </a:spcAft>
            </a:pPr>
            <a:endParaRPr lang="sk-SK" sz="1400" dirty="0">
              <a:solidFill>
                <a:schemeClr val="bg1"/>
              </a:solidFill>
              <a:latin typeface="Arial" panose="020B0604020202020204" pitchFamily="34" charset="0"/>
              <a:cs typeface="Arial" panose="020B0604020202020204" pitchFamily="34" charset="0"/>
            </a:endParaRPr>
          </a:p>
        </p:txBody>
      </p:sp>
      <p:sp>
        <p:nvSpPr>
          <p:cNvPr id="9" name="TextBox 24">
            <a:extLst>
              <a:ext uri="{FF2B5EF4-FFF2-40B4-BE49-F238E27FC236}">
                <a16:creationId xmlns:a16="http://schemas.microsoft.com/office/drawing/2014/main" id="{81E18CD4-949F-9EA8-5083-8435C5323AEC}"/>
              </a:ext>
            </a:extLst>
          </p:cNvPr>
          <p:cNvSpPr txBox="1"/>
          <p:nvPr/>
        </p:nvSpPr>
        <p:spPr>
          <a:xfrm>
            <a:off x="4158546" y="4498888"/>
            <a:ext cx="3836547" cy="1166986"/>
          </a:xfrm>
          <a:prstGeom prst="rect">
            <a:avLst/>
          </a:prstGeom>
          <a:noFill/>
        </p:spPr>
        <p:txBody>
          <a:bodyPr wrap="square" rtlCol="0">
            <a:spAutoFit/>
          </a:bodyPr>
          <a:lstStyle/>
          <a:p>
            <a:pPr>
              <a:spcBef>
                <a:spcPts val="600"/>
              </a:spcBef>
            </a:pPr>
            <a:endParaRPr lang="sk-SK" sz="1400" dirty="0">
              <a:solidFill>
                <a:schemeClr val="bg1"/>
              </a:solidFill>
              <a:latin typeface="Arial" panose="020B0604020202020204" pitchFamily="34" charset="0"/>
              <a:ea typeface="Arial" charset="0"/>
              <a:cs typeface="Arial" panose="020B0604020202020204" pitchFamily="34" charset="0"/>
            </a:endParaRPr>
          </a:p>
          <a:p>
            <a:pPr>
              <a:spcBef>
                <a:spcPts val="100"/>
              </a:spcBef>
              <a:spcAft>
                <a:spcPts val="100"/>
              </a:spcAft>
            </a:pPr>
            <a:r>
              <a:rPr lang="zh-CN" altLang="en-US" sz="1400" b="1" dirty="0">
                <a:solidFill>
                  <a:schemeClr val="bg1"/>
                </a:solidFill>
                <a:latin typeface="+mn-ea"/>
                <a:cs typeface="Arial" panose="020B0604020202020204" pitchFamily="34" charset="0"/>
              </a:rPr>
              <a:t>为我们的客户带来广泛的益处</a:t>
            </a:r>
            <a:endParaRPr lang="sk-SK" sz="1400" b="1" dirty="0">
              <a:solidFill>
                <a:schemeClr val="bg1"/>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200" dirty="0">
                <a:solidFill>
                  <a:schemeClr val="bg1"/>
                </a:solidFill>
                <a:latin typeface="Arial" panose="020B0604020202020204" pitchFamily="34" charset="0"/>
                <a:cs typeface="Arial" panose="020B0604020202020204" pitchFamily="34" charset="0"/>
              </a:rPr>
              <a:t>直接在场站清关</a:t>
            </a:r>
          </a:p>
          <a:p>
            <a:pPr marL="182563" indent="-182563">
              <a:spcBef>
                <a:spcPts val="100"/>
              </a:spcBef>
              <a:spcAft>
                <a:spcPts val="100"/>
              </a:spcAft>
              <a:buFont typeface="Wingdings" panose="05000000000000000000" pitchFamily="2" charset="2"/>
              <a:buChar char="§"/>
            </a:pPr>
            <a:r>
              <a:rPr lang="zh-CN" altLang="en-US" sz="1200" dirty="0">
                <a:solidFill>
                  <a:schemeClr val="bg1"/>
                </a:solidFill>
                <a:latin typeface="Arial" panose="020B0604020202020204" pitchFamily="34" charset="0"/>
                <a:cs typeface="Arial" panose="020B0604020202020204" pitchFamily="34" charset="0"/>
              </a:rPr>
              <a:t>说中文的员工</a:t>
            </a:r>
          </a:p>
          <a:p>
            <a:pPr marL="182563" indent="-182563">
              <a:spcBef>
                <a:spcPts val="100"/>
              </a:spcBef>
              <a:spcAft>
                <a:spcPts val="100"/>
              </a:spcAft>
              <a:buFont typeface="Wingdings" panose="05000000000000000000" pitchFamily="2" charset="2"/>
              <a:buChar char="§"/>
            </a:pPr>
            <a:r>
              <a:rPr lang="zh-CN" altLang="en-US" sz="1200" dirty="0">
                <a:solidFill>
                  <a:schemeClr val="bg1"/>
                </a:solidFill>
                <a:latin typeface="Arial" panose="020B0604020202020204" pitchFamily="34" charset="0"/>
                <a:cs typeface="Arial" panose="020B0604020202020204" pitchFamily="34" charset="0"/>
              </a:rPr>
              <a:t>专用客服台，用于处理与丝绸之路相关的货物</a:t>
            </a:r>
          </a:p>
        </p:txBody>
      </p:sp>
      <p:sp>
        <p:nvSpPr>
          <p:cNvPr id="12" name="Obdĺžnik 11">
            <a:extLst>
              <a:ext uri="{FF2B5EF4-FFF2-40B4-BE49-F238E27FC236}">
                <a16:creationId xmlns:a16="http://schemas.microsoft.com/office/drawing/2014/main" id="{FD2F5CC6-0BCF-7414-DB87-50C8D89595B6}"/>
              </a:ext>
            </a:extLst>
          </p:cNvPr>
          <p:cNvSpPr/>
          <p:nvPr/>
        </p:nvSpPr>
        <p:spPr>
          <a:xfrm>
            <a:off x="8058685" y="1768163"/>
            <a:ext cx="3030121" cy="4480261"/>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TextBox 12">
            <a:extLst>
              <a:ext uri="{FF2B5EF4-FFF2-40B4-BE49-F238E27FC236}">
                <a16:creationId xmlns:a16="http://schemas.microsoft.com/office/drawing/2014/main" id="{199238B5-1C95-5FFE-9F86-1BA33DC0DE24}"/>
              </a:ext>
            </a:extLst>
          </p:cNvPr>
          <p:cNvSpPr txBox="1"/>
          <p:nvPr/>
        </p:nvSpPr>
        <p:spPr>
          <a:xfrm>
            <a:off x="8230773" y="2269355"/>
            <a:ext cx="2663474" cy="3136756"/>
          </a:xfrm>
          <a:prstGeom prst="rect">
            <a:avLst/>
          </a:prstGeom>
          <a:noFill/>
        </p:spPr>
        <p:txBody>
          <a:bodyPr wrap="square" rtlCol="0">
            <a:spAutoFit/>
          </a:bodyPr>
          <a:lstStyle/>
          <a:p>
            <a:pPr marL="182563" indent="-182563">
              <a:spcBef>
                <a:spcPts val="100"/>
              </a:spcBef>
              <a:spcAft>
                <a:spcPts val="100"/>
              </a:spcAft>
              <a:buFont typeface="Wingdings" panose="05000000000000000000" pitchFamily="2" charset="2"/>
              <a:buChar char="§"/>
            </a:pPr>
            <a:r>
              <a:rPr lang="zh-CN" altLang="en-US" sz="1400" dirty="0">
                <a:solidFill>
                  <a:srgbClr val="002269"/>
                </a:solidFill>
                <a:latin typeface="+mn-ea"/>
                <a:cs typeface="Arial" panose="020B0604020202020204" pitchFamily="34" charset="0"/>
              </a:rPr>
              <a:t>替代解决方案（例如</a:t>
            </a:r>
            <a:r>
              <a:rPr lang="cs-CZ" altLang="zh-CN" sz="1400" dirty="0">
                <a:solidFill>
                  <a:srgbClr val="002269"/>
                </a:solidFill>
                <a:latin typeface="+mn-ea"/>
                <a:cs typeface="Arial" panose="020B0604020202020204" pitchFamily="34" charset="0"/>
              </a:rPr>
              <a:t>j</a:t>
            </a:r>
            <a:r>
              <a:rPr lang="zh-CN" altLang="en-US" sz="1400" dirty="0">
                <a:solidFill>
                  <a:srgbClr val="002269"/>
                </a:solidFill>
                <a:latin typeface="+mn-ea"/>
                <a:cs typeface="Arial" panose="020B0604020202020204" pitchFamily="34" charset="0"/>
              </a:rPr>
              <a:t>经过土耳其</a:t>
            </a:r>
            <a:r>
              <a:rPr lang="en-US" altLang="zh-CN" sz="1400" dirty="0">
                <a:solidFill>
                  <a:srgbClr val="002269"/>
                </a:solidFill>
                <a:latin typeface="+mn-ea"/>
                <a:cs typeface="Arial" panose="020B0604020202020204" pitchFamily="34" charset="0"/>
              </a:rPr>
              <a:t>/</a:t>
            </a:r>
            <a:r>
              <a:rPr lang="zh-CN" altLang="en-US" sz="1400" dirty="0">
                <a:solidFill>
                  <a:srgbClr val="002269"/>
                </a:solidFill>
                <a:latin typeface="+mn-ea"/>
                <a:cs typeface="Arial" panose="020B0604020202020204" pitchFamily="34" charset="0"/>
              </a:rPr>
              <a:t>阿塞拜疆</a:t>
            </a:r>
            <a:r>
              <a:rPr lang="en-US" altLang="zh-CN" sz="1400" dirty="0">
                <a:solidFill>
                  <a:srgbClr val="002269"/>
                </a:solidFill>
                <a:latin typeface="+mn-ea"/>
                <a:cs typeface="Arial" panose="020B0604020202020204" pitchFamily="34" charset="0"/>
              </a:rPr>
              <a:t>/</a:t>
            </a:r>
            <a:r>
              <a:rPr lang="zh-CN" altLang="en-US" sz="1400" dirty="0">
                <a:solidFill>
                  <a:srgbClr val="002269"/>
                </a:solidFill>
                <a:latin typeface="+mn-ea"/>
                <a:cs typeface="Arial" panose="020B0604020202020204" pitchFamily="34" charset="0"/>
              </a:rPr>
              <a:t>布尔加斯前往欧盟）</a:t>
            </a:r>
            <a:endParaRPr lang="cs-CZ" altLang="zh-CN" sz="1400" dirty="0">
              <a:solidFill>
                <a:srgbClr val="002269"/>
              </a:solidFill>
              <a:latin typeface="+mn-ea"/>
              <a:cs typeface="Arial" panose="020B0604020202020204" pitchFamily="34" charset="0"/>
            </a:endParaRPr>
          </a:p>
          <a:p>
            <a:pPr>
              <a:spcBef>
                <a:spcPts val="100"/>
              </a:spcBef>
              <a:spcAft>
                <a:spcPts val="100"/>
              </a:spcAft>
            </a:pPr>
            <a:endParaRPr lang="sk-SK" sz="1400" dirty="0">
              <a:solidFill>
                <a:srgbClr val="002269"/>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en-US" altLang="zh-CN" sz="1400" dirty="0">
                <a:solidFill>
                  <a:srgbClr val="002269"/>
                </a:solidFill>
                <a:latin typeface="+mn-ea"/>
                <a:cs typeface="Arial" panose="020B0604020202020204" pitchFamily="34" charset="0"/>
              </a:rPr>
              <a:t>METRANS </a:t>
            </a:r>
            <a:r>
              <a:rPr lang="zh-CN" altLang="en-US" sz="1400" dirty="0">
                <a:solidFill>
                  <a:srgbClr val="002269"/>
                </a:solidFill>
                <a:latin typeface="+mn-ea"/>
                <a:cs typeface="Arial" panose="020B0604020202020204" pitchFamily="34" charset="0"/>
              </a:rPr>
              <a:t>也在丝绸之路的运输上保持中立</a:t>
            </a:r>
          </a:p>
          <a:p>
            <a:pPr>
              <a:spcBef>
                <a:spcPts val="100"/>
              </a:spcBef>
              <a:spcAft>
                <a:spcPts val="100"/>
              </a:spcAft>
            </a:pPr>
            <a:endParaRPr lang="sk-SK" sz="1400" dirty="0">
              <a:solidFill>
                <a:srgbClr val="002269"/>
              </a:solidFill>
              <a:latin typeface="+mn-ea"/>
              <a:cs typeface="Arial" panose="020B0604020202020204" pitchFamily="34" charset="0"/>
            </a:endParaRPr>
          </a:p>
          <a:p>
            <a:pPr marL="179388" marR="0" lvl="0" indent="-179388" algn="l" defTabSz="914400" rtl="0" eaLnBrk="1" fontAlgn="auto" latinLnBrk="0" hangingPunct="1">
              <a:lnSpc>
                <a:spcPct val="100000"/>
              </a:lnSpc>
              <a:spcBef>
                <a:spcPts val="100"/>
              </a:spcBef>
              <a:spcAft>
                <a:spcPts val="100"/>
              </a:spcAft>
              <a:buClrTx/>
              <a:buSzTx/>
              <a:buFont typeface="Wingdings" panose="05000000000000000000" pitchFamily="2" charset="2"/>
              <a:buChar char="§"/>
              <a:tabLst/>
              <a:defRPr/>
            </a:pPr>
            <a:r>
              <a:rPr kumimoji="0" lang="zh-CN" altLang="en-US" sz="1400" b="1" i="0" u="none" strike="noStrike" kern="1200" cap="none" spc="0" normalizeH="0" baseline="0" noProof="0" dirty="0">
                <a:ln>
                  <a:noFill/>
                </a:ln>
                <a:solidFill>
                  <a:srgbClr val="122862"/>
                </a:solidFill>
                <a:effectLst/>
                <a:uLnTx/>
                <a:uFillTx/>
                <a:latin typeface="+mn-ea"/>
                <a:cs typeface="Arial" panose="020B0604020202020204" pitchFamily="34" charset="0"/>
              </a:rPr>
              <a:t>高品质服务</a:t>
            </a:r>
            <a:r>
              <a:rPr kumimoji="0" lang="zh-CN" altLang="en-US" sz="1400" b="0" i="0" u="none" strike="noStrike" kern="1200" cap="none" spc="0" normalizeH="0" baseline="0" noProof="0" dirty="0">
                <a:ln>
                  <a:noFill/>
                </a:ln>
                <a:solidFill>
                  <a:srgbClr val="122862"/>
                </a:solidFill>
                <a:effectLst/>
                <a:uLnTx/>
                <a:uFillTx/>
                <a:latin typeface="+mn-ea"/>
                <a:cs typeface="Arial" panose="020B0604020202020204" pitchFamily="34" charset="0"/>
              </a:rPr>
              <a:t> </a:t>
            </a:r>
            <a:r>
              <a:rPr kumimoji="0" lang="en-US" altLang="zh-CN" sz="1400" b="0" i="0" u="none" strike="noStrike" kern="1200" cap="none" spc="0" normalizeH="0" baseline="0" noProof="0" dirty="0">
                <a:ln>
                  <a:noFill/>
                </a:ln>
                <a:solidFill>
                  <a:srgbClr val="122862"/>
                </a:solidFill>
                <a:effectLst/>
                <a:uLnTx/>
                <a:uFillTx/>
                <a:latin typeface="+mn-ea"/>
                <a:cs typeface="Arial" panose="020B0604020202020204" pitchFamily="34" charset="0"/>
              </a:rPr>
              <a:t>– METRANS </a:t>
            </a:r>
            <a:r>
              <a:rPr kumimoji="0" lang="zh-CN" altLang="en-US" sz="1400" b="0" i="0" u="none" strike="noStrike" kern="1200" cap="none" spc="0" normalizeH="0" baseline="0" noProof="0" dirty="0">
                <a:ln>
                  <a:noFill/>
                </a:ln>
                <a:solidFill>
                  <a:srgbClr val="122862"/>
                </a:solidFill>
                <a:effectLst/>
                <a:uLnTx/>
                <a:uFillTx/>
                <a:latin typeface="+mn-ea"/>
                <a:cs typeface="Arial" panose="020B0604020202020204" pitchFamily="34" charset="0"/>
              </a:rPr>
              <a:t>始终保持其所有服务的最高标准</a:t>
            </a:r>
            <a:endParaRPr kumimoji="0" lang="sk-SK" sz="1400" b="0" i="0" u="none" strike="noStrike" kern="1200" cap="none" spc="0" normalizeH="0" baseline="0" noProof="0" dirty="0">
              <a:ln>
                <a:noFill/>
              </a:ln>
              <a:solidFill>
                <a:srgbClr val="122862"/>
              </a:solidFill>
              <a:effectLst/>
              <a:uLnTx/>
              <a:uFillTx/>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endParaRPr lang="sk-SK" sz="1400" dirty="0">
              <a:solidFill>
                <a:srgbClr val="002269"/>
              </a:solidFill>
              <a:latin typeface="+mn-ea"/>
              <a:cs typeface="Arial" panose="020B0604020202020204" pitchFamily="34" charset="0"/>
            </a:endParaRPr>
          </a:p>
          <a:p>
            <a:pPr marL="182563" indent="-182563">
              <a:spcBef>
                <a:spcPts val="100"/>
              </a:spcBef>
              <a:spcAft>
                <a:spcPts val="100"/>
              </a:spcAft>
              <a:buFont typeface="Wingdings" panose="05000000000000000000" pitchFamily="2" charset="2"/>
              <a:buChar char="§"/>
            </a:pPr>
            <a:r>
              <a:rPr lang="zh-CN" altLang="en-US" sz="1400" dirty="0">
                <a:solidFill>
                  <a:srgbClr val="002269"/>
                </a:solidFill>
                <a:latin typeface="+mn-ea"/>
                <a:cs typeface="Arial" panose="020B0604020202020204" pitchFamily="34" charset="0"/>
              </a:rPr>
              <a:t>货柜连接欧洲最大的铁路和场站网络</a:t>
            </a:r>
          </a:p>
          <a:p>
            <a:pPr>
              <a:spcBef>
                <a:spcPts val="600"/>
              </a:spcBef>
            </a:pPr>
            <a:endParaRPr lang="sk-SK" sz="1400" dirty="0">
              <a:solidFill>
                <a:srgbClr val="002269"/>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CD5E4A52-B2B7-922F-83A2-F95E5C6EDB9D}"/>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6" name="TextBox 12">
            <a:extLst>
              <a:ext uri="{FF2B5EF4-FFF2-40B4-BE49-F238E27FC236}">
                <a16:creationId xmlns:a16="http://schemas.microsoft.com/office/drawing/2014/main" id="{C0180B65-58C8-B8F4-1EDD-9A62DDC511D7}"/>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7" name="Obdĺžnik 6">
            <a:extLst>
              <a:ext uri="{FF2B5EF4-FFF2-40B4-BE49-F238E27FC236}">
                <a16:creationId xmlns:a16="http://schemas.microsoft.com/office/drawing/2014/main" id="{E35B4A0D-AF7B-F1F9-093A-4F3D09E548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8" name="Obrázek 7" descr="Obsah obrázku text, Písmo, logo, Grafika&#10;&#10;Obsah generovaný pomocí AI může být nesprávný.">
            <a:extLst>
              <a:ext uri="{FF2B5EF4-FFF2-40B4-BE49-F238E27FC236}">
                <a16:creationId xmlns:a16="http://schemas.microsoft.com/office/drawing/2014/main" id="{A19AED44-3C7C-E0E9-2FCE-41B7F3FCCE93}"/>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84736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13258"/>
          <a:stretch>
            <a:fillRect/>
          </a:stretch>
        </p:blipFill>
        <p:spPr>
          <a:xfrm>
            <a:off x="276651" y="231436"/>
            <a:ext cx="11638698" cy="5716692"/>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zh-CN" altLang="en-US" sz="6600" b="1" dirty="0">
                <a:solidFill>
                  <a:srgbClr val="002269"/>
                </a:solidFill>
                <a:latin typeface="+mn-ea"/>
                <a:cs typeface="Arial" panose="020B0604020202020204" pitchFamily="34" charset="0"/>
              </a:rPr>
              <a:t>感谢</a:t>
            </a:r>
            <a:endParaRPr lang="de-DE" sz="6600" b="1" dirty="0">
              <a:solidFill>
                <a:srgbClr val="002269"/>
              </a:solidFill>
              <a:latin typeface="+mn-ea"/>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6047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pic>
        <p:nvPicPr>
          <p:cNvPr id="12" name="Obrázek 11" descr="Obsah obrázku text, Písmo, logo, Grafika&#10;&#10;Obsah generovaný pomocí AI může být nesprávný.">
            <a:extLst>
              <a:ext uri="{FF2B5EF4-FFF2-40B4-BE49-F238E27FC236}">
                <a16:creationId xmlns:a16="http://schemas.microsoft.com/office/drawing/2014/main" id="{FE1991F3-07D0-434D-0A75-F776991F1A36}"/>
              </a:ext>
            </a:extLst>
          </p:cNvPr>
          <p:cNvPicPr>
            <a:picLocks noChangeAspect="1"/>
          </p:cNvPicPr>
          <p:nvPr/>
        </p:nvPicPr>
        <p:blipFill>
          <a:blip r:embed="rId5"/>
          <a:stretch>
            <a:fillRect/>
          </a:stretch>
        </p:blipFill>
        <p:spPr>
          <a:xfrm>
            <a:off x="276651" y="6174235"/>
            <a:ext cx="2640284" cy="446748"/>
          </a:xfrm>
          <a:prstGeom prst="rect">
            <a:avLst/>
          </a:prstGeom>
        </p:spPr>
      </p:pic>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164D8C98-EE7B-B725-62A1-F2EDA8C41E00}"/>
              </a:ext>
            </a:extLst>
          </p:cNvPr>
          <p:cNvPicPr>
            <a:picLocks noChangeAspect="1"/>
          </p:cNvPicPr>
          <p:nvPr/>
        </p:nvPicPr>
        <p:blipFill>
          <a:blip r:embed="rId6"/>
          <a:stretch>
            <a:fillRect/>
          </a:stretch>
        </p:blipFill>
        <p:spPr>
          <a:xfrm>
            <a:off x="9493262" y="6231457"/>
            <a:ext cx="2421833" cy="332305"/>
          </a:xfrm>
          <a:prstGeom prst="rect">
            <a:avLst/>
          </a:prstGeom>
        </p:spPr>
      </p:pic>
    </p:spTree>
    <p:extLst>
      <p:ext uri="{BB962C8B-B14F-4D97-AF65-F5344CB8AC3E}">
        <p14:creationId xmlns:p14="http://schemas.microsoft.com/office/powerpoint/2010/main" val="174203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1423;p113">
            <a:extLst>
              <a:ext uri="{FF2B5EF4-FFF2-40B4-BE49-F238E27FC236}">
                <a16:creationId xmlns:a16="http://schemas.microsoft.com/office/drawing/2014/main" id="{459FA142-8319-16F1-C30C-67CE47A03F29}"/>
              </a:ext>
            </a:extLst>
          </p:cNvPr>
          <p:cNvSpPr txBox="1">
            <a:spLocks/>
          </p:cNvSpPr>
          <p:nvPr/>
        </p:nvSpPr>
        <p:spPr>
          <a:xfrm>
            <a:off x="5393261" y="4975495"/>
            <a:ext cx="1555637"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sk-SK" sz="2800" dirty="0">
                <a:solidFill>
                  <a:srgbClr val="122862"/>
                </a:solidFill>
                <a:latin typeface="Arial" panose="020B0604020202020204" pitchFamily="34" charset="0"/>
                <a:cs typeface="Arial" panose="020B0604020202020204" pitchFamily="34" charset="0"/>
              </a:rPr>
              <a:t>3000+</a:t>
            </a:r>
            <a:endParaRPr lang="de-DE" sz="2800" dirty="0">
              <a:solidFill>
                <a:srgbClr val="122862"/>
              </a:solidFill>
              <a:latin typeface="Arial" panose="020B0604020202020204" pitchFamily="34" charset="0"/>
              <a:cs typeface="Arial" panose="020B0604020202020204" pitchFamily="34" charset="0"/>
            </a:endParaRPr>
          </a:p>
        </p:txBody>
      </p:sp>
      <p:sp>
        <p:nvSpPr>
          <p:cNvPr id="40" name="Google Shape;1423;p113">
            <a:extLst>
              <a:ext uri="{FF2B5EF4-FFF2-40B4-BE49-F238E27FC236}">
                <a16:creationId xmlns:a16="http://schemas.microsoft.com/office/drawing/2014/main" id="{D1274076-30B9-6297-8E24-FD5017A5A0E8}"/>
              </a:ext>
            </a:extLst>
          </p:cNvPr>
          <p:cNvSpPr txBox="1">
            <a:spLocks/>
          </p:cNvSpPr>
          <p:nvPr/>
        </p:nvSpPr>
        <p:spPr>
          <a:xfrm>
            <a:off x="2504872" y="2309348"/>
            <a:ext cx="2174815"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endParaRPr lang="de-DE" sz="5400" dirty="0">
              <a:solidFill>
                <a:schemeClr val="bg1"/>
              </a:solidFill>
              <a:latin typeface="Arial" panose="020B0604020202020204" pitchFamily="34" charset="0"/>
              <a:cs typeface="Arial" panose="020B0604020202020204" pitchFamily="34" charset="0"/>
            </a:endParaRPr>
          </a:p>
        </p:txBody>
      </p:sp>
      <p:sp>
        <p:nvSpPr>
          <p:cNvPr id="41" name="Google Shape;1423;p113">
            <a:extLst>
              <a:ext uri="{FF2B5EF4-FFF2-40B4-BE49-F238E27FC236}">
                <a16:creationId xmlns:a16="http://schemas.microsoft.com/office/drawing/2014/main" id="{660249F0-CB71-0E38-C285-4D7A0AD1BAE9}"/>
              </a:ext>
            </a:extLst>
          </p:cNvPr>
          <p:cNvSpPr txBox="1">
            <a:spLocks/>
          </p:cNvSpPr>
          <p:nvPr/>
        </p:nvSpPr>
        <p:spPr>
          <a:xfrm>
            <a:off x="9836680" y="2275473"/>
            <a:ext cx="2078877"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endParaRPr lang="de-DE" sz="2800" dirty="0">
              <a:solidFill>
                <a:srgbClr val="122862"/>
              </a:solidFill>
              <a:latin typeface="Arial" panose="020B0604020202020204" pitchFamily="34" charset="0"/>
              <a:cs typeface="Arial" panose="020B0604020202020204" pitchFamily="34" charset="0"/>
            </a:endParaRPr>
          </a:p>
        </p:txBody>
      </p:sp>
      <p:sp>
        <p:nvSpPr>
          <p:cNvPr id="46" name="Google Shape;1644;p137">
            <a:extLst>
              <a:ext uri="{FF2B5EF4-FFF2-40B4-BE49-F238E27FC236}">
                <a16:creationId xmlns:a16="http://schemas.microsoft.com/office/drawing/2014/main" id="{0B7765E5-57A2-44BD-78BE-182AA20706CE}"/>
              </a:ext>
            </a:extLst>
          </p:cNvPr>
          <p:cNvSpPr txBox="1">
            <a:spLocks/>
          </p:cNvSpPr>
          <p:nvPr/>
        </p:nvSpPr>
        <p:spPr>
          <a:xfrm>
            <a:off x="9347936" y="2616534"/>
            <a:ext cx="1971232" cy="40236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Arial" panose="020B0604020202020204" pitchFamily="34" charset="0"/>
                <a:ea typeface="Helvetica Neue"/>
                <a:cs typeface="Arial" panose="020B0604020202020204" pitchFamily="34" charset="0"/>
                <a:sym typeface="Helvetica Neue"/>
              </a:rPr>
              <a:t>电力和混合动力机车</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47" name="Google Shape;1644;p137">
            <a:extLst>
              <a:ext uri="{FF2B5EF4-FFF2-40B4-BE49-F238E27FC236}">
                <a16:creationId xmlns:a16="http://schemas.microsoft.com/office/drawing/2014/main" id="{9EB0DA1D-06C7-E359-33D5-DF853C6BAF18}"/>
              </a:ext>
            </a:extLst>
          </p:cNvPr>
          <p:cNvSpPr txBox="1">
            <a:spLocks/>
          </p:cNvSpPr>
          <p:nvPr/>
        </p:nvSpPr>
        <p:spPr>
          <a:xfrm>
            <a:off x="5393261" y="2588276"/>
            <a:ext cx="1703518" cy="32966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spcBef>
                <a:spcPts val="0"/>
              </a:spcBef>
              <a:spcAft>
                <a:spcPts val="0"/>
              </a:spcAft>
              <a:buClr>
                <a:srgbClr val="000000"/>
              </a:buClr>
              <a:buSzPts val="1400"/>
              <a:buFont typeface="Arial"/>
              <a:buNone/>
              <a:tabLst/>
              <a:defRPr/>
            </a:pPr>
            <a:r>
              <a:rPr kumimoji="0" lang="zh-CN" altLang="en-US" sz="1400" b="0" i="0" u="none" strike="noStrike" kern="0" cap="none" spc="0" normalizeH="0" baseline="0" noProof="0" dirty="0">
                <a:ln>
                  <a:noFill/>
                </a:ln>
                <a:solidFill>
                  <a:srgbClr val="002269"/>
                </a:solidFill>
                <a:effectLst/>
                <a:uLnTx/>
                <a:uFillTx/>
                <a:latin typeface="Arial" panose="020B0604020202020204" pitchFamily="34" charset="0"/>
                <a:ea typeface="Arial"/>
                <a:cs typeface="Arial" panose="020B0604020202020204" pitchFamily="34" charset="0"/>
                <a:sym typeface="Arial"/>
              </a:rPr>
              <a:t>内陆场站</a:t>
            </a:r>
            <a:endParaRPr kumimoji="0" lang="de-DE" sz="1400" b="0" i="0" u="none" strike="noStrike" kern="0" cap="none" spc="0" normalizeH="0" baseline="0" noProof="0" dirty="0">
              <a:ln>
                <a:noFill/>
              </a:ln>
              <a:solidFill>
                <a:srgbClr val="002269"/>
              </a:solidFill>
              <a:effectLst/>
              <a:uLnTx/>
              <a:uFillTx/>
              <a:latin typeface="Arial" panose="020B0604020202020204" pitchFamily="34" charset="0"/>
              <a:ea typeface="Arial"/>
              <a:cs typeface="Arial" panose="020B0604020202020204" pitchFamily="34" charset="0"/>
              <a:sym typeface="Arial"/>
            </a:endParaRPr>
          </a:p>
        </p:txBody>
      </p:sp>
      <p:sp>
        <p:nvSpPr>
          <p:cNvPr id="50" name="Google Shape;1423;p113">
            <a:extLst>
              <a:ext uri="{FF2B5EF4-FFF2-40B4-BE49-F238E27FC236}">
                <a16:creationId xmlns:a16="http://schemas.microsoft.com/office/drawing/2014/main" id="{0EBE50CF-580D-7A67-CACD-5FA781260C23}"/>
              </a:ext>
            </a:extLst>
          </p:cNvPr>
          <p:cNvSpPr txBox="1">
            <a:spLocks/>
          </p:cNvSpPr>
          <p:nvPr/>
        </p:nvSpPr>
        <p:spPr>
          <a:xfrm>
            <a:off x="5393261" y="2220350"/>
            <a:ext cx="2186593" cy="3296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r>
              <a:rPr lang="sk-SK" sz="2800" dirty="0">
                <a:solidFill>
                  <a:srgbClr val="122862"/>
                </a:solidFill>
                <a:latin typeface="Arial" panose="020B0604020202020204" pitchFamily="34" charset="0"/>
                <a:cs typeface="Arial" panose="020B0604020202020204" pitchFamily="34" charset="0"/>
              </a:rPr>
              <a:t>20+</a:t>
            </a:r>
            <a:endParaRPr lang="de-DE" sz="2800" dirty="0">
              <a:solidFill>
                <a:srgbClr val="122862"/>
              </a:solidFill>
              <a:latin typeface="Arial" panose="020B0604020202020204" pitchFamily="34" charset="0"/>
              <a:cs typeface="Arial" panose="020B0604020202020204" pitchFamily="34" charset="0"/>
            </a:endParaRPr>
          </a:p>
        </p:txBody>
      </p:sp>
      <p:sp>
        <p:nvSpPr>
          <p:cNvPr id="56" name="Google Shape;1644;p137">
            <a:extLst>
              <a:ext uri="{FF2B5EF4-FFF2-40B4-BE49-F238E27FC236}">
                <a16:creationId xmlns:a16="http://schemas.microsoft.com/office/drawing/2014/main" id="{E7894B46-58C4-11B4-4F49-CCB5F030DD53}"/>
              </a:ext>
            </a:extLst>
          </p:cNvPr>
          <p:cNvSpPr txBox="1">
            <a:spLocks/>
          </p:cNvSpPr>
          <p:nvPr/>
        </p:nvSpPr>
        <p:spPr>
          <a:xfrm>
            <a:off x="1731934" y="4063016"/>
            <a:ext cx="2119667" cy="25157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mn-ea"/>
                <a:cs typeface="Arial" panose="020B0604020202020204" pitchFamily="34" charset="0"/>
                <a:sym typeface="Helvetica Neue"/>
              </a:rPr>
              <a:t>欧元</a:t>
            </a:r>
            <a:r>
              <a:rPr lang="sk-SK" sz="1400" dirty="0">
                <a:solidFill>
                  <a:srgbClr val="122862"/>
                </a:solidFill>
                <a:latin typeface="+mn-ea"/>
                <a:cs typeface="Arial" panose="020B0604020202020204" pitchFamily="34" charset="0"/>
                <a:sym typeface="Helvetica Neue"/>
              </a:rPr>
              <a:t> </a:t>
            </a:r>
            <a:r>
              <a:rPr lang="zh-CN" altLang="en-US" sz="1400" dirty="0">
                <a:solidFill>
                  <a:srgbClr val="122862"/>
                </a:solidFill>
                <a:latin typeface="+mn-ea"/>
                <a:cs typeface="Arial" panose="020B0604020202020204" pitchFamily="34" charset="0"/>
                <a:sym typeface="Helvetica Neue"/>
              </a:rPr>
              <a:t>年收入</a:t>
            </a:r>
            <a:endParaRPr lang="de-DE" sz="1400" dirty="0">
              <a:solidFill>
                <a:srgbClr val="122862"/>
              </a:solidFill>
              <a:latin typeface="+mn-ea"/>
              <a:cs typeface="Arial" panose="020B0604020202020204" pitchFamily="34" charset="0"/>
              <a:sym typeface="Helvetica Neue"/>
            </a:endParaRPr>
          </a:p>
        </p:txBody>
      </p:sp>
      <p:sp>
        <p:nvSpPr>
          <p:cNvPr id="57" name="Google Shape;1644;p137">
            <a:extLst>
              <a:ext uri="{FF2B5EF4-FFF2-40B4-BE49-F238E27FC236}">
                <a16:creationId xmlns:a16="http://schemas.microsoft.com/office/drawing/2014/main" id="{BE9F64CE-5AC0-7198-9AEC-BB4F7F67B12A}"/>
              </a:ext>
            </a:extLst>
          </p:cNvPr>
          <p:cNvSpPr txBox="1">
            <a:spLocks/>
          </p:cNvSpPr>
          <p:nvPr/>
        </p:nvSpPr>
        <p:spPr>
          <a:xfrm>
            <a:off x="5393261" y="5355469"/>
            <a:ext cx="1760565" cy="35766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mn-ea"/>
                <a:cs typeface="Arial" panose="020B0604020202020204" pitchFamily="34" charset="0"/>
                <a:sym typeface="Helvetica Neue"/>
              </a:rPr>
              <a:t>在</a:t>
            </a:r>
            <a:r>
              <a:rPr lang="en-US" altLang="zh-CN" sz="1400" dirty="0">
                <a:solidFill>
                  <a:srgbClr val="122862"/>
                </a:solidFill>
                <a:latin typeface="+mn-ea"/>
                <a:cs typeface="Arial" panose="020B0604020202020204" pitchFamily="34" charset="0"/>
                <a:sym typeface="Helvetica Neue"/>
              </a:rPr>
              <a:t>10</a:t>
            </a:r>
            <a:r>
              <a:rPr lang="zh-CN" altLang="en-US" sz="1400" dirty="0">
                <a:solidFill>
                  <a:srgbClr val="122862"/>
                </a:solidFill>
                <a:latin typeface="+mn-ea"/>
                <a:cs typeface="Arial" panose="020B0604020202020204" pitchFamily="34" charset="0"/>
                <a:sym typeface="Helvetica Neue"/>
              </a:rPr>
              <a:t>个国家的员工</a:t>
            </a:r>
            <a:endParaRPr lang="de-DE" sz="1400" dirty="0">
              <a:solidFill>
                <a:srgbClr val="122862"/>
              </a:solidFill>
              <a:latin typeface="+mn-ea"/>
              <a:cs typeface="Arial" panose="020B0604020202020204" pitchFamily="34" charset="0"/>
              <a:sym typeface="Helvetica Neue"/>
            </a:endParaRPr>
          </a:p>
        </p:txBody>
      </p:sp>
      <p:pic>
        <p:nvPicPr>
          <p:cNvPr id="65" name="Grafik 183">
            <a:extLst>
              <a:ext uri="{FF2B5EF4-FFF2-40B4-BE49-F238E27FC236}">
                <a16:creationId xmlns:a16="http://schemas.microsoft.com/office/drawing/2014/main" id="{64AF3F2E-8E79-B62A-AC28-ED1258D2082F}"/>
              </a:ext>
            </a:extLst>
          </p:cNvPr>
          <p:cNvPicPr>
            <a:picLocks noChangeAspect="1"/>
          </p:cNvPicPr>
          <p:nvPr/>
        </p:nvPicPr>
        <p:blipFill>
          <a:blip r:embed="rId2"/>
          <a:srcRect/>
          <a:stretch/>
        </p:blipFill>
        <p:spPr>
          <a:xfrm>
            <a:off x="8213736" y="2451788"/>
            <a:ext cx="817466" cy="535146"/>
          </a:xfrm>
          <a:prstGeom prst="rect">
            <a:avLst/>
          </a:prstGeom>
        </p:spPr>
      </p:pic>
      <p:pic>
        <p:nvPicPr>
          <p:cNvPr id="66" name="Grafik 184">
            <a:extLst>
              <a:ext uri="{FF2B5EF4-FFF2-40B4-BE49-F238E27FC236}">
                <a16:creationId xmlns:a16="http://schemas.microsoft.com/office/drawing/2014/main" id="{DCD25483-47B3-8E36-365F-0A659309B692}"/>
              </a:ext>
            </a:extLst>
          </p:cNvPr>
          <p:cNvPicPr>
            <a:picLocks noChangeAspect="1"/>
          </p:cNvPicPr>
          <p:nvPr/>
        </p:nvPicPr>
        <p:blipFill>
          <a:blip r:embed="rId3"/>
          <a:srcRect/>
          <a:stretch/>
        </p:blipFill>
        <p:spPr>
          <a:xfrm>
            <a:off x="4362766" y="3480501"/>
            <a:ext cx="607830" cy="932006"/>
          </a:xfrm>
          <a:prstGeom prst="rect">
            <a:avLst/>
          </a:prstGeom>
        </p:spPr>
      </p:pic>
      <p:pic>
        <p:nvPicPr>
          <p:cNvPr id="71" name="Google Shape;79;p8">
            <a:extLst>
              <a:ext uri="{FF2B5EF4-FFF2-40B4-BE49-F238E27FC236}">
                <a16:creationId xmlns:a16="http://schemas.microsoft.com/office/drawing/2014/main" id="{F76282C8-7755-EC2B-F02F-D6F56E13B33A}"/>
              </a:ext>
            </a:extLst>
          </p:cNvPr>
          <p:cNvPicPr preferRelativeResize="0"/>
          <p:nvPr/>
        </p:nvPicPr>
        <p:blipFill>
          <a:blip r:embed="rId4">
            <a:alphaModFix/>
          </a:blip>
          <a:stretch>
            <a:fillRect/>
          </a:stretch>
        </p:blipFill>
        <p:spPr>
          <a:xfrm>
            <a:off x="4316593" y="2317604"/>
            <a:ext cx="692965" cy="710717"/>
          </a:xfrm>
          <a:prstGeom prst="rect">
            <a:avLst/>
          </a:prstGeom>
          <a:noFill/>
          <a:ln>
            <a:noFill/>
          </a:ln>
        </p:spPr>
      </p:pic>
      <p:sp>
        <p:nvSpPr>
          <p:cNvPr id="73" name="BlokTextu 72">
            <a:extLst>
              <a:ext uri="{FF2B5EF4-FFF2-40B4-BE49-F238E27FC236}">
                <a16:creationId xmlns:a16="http://schemas.microsoft.com/office/drawing/2014/main" id="{C39213E4-5E40-CE26-62F2-866474F676D2}"/>
              </a:ext>
            </a:extLst>
          </p:cNvPr>
          <p:cNvSpPr txBox="1"/>
          <p:nvPr/>
        </p:nvSpPr>
        <p:spPr>
          <a:xfrm>
            <a:off x="572922" y="2415724"/>
            <a:ext cx="3184310" cy="830997"/>
          </a:xfrm>
          <a:prstGeom prst="rect">
            <a:avLst/>
          </a:prstGeom>
          <a:noFill/>
        </p:spPr>
        <p:txBody>
          <a:bodyPr wrap="square">
            <a:spAutoFit/>
          </a:bodyPr>
          <a:lstStyle/>
          <a:p>
            <a:pPr lvl="0">
              <a:buClr>
                <a:srgbClr val="000000"/>
              </a:buClr>
              <a:defRPr/>
            </a:pPr>
            <a:r>
              <a:rPr lang="sk-SK" sz="2000" b="1" spc="-1" dirty="0">
                <a:solidFill>
                  <a:srgbClr val="FF0037"/>
                </a:solidFill>
                <a:latin typeface="Arial" panose="020B0604020202020204" pitchFamily="34" charset="0"/>
                <a:cs typeface="Arial" panose="020B0604020202020204" pitchFamily="34" charset="0"/>
              </a:rPr>
              <a:t>1991</a:t>
            </a:r>
            <a:r>
              <a:rPr lang="zh-CN" altLang="en-US" sz="2000" b="1" spc="-1" dirty="0">
                <a:solidFill>
                  <a:srgbClr val="FF0037"/>
                </a:solidFill>
                <a:latin typeface="+mn-ea"/>
                <a:cs typeface="Arial" panose="020B0604020202020204" pitchFamily="34" charset="0"/>
              </a:rPr>
              <a:t>年成立</a:t>
            </a:r>
            <a:r>
              <a:rPr lang="sk-SK" sz="2000" b="1" spc="-1" dirty="0">
                <a:solidFill>
                  <a:srgbClr val="FF0037"/>
                </a:solidFill>
                <a:latin typeface="+mn-ea"/>
                <a:cs typeface="Arial" panose="020B0604020202020204" pitchFamily="34" charset="0"/>
              </a:rPr>
              <a:t> </a:t>
            </a:r>
          </a:p>
          <a:p>
            <a:pPr lvl="0">
              <a:buClr>
                <a:srgbClr val="000000"/>
              </a:buClr>
              <a:defRPr/>
            </a:pPr>
            <a:r>
              <a:rPr lang="en-US" altLang="zh-CN" sz="1400" b="1" spc="-1" dirty="0">
                <a:solidFill>
                  <a:srgbClr val="122862"/>
                </a:solidFill>
                <a:latin typeface="Arial" panose="020B0604020202020204" pitchFamily="34" charset="0"/>
                <a:cs typeface="Arial" panose="020B0604020202020204" pitchFamily="34" charset="0"/>
              </a:rPr>
              <a:t>100%</a:t>
            </a:r>
            <a:r>
              <a:rPr lang="zh-CN" altLang="en-US" sz="1400" b="1" spc="-1" dirty="0">
                <a:solidFill>
                  <a:srgbClr val="122862"/>
                </a:solidFill>
                <a:latin typeface="Arial" panose="020B0604020202020204" pitchFamily="34" charset="0"/>
                <a:cs typeface="Arial" panose="020B0604020202020204" pitchFamily="34" charset="0"/>
              </a:rPr>
              <a:t>汉堡港口与物流股份公司的子公司</a:t>
            </a:r>
            <a:endParaRPr lang="sk-SK" sz="1400" b="1" spc="-1" dirty="0">
              <a:solidFill>
                <a:srgbClr val="122862"/>
              </a:solidFill>
              <a:latin typeface="Arial" panose="020B0604020202020204" pitchFamily="34" charset="0"/>
              <a:cs typeface="Arial" panose="020B0604020202020204" pitchFamily="34" charset="0"/>
            </a:endParaRPr>
          </a:p>
        </p:txBody>
      </p:sp>
      <p:grpSp>
        <p:nvGrpSpPr>
          <p:cNvPr id="128" name="Skupina 127">
            <a:extLst>
              <a:ext uri="{FF2B5EF4-FFF2-40B4-BE49-F238E27FC236}">
                <a16:creationId xmlns:a16="http://schemas.microsoft.com/office/drawing/2014/main" id="{39417E24-E49B-73CF-FDD3-D4281AA90D67}"/>
              </a:ext>
            </a:extLst>
          </p:cNvPr>
          <p:cNvGrpSpPr/>
          <p:nvPr/>
        </p:nvGrpSpPr>
        <p:grpSpPr>
          <a:xfrm>
            <a:off x="702352" y="3675635"/>
            <a:ext cx="634421" cy="634168"/>
            <a:chOff x="769832" y="2215894"/>
            <a:chExt cx="700996" cy="700716"/>
          </a:xfrm>
        </p:grpSpPr>
        <p:pic>
          <p:nvPicPr>
            <p:cNvPr id="78" name="Grafik 187" descr="Ein Bild, das Kreis, Grafiken, Symbol, Logo enthält.&#10;&#10;Automatisch generierte Beschreibung">
              <a:extLst>
                <a:ext uri="{FF2B5EF4-FFF2-40B4-BE49-F238E27FC236}">
                  <a16:creationId xmlns:a16="http://schemas.microsoft.com/office/drawing/2014/main" id="{EEAF4B61-92E4-31B0-5CD2-87B4CC38484A}"/>
                </a:ext>
              </a:extLst>
            </p:cNvPr>
            <p:cNvPicPr>
              <a:picLocks noChangeAspect="1"/>
            </p:cNvPicPr>
            <p:nvPr/>
          </p:nvPicPr>
          <p:blipFill>
            <a:blip r:embed="rId5"/>
            <a:stretch>
              <a:fillRect/>
            </a:stretch>
          </p:blipFill>
          <p:spPr>
            <a:xfrm>
              <a:off x="769832" y="2217572"/>
              <a:ext cx="697768" cy="697768"/>
            </a:xfrm>
            <a:prstGeom prst="rect">
              <a:avLst/>
            </a:prstGeom>
          </p:spPr>
        </p:pic>
        <p:sp>
          <p:nvSpPr>
            <p:cNvPr id="79" name="Ovál 78">
              <a:extLst>
                <a:ext uri="{FF2B5EF4-FFF2-40B4-BE49-F238E27FC236}">
                  <a16:creationId xmlns:a16="http://schemas.microsoft.com/office/drawing/2014/main" id="{A9EEB5AD-01E0-53FB-72AC-E7E626A2EDAE}"/>
                </a:ext>
              </a:extLst>
            </p:cNvPr>
            <p:cNvSpPr/>
            <p:nvPr/>
          </p:nvSpPr>
          <p:spPr>
            <a:xfrm>
              <a:off x="770112" y="2215894"/>
              <a:ext cx="700716" cy="700716"/>
            </a:xfrm>
            <a:prstGeom prst="ellipse">
              <a:avLst/>
            </a:prstGeom>
            <a:noFill/>
            <a:ln w="57150">
              <a:solidFill>
                <a:srgbClr val="1228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grpSp>
      <p:sp>
        <p:nvSpPr>
          <p:cNvPr id="87" name="Google Shape;1423;p113">
            <a:extLst>
              <a:ext uri="{FF2B5EF4-FFF2-40B4-BE49-F238E27FC236}">
                <a16:creationId xmlns:a16="http://schemas.microsoft.com/office/drawing/2014/main" id="{F4CD3767-0ADD-C567-997A-888CC4598E35}"/>
              </a:ext>
            </a:extLst>
          </p:cNvPr>
          <p:cNvSpPr txBox="1">
            <a:spLocks/>
          </p:cNvSpPr>
          <p:nvPr/>
        </p:nvSpPr>
        <p:spPr>
          <a:xfrm>
            <a:off x="1731934" y="3676840"/>
            <a:ext cx="2181829" cy="2033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cs-CZ" sz="2800" dirty="0">
                <a:solidFill>
                  <a:srgbClr val="122862"/>
                </a:solidFill>
                <a:latin typeface="+mn-ea"/>
                <a:ea typeface="+mn-ea"/>
                <a:cs typeface="Arial" panose="020B0604020202020204" pitchFamily="34" charset="0"/>
              </a:rPr>
              <a:t>7</a:t>
            </a:r>
            <a:r>
              <a:rPr lang="zh-CN" altLang="en-US" sz="2800" dirty="0">
                <a:solidFill>
                  <a:srgbClr val="122862"/>
                </a:solidFill>
                <a:latin typeface="+mn-ea"/>
                <a:ea typeface="+mn-ea"/>
                <a:cs typeface="Arial" panose="020B0604020202020204" pitchFamily="34" charset="0"/>
              </a:rPr>
              <a:t>亿</a:t>
            </a:r>
            <a:r>
              <a:rPr lang="sk-SK" sz="2800" dirty="0">
                <a:solidFill>
                  <a:srgbClr val="122862"/>
                </a:solidFill>
                <a:latin typeface="Arial" panose="020B0604020202020204" pitchFamily="34" charset="0"/>
                <a:cs typeface="Arial" panose="020B0604020202020204" pitchFamily="34" charset="0"/>
              </a:rPr>
              <a:t>+</a:t>
            </a:r>
            <a:endParaRPr lang="de-DE" sz="2800" dirty="0">
              <a:solidFill>
                <a:srgbClr val="122862"/>
              </a:solidFill>
              <a:latin typeface="+mn-ea"/>
              <a:ea typeface="+mn-ea"/>
              <a:cs typeface="Arial" panose="020B0604020202020204" pitchFamily="34" charset="0"/>
            </a:endParaRPr>
          </a:p>
        </p:txBody>
      </p:sp>
      <p:sp>
        <p:nvSpPr>
          <p:cNvPr id="90" name="Google Shape;1644;p137">
            <a:extLst>
              <a:ext uri="{FF2B5EF4-FFF2-40B4-BE49-F238E27FC236}">
                <a16:creationId xmlns:a16="http://schemas.microsoft.com/office/drawing/2014/main" id="{3C7B5DE8-587A-D209-A6ED-E4E0B44A4E60}"/>
              </a:ext>
            </a:extLst>
          </p:cNvPr>
          <p:cNvSpPr txBox="1">
            <a:spLocks/>
          </p:cNvSpPr>
          <p:nvPr/>
        </p:nvSpPr>
        <p:spPr>
          <a:xfrm>
            <a:off x="5393261" y="4063016"/>
            <a:ext cx="2389101" cy="25157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Arial" panose="020B0604020202020204" pitchFamily="34" charset="0"/>
                <a:ea typeface="Helvetica Neue"/>
                <a:cs typeface="Arial" panose="020B0604020202020204" pitchFamily="34" charset="0"/>
                <a:sym typeface="Helvetica Neue"/>
              </a:rPr>
              <a:t>多式联运标箱</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91" name="Google Shape;1423;p113">
            <a:extLst>
              <a:ext uri="{FF2B5EF4-FFF2-40B4-BE49-F238E27FC236}">
                <a16:creationId xmlns:a16="http://schemas.microsoft.com/office/drawing/2014/main" id="{DD3E0F7C-6A81-3383-2435-1C9CF2F3ADB7}"/>
              </a:ext>
            </a:extLst>
          </p:cNvPr>
          <p:cNvSpPr txBox="1">
            <a:spLocks/>
          </p:cNvSpPr>
          <p:nvPr/>
        </p:nvSpPr>
        <p:spPr>
          <a:xfrm>
            <a:off x="5393261" y="3676840"/>
            <a:ext cx="2181829" cy="2033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de-DE" sz="2800" dirty="0">
                <a:solidFill>
                  <a:srgbClr val="122862"/>
                </a:solidFill>
                <a:latin typeface="+mn-ea"/>
                <a:ea typeface="+mn-ea"/>
                <a:cs typeface="Arial" panose="020B0604020202020204" pitchFamily="34" charset="0"/>
              </a:rPr>
              <a:t>1</a:t>
            </a:r>
            <a:r>
              <a:rPr lang="cs-CZ" sz="2800" dirty="0">
                <a:solidFill>
                  <a:srgbClr val="122862"/>
                </a:solidFill>
                <a:latin typeface="+mn-ea"/>
                <a:ea typeface="+mn-ea"/>
                <a:cs typeface="Arial" panose="020B0604020202020204" pitchFamily="34" charset="0"/>
              </a:rPr>
              <a:t>60</a:t>
            </a:r>
            <a:r>
              <a:rPr lang="zh-CN" altLang="en-US" sz="2800" dirty="0">
                <a:solidFill>
                  <a:srgbClr val="122862"/>
                </a:solidFill>
                <a:latin typeface="+mn-ea"/>
                <a:ea typeface="+mn-ea"/>
                <a:cs typeface="Arial" panose="020B0604020202020204" pitchFamily="34" charset="0"/>
              </a:rPr>
              <a:t>万</a:t>
            </a:r>
            <a:r>
              <a:rPr lang="sk-SK" sz="2800" dirty="0">
                <a:solidFill>
                  <a:srgbClr val="122862"/>
                </a:solidFill>
                <a:latin typeface="Arial" panose="020B0604020202020204" pitchFamily="34" charset="0"/>
                <a:cs typeface="Arial" panose="020B0604020202020204" pitchFamily="34" charset="0"/>
              </a:rPr>
              <a:t>+</a:t>
            </a:r>
            <a:endParaRPr lang="de-DE" sz="2800" dirty="0">
              <a:solidFill>
                <a:srgbClr val="122862"/>
              </a:solidFill>
              <a:latin typeface="+mn-ea"/>
              <a:ea typeface="+mn-ea"/>
              <a:cs typeface="Arial" panose="020B0604020202020204" pitchFamily="34" charset="0"/>
            </a:endParaRPr>
          </a:p>
        </p:txBody>
      </p:sp>
      <p:sp>
        <p:nvSpPr>
          <p:cNvPr id="96" name="Google Shape;1644;p137">
            <a:extLst>
              <a:ext uri="{FF2B5EF4-FFF2-40B4-BE49-F238E27FC236}">
                <a16:creationId xmlns:a16="http://schemas.microsoft.com/office/drawing/2014/main" id="{5F9FD890-4F2E-BDFE-F9AD-AB459E350F3C}"/>
              </a:ext>
            </a:extLst>
          </p:cNvPr>
          <p:cNvSpPr txBox="1">
            <a:spLocks/>
          </p:cNvSpPr>
          <p:nvPr/>
        </p:nvSpPr>
        <p:spPr>
          <a:xfrm>
            <a:off x="9347936" y="4063016"/>
            <a:ext cx="2389101" cy="251571"/>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lang="zh-CN" altLang="en-US" sz="1400" dirty="0">
                <a:solidFill>
                  <a:srgbClr val="122862"/>
                </a:solidFill>
                <a:latin typeface="Arial" panose="020B0604020202020204" pitchFamily="34" charset="0"/>
                <a:ea typeface="Helvetica Neue"/>
                <a:cs typeface="Arial" panose="020B0604020202020204" pitchFamily="34" charset="0"/>
                <a:sym typeface="Helvetica Neue"/>
              </a:rPr>
              <a:t>堆场标箱</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97" name="Google Shape;1423;p113">
            <a:extLst>
              <a:ext uri="{FF2B5EF4-FFF2-40B4-BE49-F238E27FC236}">
                <a16:creationId xmlns:a16="http://schemas.microsoft.com/office/drawing/2014/main" id="{7399FCF9-9593-C3C1-F6AE-987E77081B07}"/>
              </a:ext>
            </a:extLst>
          </p:cNvPr>
          <p:cNvSpPr txBox="1">
            <a:spLocks/>
          </p:cNvSpPr>
          <p:nvPr/>
        </p:nvSpPr>
        <p:spPr>
          <a:xfrm>
            <a:off x="9347936" y="3676840"/>
            <a:ext cx="2181829" cy="2033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de-DE" sz="2800" dirty="0">
                <a:solidFill>
                  <a:srgbClr val="122862"/>
                </a:solidFill>
                <a:latin typeface="+mn-ea"/>
                <a:ea typeface="+mn-ea"/>
                <a:cs typeface="Arial" panose="020B0604020202020204" pitchFamily="34" charset="0"/>
              </a:rPr>
              <a:t>120</a:t>
            </a:r>
            <a:r>
              <a:rPr lang="zh-CN" altLang="en-US" sz="2800" dirty="0">
                <a:solidFill>
                  <a:srgbClr val="122862"/>
                </a:solidFill>
                <a:latin typeface="+mn-ea"/>
                <a:ea typeface="+mn-ea"/>
                <a:cs typeface="Arial" panose="020B0604020202020204" pitchFamily="34" charset="0"/>
              </a:rPr>
              <a:t>万</a:t>
            </a:r>
            <a:r>
              <a:rPr lang="sk-SK" sz="2800" dirty="0">
                <a:solidFill>
                  <a:srgbClr val="122862"/>
                </a:solidFill>
                <a:latin typeface="Arial" panose="020B0604020202020204" pitchFamily="34" charset="0"/>
                <a:cs typeface="Arial" panose="020B0604020202020204" pitchFamily="34" charset="0"/>
              </a:rPr>
              <a:t>+</a:t>
            </a:r>
            <a:endParaRPr lang="de-DE" sz="2800" dirty="0">
              <a:solidFill>
                <a:srgbClr val="122862"/>
              </a:solidFill>
              <a:latin typeface="+mn-ea"/>
              <a:ea typeface="+mn-ea"/>
              <a:cs typeface="Arial" panose="020B0604020202020204" pitchFamily="34" charset="0"/>
            </a:endParaRPr>
          </a:p>
        </p:txBody>
      </p:sp>
      <p:pic>
        <p:nvPicPr>
          <p:cNvPr id="98" name="Grafik 36">
            <a:extLst>
              <a:ext uri="{FF2B5EF4-FFF2-40B4-BE49-F238E27FC236}">
                <a16:creationId xmlns:a16="http://schemas.microsoft.com/office/drawing/2014/main" id="{D05B298C-0251-071D-DB1C-02F7A0CB5B6B}"/>
              </a:ext>
            </a:extLst>
          </p:cNvPr>
          <p:cNvPicPr/>
          <p:nvPr/>
        </p:nvPicPr>
        <p:blipFill>
          <a:blip r:embed="rId6"/>
          <a:srcRect/>
          <a:stretch/>
        </p:blipFill>
        <p:spPr>
          <a:xfrm>
            <a:off x="630199" y="5045807"/>
            <a:ext cx="766233" cy="572025"/>
          </a:xfrm>
          <a:prstGeom prst="rect">
            <a:avLst/>
          </a:prstGeom>
        </p:spPr>
      </p:pic>
      <p:grpSp>
        <p:nvGrpSpPr>
          <p:cNvPr id="117" name="Skupina 116">
            <a:extLst>
              <a:ext uri="{FF2B5EF4-FFF2-40B4-BE49-F238E27FC236}">
                <a16:creationId xmlns:a16="http://schemas.microsoft.com/office/drawing/2014/main" id="{65EEFBDF-C26D-896B-5472-2A3B4AC1953D}"/>
              </a:ext>
            </a:extLst>
          </p:cNvPr>
          <p:cNvGrpSpPr/>
          <p:nvPr/>
        </p:nvGrpSpPr>
        <p:grpSpPr>
          <a:xfrm>
            <a:off x="8098229" y="3434303"/>
            <a:ext cx="1048874" cy="1048874"/>
            <a:chOff x="8032331" y="2450519"/>
            <a:chExt cx="1316408" cy="1316408"/>
          </a:xfrm>
        </p:grpSpPr>
        <p:pic>
          <p:nvPicPr>
            <p:cNvPr id="109" name="Obrázok 108" descr="Obrázok, na ktorom je snímka obrazovky, štvorec, grafika, dizajn&#10;&#10;Automaticky generovaný popis">
              <a:extLst>
                <a:ext uri="{FF2B5EF4-FFF2-40B4-BE49-F238E27FC236}">
                  <a16:creationId xmlns:a16="http://schemas.microsoft.com/office/drawing/2014/main" id="{C7AF0157-5DC6-F9B1-AD50-F17569A7B883}"/>
                </a:ext>
              </a:extLst>
            </p:cNvPr>
            <p:cNvPicPr>
              <a:picLocks noChangeAspect="1"/>
            </p:cNvPicPr>
            <p:nvPr/>
          </p:nvPicPr>
          <p:blipFill>
            <a:blip r:embed="rId7"/>
            <a:stretch>
              <a:fillRect/>
            </a:stretch>
          </p:blipFill>
          <p:spPr>
            <a:xfrm>
              <a:off x="8032331" y="2450519"/>
              <a:ext cx="1316408" cy="1316408"/>
            </a:xfrm>
            <a:prstGeom prst="rect">
              <a:avLst/>
            </a:prstGeom>
          </p:spPr>
        </p:pic>
        <p:sp>
          <p:nvSpPr>
            <p:cNvPr id="110" name="Obdĺžnik 109">
              <a:extLst>
                <a:ext uri="{FF2B5EF4-FFF2-40B4-BE49-F238E27FC236}">
                  <a16:creationId xmlns:a16="http://schemas.microsoft.com/office/drawing/2014/main" id="{27E55C21-0367-12CC-73B7-183E305EAA70}"/>
                </a:ext>
              </a:extLst>
            </p:cNvPr>
            <p:cNvSpPr/>
            <p:nvPr/>
          </p:nvSpPr>
          <p:spPr>
            <a:xfrm>
              <a:off x="8486775" y="2560320"/>
              <a:ext cx="200025" cy="1083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2" name="Obdĺžnik 111">
              <a:extLst>
                <a:ext uri="{FF2B5EF4-FFF2-40B4-BE49-F238E27FC236}">
                  <a16:creationId xmlns:a16="http://schemas.microsoft.com/office/drawing/2014/main" id="{11F47904-590A-EF8C-6169-D2F13351A5C1}"/>
                </a:ext>
              </a:extLst>
            </p:cNvPr>
            <p:cNvSpPr/>
            <p:nvPr/>
          </p:nvSpPr>
          <p:spPr>
            <a:xfrm>
              <a:off x="8528241" y="2838252"/>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3" name="Obdĺžnik 112">
              <a:extLst>
                <a:ext uri="{FF2B5EF4-FFF2-40B4-BE49-F238E27FC236}">
                  <a16:creationId xmlns:a16="http://schemas.microsoft.com/office/drawing/2014/main" id="{879F903E-7F0D-817E-5207-5434BC56D8CB}"/>
                </a:ext>
              </a:extLst>
            </p:cNvPr>
            <p:cNvSpPr/>
            <p:nvPr/>
          </p:nvSpPr>
          <p:spPr>
            <a:xfrm>
              <a:off x="8528241" y="2626797"/>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4" name="Obdĺžnik 113">
              <a:extLst>
                <a:ext uri="{FF2B5EF4-FFF2-40B4-BE49-F238E27FC236}">
                  <a16:creationId xmlns:a16="http://schemas.microsoft.com/office/drawing/2014/main" id="{D5A60A76-4DCF-FD53-C3C5-8339C1D4D2BB}"/>
                </a:ext>
              </a:extLst>
            </p:cNvPr>
            <p:cNvSpPr/>
            <p:nvPr/>
          </p:nvSpPr>
          <p:spPr>
            <a:xfrm>
              <a:off x="8528241" y="3252418"/>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5" name="Obdĺžnik 114">
              <a:extLst>
                <a:ext uri="{FF2B5EF4-FFF2-40B4-BE49-F238E27FC236}">
                  <a16:creationId xmlns:a16="http://schemas.microsoft.com/office/drawing/2014/main" id="{DCE152D0-22C3-A27E-B14F-57C13CDDFD17}"/>
                </a:ext>
              </a:extLst>
            </p:cNvPr>
            <p:cNvSpPr/>
            <p:nvPr/>
          </p:nvSpPr>
          <p:spPr>
            <a:xfrm>
              <a:off x="8528241" y="3044773"/>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sp>
          <p:nvSpPr>
            <p:cNvPr id="116" name="Obdĺžnik 115">
              <a:extLst>
                <a:ext uri="{FF2B5EF4-FFF2-40B4-BE49-F238E27FC236}">
                  <a16:creationId xmlns:a16="http://schemas.microsoft.com/office/drawing/2014/main" id="{2D6BC352-5639-AFDC-438B-DEC13E590CC3}"/>
                </a:ext>
              </a:extLst>
            </p:cNvPr>
            <p:cNvSpPr/>
            <p:nvPr/>
          </p:nvSpPr>
          <p:spPr>
            <a:xfrm>
              <a:off x="8528241" y="3457033"/>
              <a:ext cx="129753" cy="125927"/>
            </a:xfrm>
            <a:prstGeom prst="rect">
              <a:avLst/>
            </a:prstGeom>
            <a:solidFill>
              <a:schemeClr val="bg1"/>
            </a:solidFill>
            <a:ln w="38100">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dirty="0">
                <a:latin typeface="Arial" panose="020B0604020202020204" pitchFamily="34" charset="0"/>
                <a:cs typeface="Arial" panose="020B0604020202020204" pitchFamily="34" charset="0"/>
              </a:endParaRPr>
            </a:p>
          </p:txBody>
        </p:sp>
      </p:grpSp>
      <p:grpSp>
        <p:nvGrpSpPr>
          <p:cNvPr id="123" name="Skupina 122">
            <a:extLst>
              <a:ext uri="{FF2B5EF4-FFF2-40B4-BE49-F238E27FC236}">
                <a16:creationId xmlns:a16="http://schemas.microsoft.com/office/drawing/2014/main" id="{A721D2E0-4E0A-222E-E89E-1D881DB1AFEB}"/>
              </a:ext>
            </a:extLst>
          </p:cNvPr>
          <p:cNvGrpSpPr/>
          <p:nvPr/>
        </p:nvGrpSpPr>
        <p:grpSpPr>
          <a:xfrm>
            <a:off x="4350949" y="4982060"/>
            <a:ext cx="706810" cy="710781"/>
            <a:chOff x="2794468" y="4520146"/>
            <a:chExt cx="790936" cy="795380"/>
          </a:xfrm>
        </p:grpSpPr>
        <p:pic>
          <p:nvPicPr>
            <p:cNvPr id="61" name="Grafik 179" descr="Ein Bild, das Grafiken, Symbol, Logo, Schrift enthält.&#10;&#10;Automatisch generierte Beschreibung">
              <a:extLst>
                <a:ext uri="{FF2B5EF4-FFF2-40B4-BE49-F238E27FC236}">
                  <a16:creationId xmlns:a16="http://schemas.microsoft.com/office/drawing/2014/main" id="{939DA5B9-6822-8AF0-294F-90A65C0019D2}"/>
                </a:ext>
              </a:extLst>
            </p:cNvPr>
            <p:cNvPicPr>
              <a:picLocks noChangeAspect="1"/>
            </p:cNvPicPr>
            <p:nvPr/>
          </p:nvPicPr>
          <p:blipFill>
            <a:blip r:embed="rId8"/>
            <a:stretch>
              <a:fillRect/>
            </a:stretch>
          </p:blipFill>
          <p:spPr>
            <a:xfrm>
              <a:off x="2815445" y="4555800"/>
              <a:ext cx="748983" cy="754490"/>
            </a:xfrm>
            <a:prstGeom prst="rect">
              <a:avLst/>
            </a:prstGeom>
          </p:spPr>
        </p:pic>
        <p:pic>
          <p:nvPicPr>
            <p:cNvPr id="122" name="Obrázok 121" descr="Obrázok, na ktorom je symbol, grafika, logo, písmo&#10;&#10;Automaticky generovaný popis">
              <a:extLst>
                <a:ext uri="{FF2B5EF4-FFF2-40B4-BE49-F238E27FC236}">
                  <a16:creationId xmlns:a16="http://schemas.microsoft.com/office/drawing/2014/main" id="{7E093DD0-25F6-821F-C2F5-8E393C720615}"/>
                </a:ext>
              </a:extLst>
            </p:cNvPr>
            <p:cNvPicPr>
              <a:picLocks noChangeAspect="1"/>
            </p:cNvPicPr>
            <p:nvPr/>
          </p:nvPicPr>
          <p:blipFill>
            <a:blip r:embed="rId9"/>
            <a:stretch>
              <a:fillRect/>
            </a:stretch>
          </p:blipFill>
          <p:spPr>
            <a:xfrm>
              <a:off x="2794468" y="4520146"/>
              <a:ext cx="790936" cy="795380"/>
            </a:xfrm>
            <a:prstGeom prst="rect">
              <a:avLst/>
            </a:prstGeom>
          </p:spPr>
        </p:pic>
      </p:grpSp>
      <p:cxnSp>
        <p:nvCxnSpPr>
          <p:cNvPr id="134" name="Gerade Verbindung 161">
            <a:extLst>
              <a:ext uri="{FF2B5EF4-FFF2-40B4-BE49-F238E27FC236}">
                <a16:creationId xmlns:a16="http://schemas.microsoft.com/office/drawing/2014/main" id="{F15D6F2C-08F9-5AE0-C5EA-9D65B16E5098}"/>
              </a:ext>
            </a:extLst>
          </p:cNvPr>
          <p:cNvCxnSpPr>
            <a:cxnSpLocks/>
          </p:cNvCxnSpPr>
          <p:nvPr/>
        </p:nvCxnSpPr>
        <p:spPr>
          <a:xfrm>
            <a:off x="3926170" y="2263471"/>
            <a:ext cx="0" cy="3704588"/>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sp>
        <p:nvSpPr>
          <p:cNvPr id="149" name="Google Shape;1423;p113">
            <a:extLst>
              <a:ext uri="{FF2B5EF4-FFF2-40B4-BE49-F238E27FC236}">
                <a16:creationId xmlns:a16="http://schemas.microsoft.com/office/drawing/2014/main" id="{3B05D9DB-0107-5DC9-9DFD-EB7D1610E4AB}"/>
              </a:ext>
            </a:extLst>
          </p:cNvPr>
          <p:cNvSpPr txBox="1">
            <a:spLocks/>
          </p:cNvSpPr>
          <p:nvPr/>
        </p:nvSpPr>
        <p:spPr>
          <a:xfrm>
            <a:off x="1731934" y="4975495"/>
            <a:ext cx="1776618"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r>
              <a:rPr lang="de-DE" sz="1800" dirty="0">
                <a:solidFill>
                  <a:srgbClr val="122862"/>
                </a:solidFill>
                <a:latin typeface="Arial" panose="020B0604020202020204" pitchFamily="34" charset="0"/>
                <a:cs typeface="Arial" panose="020B0604020202020204" pitchFamily="34" charset="0"/>
              </a:rPr>
              <a:t> </a:t>
            </a:r>
            <a:r>
              <a:rPr lang="sk-SK" sz="2800" dirty="0">
                <a:solidFill>
                  <a:srgbClr val="122862"/>
                </a:solidFill>
                <a:latin typeface="Arial" panose="020B0604020202020204" pitchFamily="34" charset="0"/>
                <a:cs typeface="Arial" panose="020B0604020202020204" pitchFamily="34" charset="0"/>
              </a:rPr>
              <a:t>4000+</a:t>
            </a:r>
            <a:endParaRPr lang="de-DE" sz="2800" dirty="0">
              <a:solidFill>
                <a:srgbClr val="122862"/>
              </a:solidFill>
              <a:latin typeface="Arial" panose="020B0604020202020204" pitchFamily="34" charset="0"/>
              <a:cs typeface="Arial" panose="020B0604020202020204" pitchFamily="34" charset="0"/>
            </a:endParaRPr>
          </a:p>
        </p:txBody>
      </p:sp>
      <p:sp>
        <p:nvSpPr>
          <p:cNvPr id="150" name="Google Shape;1644;p137">
            <a:extLst>
              <a:ext uri="{FF2B5EF4-FFF2-40B4-BE49-F238E27FC236}">
                <a16:creationId xmlns:a16="http://schemas.microsoft.com/office/drawing/2014/main" id="{534FBB0C-A7B5-62A6-40D2-A7BD0692A071}"/>
              </a:ext>
            </a:extLst>
          </p:cNvPr>
          <p:cNvSpPr txBox="1">
            <a:spLocks/>
          </p:cNvSpPr>
          <p:nvPr/>
        </p:nvSpPr>
        <p:spPr>
          <a:xfrm>
            <a:off x="1731934" y="5355469"/>
            <a:ext cx="1840276" cy="357660"/>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None/>
            </a:pPr>
            <a:r>
              <a:rPr kumimoji="0" lang="zh-CN" altLang="en-US" sz="1400" b="0"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rPr>
              <a:t>公司自由车板</a:t>
            </a:r>
            <a:endParaRPr lang="de-DE" sz="1400" dirty="0">
              <a:solidFill>
                <a:srgbClr val="122862"/>
              </a:solidFill>
              <a:latin typeface="Arial" panose="020B0604020202020204" pitchFamily="34" charset="0"/>
              <a:ea typeface="Helvetica Neue"/>
              <a:cs typeface="Arial" panose="020B0604020202020204" pitchFamily="34" charset="0"/>
              <a:sym typeface="Helvetica Neue"/>
            </a:endParaRPr>
          </a:p>
        </p:txBody>
      </p:sp>
      <p:sp>
        <p:nvSpPr>
          <p:cNvPr id="151" name="Google Shape;1423;p113">
            <a:extLst>
              <a:ext uri="{FF2B5EF4-FFF2-40B4-BE49-F238E27FC236}">
                <a16:creationId xmlns:a16="http://schemas.microsoft.com/office/drawing/2014/main" id="{C49C7DFF-CBEE-1E78-253E-8B8DDC08FB81}"/>
              </a:ext>
            </a:extLst>
          </p:cNvPr>
          <p:cNvSpPr txBox="1">
            <a:spLocks/>
          </p:cNvSpPr>
          <p:nvPr/>
        </p:nvSpPr>
        <p:spPr>
          <a:xfrm>
            <a:off x="9347936" y="2248608"/>
            <a:ext cx="1286418"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buFont typeface="Arial"/>
              <a:buNone/>
            </a:pPr>
            <a:r>
              <a:rPr lang="sk-SK" sz="2800" dirty="0">
                <a:solidFill>
                  <a:srgbClr val="122862"/>
                </a:solidFill>
                <a:latin typeface="Arial" panose="020B0604020202020204" pitchFamily="34" charset="0"/>
                <a:cs typeface="Arial" panose="020B0604020202020204" pitchFamily="34" charset="0"/>
              </a:rPr>
              <a:t>190+</a:t>
            </a:r>
            <a:endParaRPr lang="de-DE" sz="2800" dirty="0">
              <a:solidFill>
                <a:srgbClr val="122862"/>
              </a:solidFill>
              <a:latin typeface="Arial" panose="020B0604020202020204" pitchFamily="34" charset="0"/>
              <a:cs typeface="Arial" panose="020B0604020202020204" pitchFamily="34" charset="0"/>
            </a:endParaRPr>
          </a:p>
        </p:txBody>
      </p:sp>
      <p:sp>
        <p:nvSpPr>
          <p:cNvPr id="155" name="Google Shape;61;p7">
            <a:extLst>
              <a:ext uri="{FF2B5EF4-FFF2-40B4-BE49-F238E27FC236}">
                <a16:creationId xmlns:a16="http://schemas.microsoft.com/office/drawing/2014/main" id="{5534980D-C838-D93D-5C08-AD04257E21D4}"/>
              </a:ext>
            </a:extLst>
          </p:cNvPr>
          <p:cNvSpPr txBox="1"/>
          <p:nvPr/>
        </p:nvSpPr>
        <p:spPr>
          <a:xfrm>
            <a:off x="9347936" y="4975495"/>
            <a:ext cx="1502400" cy="334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2269"/>
              </a:buClr>
              <a:buSzPts val="3200"/>
              <a:buFont typeface="Arial"/>
              <a:buNone/>
              <a:tabLst/>
              <a:defRPr/>
            </a:pPr>
            <a:r>
              <a:rPr kumimoji="0" lang="de-DE" sz="2800" b="1"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rPr>
              <a:t>650</a:t>
            </a:r>
            <a:r>
              <a:rPr kumimoji="0" lang="cs-CZ" sz="2800" b="1"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rPr>
              <a:t>+</a:t>
            </a:r>
            <a:endParaRPr kumimoji="0" lang="de-DE" sz="2800" b="0" i="0" u="none" strike="noStrike" kern="0" cap="none" spc="0" normalizeH="0" baseline="0" noProof="0" dirty="0">
              <a:ln>
                <a:noFill/>
              </a:ln>
              <a:solidFill>
                <a:srgbClr val="002269"/>
              </a:solidFill>
              <a:effectLst/>
              <a:uLnTx/>
              <a:uFillTx/>
              <a:latin typeface="Arial" panose="020B0604020202020204" pitchFamily="34" charset="0"/>
              <a:cs typeface="Arial" panose="020B0604020202020204" pitchFamily="34" charset="0"/>
              <a:sym typeface="Arial"/>
            </a:endParaRPr>
          </a:p>
        </p:txBody>
      </p:sp>
      <p:sp>
        <p:nvSpPr>
          <p:cNvPr id="156" name="Google Shape;62;p7">
            <a:extLst>
              <a:ext uri="{FF2B5EF4-FFF2-40B4-BE49-F238E27FC236}">
                <a16:creationId xmlns:a16="http://schemas.microsoft.com/office/drawing/2014/main" id="{89EA5C0B-D5B4-93F5-242E-73D598886B22}"/>
              </a:ext>
            </a:extLst>
          </p:cNvPr>
          <p:cNvSpPr txBox="1"/>
          <p:nvPr/>
        </p:nvSpPr>
        <p:spPr>
          <a:xfrm>
            <a:off x="9347937" y="5355469"/>
            <a:ext cx="1634324" cy="61259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spcBef>
                <a:spcPts val="0"/>
              </a:spcBef>
              <a:spcAft>
                <a:spcPts val="0"/>
              </a:spcAft>
              <a:buClr>
                <a:srgbClr val="000000"/>
              </a:buClr>
              <a:buSzPts val="1400"/>
              <a:buFont typeface="Arial"/>
              <a:buNone/>
              <a:tabLst/>
              <a:defRPr/>
            </a:pPr>
            <a:r>
              <a:rPr lang="zh-CN" altLang="en-US" sz="1400" kern="0" dirty="0">
                <a:solidFill>
                  <a:srgbClr val="002269"/>
                </a:solidFill>
                <a:latin typeface="+mn-ea"/>
                <a:cs typeface="Arial" panose="020B0604020202020204" pitchFamily="34" charset="0"/>
                <a:sym typeface="Arial"/>
              </a:rPr>
              <a:t>每</a:t>
            </a:r>
            <a:r>
              <a:rPr kumimoji="0" lang="zh-CN" altLang="en-US" sz="1400" b="0" i="0" u="none" strike="noStrike" kern="0" cap="none" spc="0" normalizeH="0" baseline="0" noProof="0" dirty="0">
                <a:ln>
                  <a:noFill/>
                </a:ln>
                <a:solidFill>
                  <a:srgbClr val="002269"/>
                </a:solidFill>
                <a:effectLst/>
                <a:uLnTx/>
                <a:uFillTx/>
                <a:latin typeface="+mn-ea"/>
                <a:cs typeface="Arial" panose="020B0604020202020204" pitchFamily="34" charset="0"/>
                <a:sym typeface="Arial"/>
              </a:rPr>
              <a:t>周列车的班次</a:t>
            </a:r>
            <a:endParaRPr kumimoji="0" lang="de-DE" sz="1400" b="0" i="0" u="none" strike="noStrike" kern="0" cap="none" spc="0" normalizeH="0" baseline="0" noProof="0" dirty="0">
              <a:ln>
                <a:noFill/>
              </a:ln>
              <a:solidFill>
                <a:srgbClr val="002269"/>
              </a:solidFill>
              <a:effectLst/>
              <a:uLnTx/>
              <a:uFillTx/>
              <a:latin typeface="+mn-ea"/>
              <a:cs typeface="Arial" panose="020B0604020202020204" pitchFamily="34" charset="0"/>
              <a:sym typeface="Arial"/>
            </a:endParaRPr>
          </a:p>
        </p:txBody>
      </p:sp>
      <p:pic>
        <p:nvPicPr>
          <p:cNvPr id="157" name="Grafik 24" descr="Ein Bild, das Kreis, Grafiken, Screenshot, Farbigkeit enthält.&#10;&#10;Automatisch generierte Beschreibung">
            <a:extLst>
              <a:ext uri="{FF2B5EF4-FFF2-40B4-BE49-F238E27FC236}">
                <a16:creationId xmlns:a16="http://schemas.microsoft.com/office/drawing/2014/main" id="{4FE13EB5-0F13-F2A2-8808-6AC0E80D6410}"/>
              </a:ext>
            </a:extLst>
          </p:cNvPr>
          <p:cNvPicPr>
            <a:picLocks noChangeAspect="1"/>
          </p:cNvPicPr>
          <p:nvPr/>
        </p:nvPicPr>
        <p:blipFill>
          <a:blip r:embed="rId10"/>
          <a:stretch>
            <a:fillRect/>
          </a:stretch>
        </p:blipFill>
        <p:spPr>
          <a:xfrm>
            <a:off x="8294280" y="4963470"/>
            <a:ext cx="742901" cy="748208"/>
          </a:xfrm>
          <a:prstGeom prst="rect">
            <a:avLst/>
          </a:prstGeom>
        </p:spPr>
      </p:pic>
      <p:sp>
        <p:nvSpPr>
          <p:cNvPr id="158" name="TextBox 12">
            <a:extLst>
              <a:ext uri="{FF2B5EF4-FFF2-40B4-BE49-F238E27FC236}">
                <a16:creationId xmlns:a16="http://schemas.microsoft.com/office/drawing/2014/main" id="{617C6C90-33AA-2B4A-B3AF-A2532AD7700F}"/>
              </a:ext>
            </a:extLst>
          </p:cNvPr>
          <p:cNvSpPr txBox="1"/>
          <p:nvPr/>
        </p:nvSpPr>
        <p:spPr>
          <a:xfrm>
            <a:off x="572922" y="536583"/>
            <a:ext cx="4018128" cy="892552"/>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METRANS</a:t>
            </a:r>
            <a:r>
              <a:rPr lang="en-US" sz="3200" dirty="0">
                <a:solidFill>
                  <a:srgbClr val="122862"/>
                </a:solidFill>
                <a:latin typeface="Arial" panose="020B0604020202020204" pitchFamily="34" charset="0"/>
                <a:ea typeface="Arial" charset="0"/>
                <a:cs typeface="Arial" panose="020B0604020202020204" pitchFamily="34" charset="0"/>
              </a:rPr>
              <a:t> </a:t>
            </a:r>
            <a:endParaRPr lang="sk-SK" sz="3200" dirty="0">
              <a:solidFill>
                <a:srgbClr val="122862"/>
              </a:solidFill>
              <a:latin typeface="Arial" panose="020B0604020202020204" pitchFamily="34" charset="0"/>
              <a:ea typeface="Arial" charset="0"/>
              <a:cs typeface="Arial" panose="020B0604020202020204" pitchFamily="34" charset="0"/>
            </a:endParaRPr>
          </a:p>
          <a:p>
            <a:r>
              <a:rPr lang="zh-CN" altLang="en-US" sz="2000" dirty="0">
                <a:solidFill>
                  <a:srgbClr val="A0A0A0"/>
                </a:solidFill>
                <a:latin typeface="Arial" panose="020B0604020202020204" pitchFamily="34" charset="0"/>
                <a:ea typeface="Arial" charset="0"/>
                <a:cs typeface="Arial" panose="020B0604020202020204" pitchFamily="34" charset="0"/>
              </a:rPr>
              <a:t>关键信息和数据</a:t>
            </a:r>
            <a:r>
              <a:rPr lang="sk-SK" sz="2000" dirty="0">
                <a:solidFill>
                  <a:srgbClr val="A0A0A0"/>
                </a:solidFill>
                <a:latin typeface="Arial" panose="020B0604020202020204" pitchFamily="34" charset="0"/>
                <a:ea typeface="Arial" charset="0"/>
                <a:cs typeface="Arial" panose="020B0604020202020204" pitchFamily="34" charset="0"/>
              </a:rPr>
              <a:t>(2025)</a:t>
            </a:r>
            <a:endParaRPr lang="en-GB" sz="2000" dirty="0">
              <a:solidFill>
                <a:srgbClr val="A0A0A0"/>
              </a:solidFill>
              <a:latin typeface="Arial" panose="020B0604020202020204" pitchFamily="34" charset="0"/>
              <a:ea typeface="Arial" charset="0"/>
              <a:cs typeface="Arial" panose="020B0604020202020204" pitchFamily="34" charset="0"/>
            </a:endParaRPr>
          </a:p>
        </p:txBody>
      </p:sp>
      <p:cxnSp>
        <p:nvCxnSpPr>
          <p:cNvPr id="167" name="Gerade Verbindung 161">
            <a:extLst>
              <a:ext uri="{FF2B5EF4-FFF2-40B4-BE49-F238E27FC236}">
                <a16:creationId xmlns:a16="http://schemas.microsoft.com/office/drawing/2014/main" id="{3B26B55F-0999-37E8-4108-EA5EF2F89C54}"/>
              </a:ext>
            </a:extLst>
          </p:cNvPr>
          <p:cNvCxnSpPr>
            <a:cxnSpLocks/>
          </p:cNvCxnSpPr>
          <p:nvPr/>
        </p:nvCxnSpPr>
        <p:spPr>
          <a:xfrm>
            <a:off x="7717644" y="2263471"/>
            <a:ext cx="0" cy="3704588"/>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sp>
        <p:nvSpPr>
          <p:cNvPr id="171" name="Obdĺžnik: zaoblené rohy 170">
            <a:extLst>
              <a:ext uri="{FF2B5EF4-FFF2-40B4-BE49-F238E27FC236}">
                <a16:creationId xmlns:a16="http://schemas.microsoft.com/office/drawing/2014/main" id="{E9EAB6A0-9611-A16D-B035-19E56D5032E6}"/>
              </a:ext>
            </a:extLst>
          </p:cNvPr>
          <p:cNvSpPr/>
          <p:nvPr/>
        </p:nvSpPr>
        <p:spPr>
          <a:xfrm>
            <a:off x="7172752" y="627425"/>
            <a:ext cx="3677584" cy="819124"/>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72" name="TextBox 12">
            <a:extLst>
              <a:ext uri="{FF2B5EF4-FFF2-40B4-BE49-F238E27FC236}">
                <a16:creationId xmlns:a16="http://schemas.microsoft.com/office/drawing/2014/main" id="{47FA53C1-57F2-B1D6-497D-E45F1C86CC07}"/>
              </a:ext>
            </a:extLst>
          </p:cNvPr>
          <p:cNvSpPr txBox="1"/>
          <p:nvPr/>
        </p:nvSpPr>
        <p:spPr>
          <a:xfrm>
            <a:off x="7290759" y="787077"/>
            <a:ext cx="3460684" cy="523220"/>
          </a:xfrm>
          <a:prstGeom prst="rect">
            <a:avLst/>
          </a:prstGeom>
          <a:noFill/>
        </p:spPr>
        <p:txBody>
          <a:bodyPr wrap="square" rtlCol="0">
            <a:spAutoFit/>
          </a:bodyPr>
          <a:lstStyle/>
          <a:p>
            <a:pPr marL="171450" indent="-171450">
              <a:buFont typeface="Wingdings" panose="05000000000000000000" pitchFamily="2" charset="2"/>
              <a:buChar char="§"/>
            </a:pPr>
            <a:r>
              <a:rPr lang="zh-CN" altLang="en-US" sz="1400" b="1" dirty="0">
                <a:solidFill>
                  <a:schemeClr val="bg1"/>
                </a:solidFill>
                <a:latin typeface="+mn-ea"/>
                <a:cs typeface="Arial" panose="020B0604020202020204" pitchFamily="34" charset="0"/>
              </a:rPr>
              <a:t>在匈牙利计划新建两个场站</a:t>
            </a:r>
            <a:endParaRPr lang="en-US" altLang="zh-CN" sz="1400" b="1" dirty="0">
              <a:solidFill>
                <a:schemeClr val="bg1"/>
              </a:solidFill>
              <a:latin typeface="+mn-ea"/>
              <a:cs typeface="Arial" panose="020B0604020202020204" pitchFamily="34" charset="0"/>
            </a:endParaRPr>
          </a:p>
          <a:p>
            <a:pPr marL="171450" indent="-171450">
              <a:buFont typeface="Wingdings" panose="05000000000000000000" pitchFamily="2" charset="2"/>
              <a:buChar char="§"/>
            </a:pPr>
            <a:r>
              <a:rPr lang="zh-CN" altLang="en-US" sz="1400" b="1" dirty="0">
                <a:solidFill>
                  <a:schemeClr val="bg1"/>
                </a:solidFill>
                <a:latin typeface="Arial" panose="020B0604020202020204" pitchFamily="34" charset="0"/>
                <a:cs typeface="Arial" panose="020B0604020202020204" pitchFamily="34" charset="0"/>
              </a:rPr>
              <a:t>扩建当前的铁路网</a:t>
            </a:r>
            <a:endParaRPr lang="sk-SK" sz="1400" b="1" dirty="0">
              <a:solidFill>
                <a:schemeClr val="bg1"/>
              </a:solidFill>
              <a:latin typeface="Arial" panose="020B0604020202020204" pitchFamily="34" charset="0"/>
              <a:cs typeface="Arial" panose="020B0604020202020204" pitchFamily="34" charset="0"/>
            </a:endParaRPr>
          </a:p>
        </p:txBody>
      </p:sp>
      <p:cxnSp>
        <p:nvCxnSpPr>
          <p:cNvPr id="196" name="Gerade Verbindung 163">
            <a:extLst>
              <a:ext uri="{FF2B5EF4-FFF2-40B4-BE49-F238E27FC236}">
                <a16:creationId xmlns:a16="http://schemas.microsoft.com/office/drawing/2014/main" id="{93A8EFBA-DCDB-28CD-7F10-6E29367A5899}"/>
              </a:ext>
            </a:extLst>
          </p:cNvPr>
          <p:cNvCxnSpPr>
            <a:cxnSpLocks/>
          </p:cNvCxnSpPr>
          <p:nvPr/>
        </p:nvCxnSpPr>
        <p:spPr>
          <a:xfrm flipH="1">
            <a:off x="630199" y="4711251"/>
            <a:ext cx="10220137" cy="0"/>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cxnSp>
        <p:nvCxnSpPr>
          <p:cNvPr id="199" name="Gerade Verbindung 163">
            <a:extLst>
              <a:ext uri="{FF2B5EF4-FFF2-40B4-BE49-F238E27FC236}">
                <a16:creationId xmlns:a16="http://schemas.microsoft.com/office/drawing/2014/main" id="{573E7EFC-F4A9-D505-EF25-C67B1BB5AE42}"/>
              </a:ext>
            </a:extLst>
          </p:cNvPr>
          <p:cNvCxnSpPr>
            <a:cxnSpLocks/>
          </p:cNvCxnSpPr>
          <p:nvPr/>
        </p:nvCxnSpPr>
        <p:spPr>
          <a:xfrm flipH="1">
            <a:off x="630199" y="3268531"/>
            <a:ext cx="10220137" cy="0"/>
          </a:xfrm>
          <a:prstGeom prst="line">
            <a:avLst/>
          </a:prstGeom>
          <a:ln w="12700">
            <a:solidFill>
              <a:srgbClr val="122862"/>
            </a:solidFill>
          </a:ln>
        </p:spPr>
        <p:style>
          <a:lnRef idx="1">
            <a:schemeClr val="accent1"/>
          </a:lnRef>
          <a:fillRef idx="0">
            <a:schemeClr val="accent1"/>
          </a:fillRef>
          <a:effectRef idx="0">
            <a:schemeClr val="accent1"/>
          </a:effectRef>
          <a:fontRef idx="minor">
            <a:schemeClr val="tx1"/>
          </a:fontRef>
        </p:style>
      </p:cxnSp>
      <p:pic>
        <p:nvPicPr>
          <p:cNvPr id="2" name="Obrázok 1">
            <a:extLst>
              <a:ext uri="{FF2B5EF4-FFF2-40B4-BE49-F238E27FC236}">
                <a16:creationId xmlns:a16="http://schemas.microsoft.com/office/drawing/2014/main" id="{29B5B3C3-7645-A62F-F43C-3448D56CEE1B}"/>
              </a:ext>
            </a:extLst>
          </p:cNvPr>
          <p:cNvPicPr>
            <a:picLocks noChangeAspect="1"/>
          </p:cNvPicPr>
          <p:nvPr/>
        </p:nvPicPr>
        <p:blipFill>
          <a:blip r:embed="rId11"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7B039338-8577-E807-64DA-F4C8B8875021}"/>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89E7B822-BF77-A383-ED8F-387346CA4086}"/>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F26D4253-3857-C5F9-DCB1-CE83423BF871}"/>
              </a:ext>
            </a:extLst>
          </p:cNvPr>
          <p:cNvPicPr>
            <a:picLocks noChangeAspect="1"/>
          </p:cNvPicPr>
          <p:nvPr/>
        </p:nvPicPr>
        <p:blipFill>
          <a:blip r:embed="rId12"/>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264367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ok 29">
            <a:extLst>
              <a:ext uri="{FF2B5EF4-FFF2-40B4-BE49-F238E27FC236}">
                <a16:creationId xmlns:a16="http://schemas.microsoft.com/office/drawing/2014/main" id="{F1CD4F82-594D-9EF9-C1C3-2B0B69D4C102}"/>
              </a:ext>
            </a:extLst>
          </p:cNvPr>
          <p:cNvPicPr>
            <a:picLocks noChangeAspect="1"/>
          </p:cNvPicPr>
          <p:nvPr/>
        </p:nvPicPr>
        <p:blipFill>
          <a:blip r:embed="rId3">
            <a:extLst>
              <a:ext uri="{28A0092B-C50C-407E-A947-70E740481C1C}">
                <a14:useLocalDpi xmlns:a14="http://schemas.microsoft.com/office/drawing/2010/main" val="0"/>
              </a:ext>
            </a:extLst>
          </a:blip>
          <a:srcRect l="9174" r="9174"/>
          <a:stretch/>
        </p:blipFill>
        <p:spPr>
          <a:xfrm>
            <a:off x="4526585" y="-929254"/>
            <a:ext cx="6979431" cy="8215492"/>
          </a:xfrm>
          <a:prstGeom prst="rect">
            <a:avLst/>
          </a:prstGeom>
        </p:spPr>
      </p:pic>
      <p:pic>
        <p:nvPicPr>
          <p:cNvPr id="47" name="Obrázok 46" descr="Obrázok, na ktorom je nebo, železnica, exteriér, trať&#10;&#10;Automaticky generovaný popis">
            <a:extLst>
              <a:ext uri="{FF2B5EF4-FFF2-40B4-BE49-F238E27FC236}">
                <a16:creationId xmlns:a16="http://schemas.microsoft.com/office/drawing/2014/main" id="{4E983BB6-3DF7-7FE4-88B3-9F795D2A1DF6}"/>
              </a:ext>
            </a:extLst>
          </p:cNvPr>
          <p:cNvPicPr>
            <a:picLocks noChangeAspect="1"/>
          </p:cNvPicPr>
          <p:nvPr/>
        </p:nvPicPr>
        <p:blipFill>
          <a:blip r:embed="rId4" cstate="print">
            <a:extLst>
              <a:ext uri="{28A0092B-C50C-407E-A947-70E740481C1C}">
                <a14:useLocalDpi xmlns:a14="http://schemas.microsoft.com/office/drawing/2010/main"/>
              </a:ext>
            </a:extLst>
          </a:blip>
          <a:srcRect l="31859" t="82" r="31317" b="428"/>
          <a:stretch/>
        </p:blipFill>
        <p:spPr>
          <a:xfrm>
            <a:off x="448608" y="426962"/>
            <a:ext cx="1844499" cy="3429600"/>
          </a:xfrm>
          <a:prstGeom prst="rect">
            <a:avLst/>
          </a:prstGeom>
        </p:spPr>
      </p:pic>
      <p:sp>
        <p:nvSpPr>
          <p:cNvPr id="11" name="TextBox 12">
            <a:extLst>
              <a:ext uri="{FF2B5EF4-FFF2-40B4-BE49-F238E27FC236}">
                <a16:creationId xmlns:a16="http://schemas.microsoft.com/office/drawing/2014/main" id="{B0554550-40CD-EACA-18A3-9CA333DFE061}"/>
              </a:ext>
            </a:extLst>
          </p:cNvPr>
          <p:cNvSpPr txBox="1"/>
          <p:nvPr/>
        </p:nvSpPr>
        <p:spPr>
          <a:xfrm>
            <a:off x="7133814" y="426962"/>
            <a:ext cx="3733138" cy="830997"/>
          </a:xfrm>
          <a:prstGeom prst="rect">
            <a:avLst/>
          </a:prstGeom>
          <a:noFill/>
        </p:spPr>
        <p:txBody>
          <a:bodyPr wrap="square" rtlCol="0">
            <a:spAutoFit/>
          </a:bodyPr>
          <a:lstStyle/>
          <a:p>
            <a:pPr algn="r"/>
            <a:r>
              <a:rPr lang="sk-SK" sz="3200" b="1" dirty="0">
                <a:solidFill>
                  <a:srgbClr val="122862"/>
                </a:solidFill>
                <a:latin typeface="Arial" panose="020B0604020202020204" pitchFamily="34" charset="0"/>
                <a:ea typeface="Arial" charset="0"/>
                <a:cs typeface="Arial" panose="020B0604020202020204" pitchFamily="34" charset="0"/>
              </a:rPr>
              <a:t>METRANS</a:t>
            </a:r>
          </a:p>
          <a:p>
            <a:pPr algn="r"/>
            <a:r>
              <a:rPr lang="zh-CN" altLang="en-US" sz="1600" dirty="0">
                <a:solidFill>
                  <a:srgbClr val="A0A0A0"/>
                </a:solidFill>
                <a:latin typeface="Arial" panose="020B0604020202020204" pitchFamily="34" charset="0"/>
                <a:ea typeface="Arial" charset="0"/>
                <a:cs typeface="Arial" panose="020B0604020202020204" pitchFamily="34" charset="0"/>
              </a:rPr>
              <a:t>欧洲多式联运铁路桥</a:t>
            </a:r>
            <a:endParaRPr lang="en-AU" sz="1600" dirty="0">
              <a:solidFill>
                <a:srgbClr val="A0A0A0"/>
              </a:solidFill>
              <a:latin typeface="Arial" panose="020B0604020202020204" pitchFamily="34" charset="0"/>
              <a:ea typeface="Arial" charset="0"/>
              <a:cs typeface="Arial" panose="020B0604020202020204" pitchFamily="34" charset="0"/>
            </a:endParaRPr>
          </a:p>
        </p:txBody>
      </p:sp>
      <p:sp>
        <p:nvSpPr>
          <p:cNvPr id="37" name="Obdĺžnik 36">
            <a:extLst>
              <a:ext uri="{FF2B5EF4-FFF2-40B4-BE49-F238E27FC236}">
                <a16:creationId xmlns:a16="http://schemas.microsoft.com/office/drawing/2014/main" id="{5381905B-B6B4-6E0A-A3B1-A41EDFED6C5D}"/>
              </a:ext>
            </a:extLst>
          </p:cNvPr>
          <p:cNvSpPr/>
          <p:nvPr/>
        </p:nvSpPr>
        <p:spPr>
          <a:xfrm>
            <a:off x="449691" y="3951934"/>
            <a:ext cx="4673547" cy="2527733"/>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4" name="TextBox 12">
            <a:extLst>
              <a:ext uri="{FF2B5EF4-FFF2-40B4-BE49-F238E27FC236}">
                <a16:creationId xmlns:a16="http://schemas.microsoft.com/office/drawing/2014/main" id="{9BB79F4F-4A83-FE6D-3D96-D31CB735269A}"/>
              </a:ext>
            </a:extLst>
          </p:cNvPr>
          <p:cNvSpPr txBox="1"/>
          <p:nvPr/>
        </p:nvSpPr>
        <p:spPr>
          <a:xfrm>
            <a:off x="878731" y="4434569"/>
            <a:ext cx="1074431"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北海</a:t>
            </a:r>
            <a:endParaRPr lang="en-GB" sz="1400" b="1" dirty="0">
              <a:solidFill>
                <a:srgbClr val="122862"/>
              </a:solidFill>
              <a:latin typeface="Arial" panose="020B0604020202020204" pitchFamily="34" charset="0"/>
              <a:cs typeface="Arial" panose="020B0604020202020204" pitchFamily="34" charset="0"/>
            </a:endParaRPr>
          </a:p>
        </p:txBody>
      </p:sp>
      <p:sp>
        <p:nvSpPr>
          <p:cNvPr id="7" name="BlokTextu 6">
            <a:extLst>
              <a:ext uri="{FF2B5EF4-FFF2-40B4-BE49-F238E27FC236}">
                <a16:creationId xmlns:a16="http://schemas.microsoft.com/office/drawing/2014/main" id="{6EEC5C6E-ED9C-C9E6-6F99-B6DBC04977DC}"/>
              </a:ext>
            </a:extLst>
          </p:cNvPr>
          <p:cNvSpPr txBox="1"/>
          <p:nvPr/>
        </p:nvSpPr>
        <p:spPr>
          <a:xfrm>
            <a:off x="708446" y="4683565"/>
            <a:ext cx="3137104" cy="646331"/>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mn-ea"/>
                <a:cs typeface="Arial" panose="020B0604020202020204" pitchFamily="34" charset="0"/>
              </a:rPr>
              <a:t>汉堡、不来梅港、威廉港</a:t>
            </a:r>
            <a:endParaRPr lang="en-US" altLang="zh-CN" sz="1200" dirty="0">
              <a:solidFill>
                <a:srgbClr val="002269"/>
              </a:solidFill>
              <a:latin typeface="+mn-ea"/>
              <a:cs typeface="Arial" panose="020B0604020202020204" pitchFamily="34" charset="0"/>
            </a:endParaRP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鹿特丹</a:t>
            </a:r>
            <a:r>
              <a:rPr lang="sk-SK" sz="1200" dirty="0">
                <a:solidFill>
                  <a:srgbClr val="002269"/>
                </a:solidFill>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安特卫普</a:t>
            </a:r>
            <a:r>
              <a:rPr lang="sk-SK" sz="1200" dirty="0">
                <a:solidFill>
                  <a:srgbClr val="002269"/>
                </a:solidFill>
                <a:latin typeface="Arial" panose="020B0604020202020204" pitchFamily="34" charset="0"/>
                <a:cs typeface="Arial" panose="020B0604020202020204" pitchFamily="34" charset="0"/>
              </a:rPr>
              <a:t> </a:t>
            </a:r>
          </a:p>
        </p:txBody>
      </p:sp>
      <p:sp>
        <p:nvSpPr>
          <p:cNvPr id="9" name="TextBox 12">
            <a:extLst>
              <a:ext uri="{FF2B5EF4-FFF2-40B4-BE49-F238E27FC236}">
                <a16:creationId xmlns:a16="http://schemas.microsoft.com/office/drawing/2014/main" id="{CAA32F73-1769-F726-35E6-FC12242B39A7}"/>
              </a:ext>
            </a:extLst>
          </p:cNvPr>
          <p:cNvSpPr txBox="1"/>
          <p:nvPr/>
        </p:nvSpPr>
        <p:spPr>
          <a:xfrm>
            <a:off x="2368688" y="5406719"/>
            <a:ext cx="1079939"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波罗的海</a:t>
            </a:r>
            <a:endParaRPr lang="en-GB" sz="1400" b="1" dirty="0">
              <a:solidFill>
                <a:srgbClr val="122862"/>
              </a:solidFill>
              <a:latin typeface="Arial" panose="020B0604020202020204" pitchFamily="34" charset="0"/>
              <a:cs typeface="Arial" panose="020B0604020202020204" pitchFamily="34" charset="0"/>
            </a:endParaRPr>
          </a:p>
        </p:txBody>
      </p:sp>
      <p:sp>
        <p:nvSpPr>
          <p:cNvPr id="10" name="BlokTextu 9">
            <a:extLst>
              <a:ext uri="{FF2B5EF4-FFF2-40B4-BE49-F238E27FC236}">
                <a16:creationId xmlns:a16="http://schemas.microsoft.com/office/drawing/2014/main" id="{C0B56710-4A12-95FA-9B56-16C8249BC584}"/>
              </a:ext>
            </a:extLst>
          </p:cNvPr>
          <p:cNvSpPr txBox="1"/>
          <p:nvPr/>
        </p:nvSpPr>
        <p:spPr>
          <a:xfrm>
            <a:off x="2197880" y="5644212"/>
            <a:ext cx="1105032" cy="461665"/>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格但斯克、格丁尼亚</a:t>
            </a:r>
            <a:endParaRPr lang="sk-SK" sz="1200" dirty="0">
              <a:solidFill>
                <a:srgbClr val="002269"/>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92E1104-8D6A-2FDB-7837-2C1A37D686CF}"/>
              </a:ext>
            </a:extLst>
          </p:cNvPr>
          <p:cNvSpPr txBox="1"/>
          <p:nvPr/>
        </p:nvSpPr>
        <p:spPr>
          <a:xfrm>
            <a:off x="878731" y="5394523"/>
            <a:ext cx="1226184"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亚得里亚海</a:t>
            </a:r>
            <a:endParaRPr lang="en-GB" sz="1400" b="1" dirty="0">
              <a:solidFill>
                <a:srgbClr val="122862"/>
              </a:solidFill>
              <a:latin typeface="Arial" panose="020B0604020202020204" pitchFamily="34" charset="0"/>
              <a:cs typeface="Arial" panose="020B0604020202020204" pitchFamily="34" charset="0"/>
            </a:endParaRPr>
          </a:p>
        </p:txBody>
      </p:sp>
      <p:sp>
        <p:nvSpPr>
          <p:cNvPr id="15" name="BlokTextu 14">
            <a:extLst>
              <a:ext uri="{FF2B5EF4-FFF2-40B4-BE49-F238E27FC236}">
                <a16:creationId xmlns:a16="http://schemas.microsoft.com/office/drawing/2014/main" id="{B72027C0-B2B1-ADFD-ECE5-AAAF0AB65789}"/>
              </a:ext>
            </a:extLst>
          </p:cNvPr>
          <p:cNvSpPr txBox="1"/>
          <p:nvPr/>
        </p:nvSpPr>
        <p:spPr>
          <a:xfrm>
            <a:off x="707922" y="5636987"/>
            <a:ext cx="1245240" cy="646331"/>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里耶卡</a:t>
            </a:r>
            <a:endParaRPr lang="sk-SK" sz="1200" dirty="0">
              <a:solidFill>
                <a:srgbClr val="002269"/>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科佩尔</a:t>
            </a:r>
            <a:r>
              <a:rPr lang="sk-SK" sz="1200" dirty="0">
                <a:solidFill>
                  <a:srgbClr val="002269"/>
                </a:solidFill>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的里雅斯特</a:t>
            </a:r>
            <a:endParaRPr lang="sk-SK" sz="1200" dirty="0">
              <a:solidFill>
                <a:srgbClr val="002269"/>
              </a:solidFill>
              <a:latin typeface="Arial" panose="020B0604020202020204" pitchFamily="34" charset="0"/>
              <a:cs typeface="Arial" panose="020B0604020202020204" pitchFamily="34" charset="0"/>
            </a:endParaRPr>
          </a:p>
        </p:txBody>
      </p:sp>
      <p:sp>
        <p:nvSpPr>
          <p:cNvPr id="19" name="TextBox 12">
            <a:extLst>
              <a:ext uri="{FF2B5EF4-FFF2-40B4-BE49-F238E27FC236}">
                <a16:creationId xmlns:a16="http://schemas.microsoft.com/office/drawing/2014/main" id="{D6B01568-CB70-2E07-2952-0021D8630803}"/>
              </a:ext>
            </a:extLst>
          </p:cNvPr>
          <p:cNvSpPr txBox="1"/>
          <p:nvPr/>
        </p:nvSpPr>
        <p:spPr>
          <a:xfrm>
            <a:off x="3884280" y="5406719"/>
            <a:ext cx="1068622" cy="307777"/>
          </a:xfrm>
          <a:prstGeom prst="rect">
            <a:avLst/>
          </a:prstGeom>
          <a:noFill/>
        </p:spPr>
        <p:txBody>
          <a:bodyPr wrap="square" rtlCol="0">
            <a:spAutoFit/>
          </a:bodyPr>
          <a:lstStyle/>
          <a:p>
            <a:pPr>
              <a:lnSpc>
                <a:spcPct val="100000"/>
              </a:lnSpc>
            </a:pPr>
            <a:r>
              <a:rPr lang="zh-CN" altLang="en-US" sz="1400" b="1" dirty="0">
                <a:solidFill>
                  <a:srgbClr val="122862"/>
                </a:solidFill>
                <a:latin typeface="Arial" panose="020B0604020202020204" pitchFamily="34" charset="0"/>
                <a:cs typeface="Arial" panose="020B0604020202020204" pitchFamily="34" charset="0"/>
              </a:rPr>
              <a:t>黑海</a:t>
            </a:r>
            <a:endParaRPr lang="en-GB" sz="1400" b="1" dirty="0">
              <a:solidFill>
                <a:srgbClr val="122862"/>
              </a:solidFill>
              <a:latin typeface="Arial" panose="020B0604020202020204" pitchFamily="34" charset="0"/>
              <a:cs typeface="Arial" panose="020B0604020202020204" pitchFamily="34" charset="0"/>
            </a:endParaRPr>
          </a:p>
        </p:txBody>
      </p:sp>
      <p:sp>
        <p:nvSpPr>
          <p:cNvPr id="22" name="BlokTextu 21">
            <a:extLst>
              <a:ext uri="{FF2B5EF4-FFF2-40B4-BE49-F238E27FC236}">
                <a16:creationId xmlns:a16="http://schemas.microsoft.com/office/drawing/2014/main" id="{35A692AA-7BE3-6294-5380-DC9D77FACB13}"/>
              </a:ext>
            </a:extLst>
          </p:cNvPr>
          <p:cNvSpPr txBox="1"/>
          <p:nvPr/>
        </p:nvSpPr>
        <p:spPr>
          <a:xfrm>
            <a:off x="3713470" y="5644212"/>
            <a:ext cx="1068623" cy="276999"/>
          </a:xfrm>
          <a:prstGeom prst="rect">
            <a:avLst/>
          </a:prstGeom>
          <a:noFill/>
        </p:spPr>
        <p:txBody>
          <a:bodyPr wrap="square">
            <a:spAutoFit/>
          </a:bodyPr>
          <a:lstStyle/>
          <a:p>
            <a:pPr marL="171450" indent="-171450">
              <a:buFont typeface="Wingdings" panose="05000000000000000000" pitchFamily="2" charset="2"/>
              <a:buChar char="§"/>
            </a:pPr>
            <a:r>
              <a:rPr lang="zh-CN" altLang="en-US" sz="1200" dirty="0">
                <a:solidFill>
                  <a:srgbClr val="002269"/>
                </a:solidFill>
                <a:latin typeface="Arial" panose="020B0604020202020204" pitchFamily="34" charset="0"/>
                <a:cs typeface="Arial" panose="020B0604020202020204" pitchFamily="34" charset="0"/>
              </a:rPr>
              <a:t>康斯坦察</a:t>
            </a:r>
            <a:endParaRPr lang="sk-SK" sz="1200" dirty="0">
              <a:solidFill>
                <a:srgbClr val="002269"/>
              </a:solidFill>
              <a:latin typeface="Arial" panose="020B0604020202020204" pitchFamily="34" charset="0"/>
              <a:cs typeface="Arial" panose="020B0604020202020204" pitchFamily="34" charset="0"/>
            </a:endParaRPr>
          </a:p>
        </p:txBody>
      </p:sp>
      <p:sp>
        <p:nvSpPr>
          <p:cNvPr id="32" name="Ovál 31">
            <a:extLst>
              <a:ext uri="{FF2B5EF4-FFF2-40B4-BE49-F238E27FC236}">
                <a16:creationId xmlns:a16="http://schemas.microsoft.com/office/drawing/2014/main" id="{25A4CFA0-BE7F-B3E8-FA3F-9428A303056D}"/>
              </a:ext>
            </a:extLst>
          </p:cNvPr>
          <p:cNvSpPr/>
          <p:nvPr/>
        </p:nvSpPr>
        <p:spPr>
          <a:xfrm>
            <a:off x="762907" y="4521698"/>
            <a:ext cx="140208" cy="140208"/>
          </a:xfrm>
          <a:prstGeom prst="ellipse">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AFD7"/>
              </a:solidFill>
              <a:latin typeface="Arial" panose="020B0604020202020204" pitchFamily="34" charset="0"/>
              <a:cs typeface="Arial" panose="020B0604020202020204" pitchFamily="34" charset="0"/>
            </a:endParaRPr>
          </a:p>
        </p:txBody>
      </p:sp>
      <p:sp>
        <p:nvSpPr>
          <p:cNvPr id="39" name="Ovál 38">
            <a:extLst>
              <a:ext uri="{FF2B5EF4-FFF2-40B4-BE49-F238E27FC236}">
                <a16:creationId xmlns:a16="http://schemas.microsoft.com/office/drawing/2014/main" id="{28151B51-B670-37F7-55AE-CACC17929317}"/>
              </a:ext>
            </a:extLst>
          </p:cNvPr>
          <p:cNvSpPr/>
          <p:nvPr/>
        </p:nvSpPr>
        <p:spPr>
          <a:xfrm>
            <a:off x="2252864" y="5481086"/>
            <a:ext cx="140208" cy="140208"/>
          </a:xfrm>
          <a:prstGeom prst="ellipse">
            <a:avLst/>
          </a:prstGeom>
          <a:solidFill>
            <a:srgbClr val="21C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40" name="Ovál 39">
            <a:extLst>
              <a:ext uri="{FF2B5EF4-FFF2-40B4-BE49-F238E27FC236}">
                <a16:creationId xmlns:a16="http://schemas.microsoft.com/office/drawing/2014/main" id="{8AC3CD4F-F921-9A25-504A-ED848E7E3F4F}"/>
              </a:ext>
            </a:extLst>
          </p:cNvPr>
          <p:cNvSpPr/>
          <p:nvPr/>
        </p:nvSpPr>
        <p:spPr>
          <a:xfrm>
            <a:off x="762906" y="5481652"/>
            <a:ext cx="140208" cy="140208"/>
          </a:xfrm>
          <a:prstGeom prst="ellipse">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rgbClr val="0073EB"/>
              </a:solidFill>
              <a:latin typeface="Arial" panose="020B0604020202020204" pitchFamily="34" charset="0"/>
              <a:cs typeface="Arial" panose="020B0604020202020204" pitchFamily="34" charset="0"/>
            </a:endParaRPr>
          </a:p>
        </p:txBody>
      </p:sp>
      <p:sp>
        <p:nvSpPr>
          <p:cNvPr id="41" name="Ovál 40">
            <a:extLst>
              <a:ext uri="{FF2B5EF4-FFF2-40B4-BE49-F238E27FC236}">
                <a16:creationId xmlns:a16="http://schemas.microsoft.com/office/drawing/2014/main" id="{0CFCE5C1-6196-1C8A-EEDE-A60D797E9231}"/>
              </a:ext>
            </a:extLst>
          </p:cNvPr>
          <p:cNvSpPr/>
          <p:nvPr/>
        </p:nvSpPr>
        <p:spPr>
          <a:xfrm>
            <a:off x="3768455" y="5490504"/>
            <a:ext cx="140208" cy="140208"/>
          </a:xfrm>
          <a:prstGeom prst="ellipse">
            <a:avLst/>
          </a:prstGeom>
          <a:solidFill>
            <a:srgbClr val="554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56" name="TextBox 12">
            <a:extLst>
              <a:ext uri="{FF2B5EF4-FFF2-40B4-BE49-F238E27FC236}">
                <a16:creationId xmlns:a16="http://schemas.microsoft.com/office/drawing/2014/main" id="{17EE701A-CEA6-E8BC-38E6-F14395813303}"/>
              </a:ext>
            </a:extLst>
          </p:cNvPr>
          <p:cNvSpPr txBox="1"/>
          <p:nvPr/>
        </p:nvSpPr>
        <p:spPr>
          <a:xfrm>
            <a:off x="665250" y="4063954"/>
            <a:ext cx="2474497" cy="400110"/>
          </a:xfrm>
          <a:prstGeom prst="rect">
            <a:avLst/>
          </a:prstGeom>
          <a:noFill/>
        </p:spPr>
        <p:txBody>
          <a:bodyPr wrap="square" rtlCol="0">
            <a:spAutoFit/>
          </a:bodyPr>
          <a:lstStyle/>
          <a:p>
            <a:r>
              <a:rPr lang="zh-CN" altLang="en-US" sz="2000" b="1" dirty="0">
                <a:solidFill>
                  <a:srgbClr val="122862"/>
                </a:solidFill>
                <a:latin typeface="+mn-ea"/>
                <a:cs typeface="Arial" panose="020B0604020202020204" pitchFamily="34" charset="0"/>
              </a:rPr>
              <a:t>海港</a:t>
            </a:r>
            <a:endParaRPr lang="sk-SK" sz="2000" b="1" dirty="0">
              <a:solidFill>
                <a:srgbClr val="122862"/>
              </a:solidFill>
              <a:latin typeface="+mn-ea"/>
              <a:cs typeface="Arial" panose="020B0604020202020204" pitchFamily="34" charset="0"/>
            </a:endParaRPr>
          </a:p>
        </p:txBody>
      </p:sp>
      <p:sp>
        <p:nvSpPr>
          <p:cNvPr id="27" name="Rechteck 22">
            <a:extLst>
              <a:ext uri="{FF2B5EF4-FFF2-40B4-BE49-F238E27FC236}">
                <a16:creationId xmlns:a16="http://schemas.microsoft.com/office/drawing/2014/main" id="{BC1003A5-32E0-B67B-9809-DDC2C1979B0F}"/>
              </a:ext>
            </a:extLst>
          </p:cNvPr>
          <p:cNvSpPr/>
          <p:nvPr/>
        </p:nvSpPr>
        <p:spPr>
          <a:xfrm>
            <a:off x="2397624" y="426963"/>
            <a:ext cx="2725616" cy="2100448"/>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hteck 22">
            <a:extLst>
              <a:ext uri="{FF2B5EF4-FFF2-40B4-BE49-F238E27FC236}">
                <a16:creationId xmlns:a16="http://schemas.microsoft.com/office/drawing/2014/main" id="{1FEDD987-2FBE-57C7-6712-3292ACB00327}"/>
              </a:ext>
            </a:extLst>
          </p:cNvPr>
          <p:cNvSpPr/>
          <p:nvPr/>
        </p:nvSpPr>
        <p:spPr>
          <a:xfrm>
            <a:off x="2397621" y="2622783"/>
            <a:ext cx="2725617" cy="123377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Box 12">
            <a:extLst>
              <a:ext uri="{FF2B5EF4-FFF2-40B4-BE49-F238E27FC236}">
                <a16:creationId xmlns:a16="http://schemas.microsoft.com/office/drawing/2014/main" id="{3EA5C5B7-7855-467C-AD57-193A1FA9770F}"/>
              </a:ext>
            </a:extLst>
          </p:cNvPr>
          <p:cNvSpPr txBox="1"/>
          <p:nvPr/>
        </p:nvSpPr>
        <p:spPr>
          <a:xfrm>
            <a:off x="2594832" y="2746911"/>
            <a:ext cx="2215574" cy="815608"/>
          </a:xfrm>
          <a:prstGeom prst="rect">
            <a:avLst/>
          </a:prstGeom>
          <a:noFill/>
        </p:spPr>
        <p:txBody>
          <a:bodyPr wrap="square" rtlCol="0">
            <a:spAutoFit/>
          </a:bodyPr>
          <a:lstStyle/>
          <a:p>
            <a:pPr algn="just"/>
            <a:r>
              <a:rPr lang="en-US" altLang="zh-CN" sz="2000" b="1" dirty="0">
                <a:solidFill>
                  <a:srgbClr val="FFFFFF"/>
                </a:solidFill>
                <a:latin typeface="Arial" panose="020B0604020202020204" pitchFamily="34" charset="0"/>
                <a:ea typeface="Arial" charset="0"/>
                <a:cs typeface="Arial" panose="020B0604020202020204" pitchFamily="34" charset="0"/>
              </a:rPr>
              <a:t>13</a:t>
            </a:r>
            <a:r>
              <a:rPr lang="zh-CN" altLang="en-US" sz="2000" b="1" dirty="0">
                <a:solidFill>
                  <a:srgbClr val="FFFFFF"/>
                </a:solidFill>
                <a:latin typeface="+mn-ea"/>
                <a:cs typeface="Arial" panose="020B0604020202020204" pitchFamily="34" charset="0"/>
              </a:rPr>
              <a:t>个场站</a:t>
            </a:r>
          </a:p>
          <a:p>
            <a:pPr algn="just"/>
            <a:endParaRPr lang="sk-SK" sz="300" b="1" dirty="0">
              <a:solidFill>
                <a:srgbClr val="FFFFFF"/>
              </a:solidFill>
              <a:latin typeface="Arial" panose="020B0604020202020204" pitchFamily="34" charset="0"/>
              <a:ea typeface="Arial" charset="0"/>
              <a:cs typeface="Arial" panose="020B0604020202020204" pitchFamily="34" charset="0"/>
            </a:endParaRPr>
          </a:p>
          <a:p>
            <a:r>
              <a:rPr lang="zh-CN" altLang="en-US" sz="1200" dirty="0">
                <a:solidFill>
                  <a:srgbClr val="FFFFFF"/>
                </a:solidFill>
                <a:latin typeface="Arial" panose="020B0604020202020204" pitchFamily="34" charset="0"/>
                <a:ea typeface="Arial" charset="0"/>
                <a:cs typeface="Arial" panose="020B0604020202020204" pitchFamily="34" charset="0"/>
              </a:rPr>
              <a:t>捷克，德国，波兰，罗马尼亚，塞尔维亚，斯洛伐克</a:t>
            </a:r>
            <a:endParaRPr lang="en-GB" sz="1200" dirty="0">
              <a:solidFill>
                <a:srgbClr val="FFFFFF"/>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B28D96F2-7EE7-D5E5-27C5-26BB0323539D}"/>
              </a:ext>
            </a:extLst>
          </p:cNvPr>
          <p:cNvSpPr txBox="1"/>
          <p:nvPr/>
        </p:nvSpPr>
        <p:spPr>
          <a:xfrm>
            <a:off x="2562637" y="1422409"/>
            <a:ext cx="2327590" cy="1046440"/>
          </a:xfrm>
          <a:prstGeom prst="rect">
            <a:avLst/>
          </a:prstGeom>
          <a:noFill/>
        </p:spPr>
        <p:txBody>
          <a:bodyPr wrap="square" rtlCol="0">
            <a:spAutoFit/>
          </a:bodyPr>
          <a:lstStyle/>
          <a:p>
            <a:r>
              <a:rPr lang="zh-CN" altLang="en-US" sz="1200" dirty="0">
                <a:solidFill>
                  <a:schemeClr val="bg1"/>
                </a:solidFill>
                <a:latin typeface="+mn-ea"/>
                <a:cs typeface="Arial" panose="020B0604020202020204" pitchFamily="34" charset="0"/>
              </a:rPr>
              <a:t>布拉格和捷克特热博瓦</a:t>
            </a:r>
            <a:r>
              <a:rPr lang="cs-CZ" altLang="zh-CN" sz="1200" dirty="0">
                <a:solidFill>
                  <a:schemeClr val="bg1"/>
                </a:solidFill>
                <a:latin typeface="+mn-ea"/>
                <a:cs typeface="Arial" panose="020B0604020202020204" pitchFamily="34" charset="0"/>
              </a:rPr>
              <a:t> </a:t>
            </a:r>
            <a:r>
              <a:rPr lang="sk-SK" sz="1200" dirty="0">
                <a:solidFill>
                  <a:schemeClr val="bg1"/>
                </a:solidFill>
                <a:latin typeface="Arial" panose="020B0604020202020204" pitchFamily="34" charset="0"/>
                <a:ea typeface="Arial" charset="0"/>
                <a:cs typeface="Arial" panose="020B0604020202020204" pitchFamily="34" charset="0"/>
              </a:rPr>
              <a:t>(CZ), </a:t>
            </a:r>
            <a:r>
              <a:rPr lang="zh-CN" altLang="en-US" sz="1200" dirty="0">
                <a:solidFill>
                  <a:schemeClr val="bg1"/>
                </a:solidFill>
                <a:latin typeface="+mn-ea"/>
                <a:cs typeface="Arial" panose="020B0604020202020204" pitchFamily="34" charset="0"/>
              </a:rPr>
              <a:t>克雷姆斯</a:t>
            </a:r>
            <a:r>
              <a:rPr lang="sk-SK" sz="1200" dirty="0">
                <a:solidFill>
                  <a:schemeClr val="bg1"/>
                </a:solidFill>
                <a:latin typeface="+mn-ea"/>
                <a:cs typeface="Arial" panose="020B0604020202020204" pitchFamily="34" charset="0"/>
              </a:rPr>
              <a:t> </a:t>
            </a:r>
            <a:r>
              <a:rPr lang="sk-SK" sz="1200" dirty="0">
                <a:solidFill>
                  <a:schemeClr val="bg1"/>
                </a:solidFill>
                <a:latin typeface="Arial" panose="020B0604020202020204" pitchFamily="34" charset="0"/>
                <a:ea typeface="Arial" charset="0"/>
                <a:cs typeface="Arial" panose="020B0604020202020204" pitchFamily="34" charset="0"/>
              </a:rPr>
              <a:t>(AT),</a:t>
            </a:r>
            <a:r>
              <a:rPr lang="zh-CN" altLang="en-US" sz="1200" dirty="0">
                <a:solidFill>
                  <a:schemeClr val="bg1"/>
                </a:solidFill>
                <a:latin typeface="+mn-ea"/>
                <a:cs typeface="Arial" panose="020B0604020202020204" pitchFamily="34" charset="0"/>
              </a:rPr>
              <a:t>多瑙斯特雷达</a:t>
            </a:r>
            <a:r>
              <a:rPr lang="sk-SK" sz="1200" dirty="0">
                <a:solidFill>
                  <a:schemeClr val="bg1"/>
                </a:solidFill>
                <a:latin typeface="Arial" panose="020B0604020202020204" pitchFamily="34" charset="0"/>
                <a:ea typeface="Arial" charset="0"/>
                <a:cs typeface="Arial" panose="020B0604020202020204" pitchFamily="34" charset="0"/>
              </a:rPr>
              <a:t>(SK),</a:t>
            </a:r>
            <a:r>
              <a:rPr lang="zh-CN" altLang="en-US" sz="1200" dirty="0">
                <a:solidFill>
                  <a:schemeClr val="bg1"/>
                </a:solidFill>
                <a:latin typeface="+mn-ea"/>
                <a:cs typeface="Arial" panose="020B0604020202020204" pitchFamily="34" charset="0"/>
              </a:rPr>
              <a:t>波兹南和马拉舍维奇</a:t>
            </a:r>
            <a:r>
              <a:rPr lang="sk-SK" sz="1200" dirty="0">
                <a:solidFill>
                  <a:schemeClr val="bg1"/>
                </a:solidFill>
                <a:latin typeface="+mn-ea"/>
                <a:cs typeface="Arial" panose="020B0604020202020204" pitchFamily="34" charset="0"/>
              </a:rPr>
              <a:t> </a:t>
            </a:r>
            <a:r>
              <a:rPr lang="sk-SK" sz="1200" dirty="0">
                <a:solidFill>
                  <a:schemeClr val="bg1"/>
                </a:solidFill>
                <a:latin typeface="Arial" panose="020B0604020202020204" pitchFamily="34" charset="0"/>
                <a:ea typeface="Arial" charset="0"/>
                <a:cs typeface="Arial" panose="020B0604020202020204" pitchFamily="34" charset="0"/>
              </a:rPr>
              <a:t>(PL), </a:t>
            </a:r>
            <a:r>
              <a:rPr lang="zh-CN" altLang="en-US" sz="1200" dirty="0">
                <a:solidFill>
                  <a:schemeClr val="bg1"/>
                </a:solidFill>
                <a:latin typeface="Arial" panose="020B0604020202020204" pitchFamily="34" charset="0"/>
                <a:ea typeface="Arial" charset="0"/>
                <a:cs typeface="Arial" panose="020B0604020202020204" pitchFamily="34" charset="0"/>
              </a:rPr>
              <a:t>布达佩斯和计划中的佐洛埃格塞格</a:t>
            </a:r>
            <a:r>
              <a:rPr lang="sk-SK" sz="1200" dirty="0">
                <a:solidFill>
                  <a:schemeClr val="bg1"/>
                </a:solidFill>
                <a:latin typeface="Arial" panose="020B0604020202020204" pitchFamily="34" charset="0"/>
                <a:ea typeface="Arial" charset="0"/>
                <a:cs typeface="Arial" panose="020B0604020202020204" pitchFamily="34" charset="0"/>
              </a:rPr>
              <a:t>(HU)</a:t>
            </a:r>
            <a:r>
              <a:rPr lang="sk-SK" sz="1400" dirty="0">
                <a:solidFill>
                  <a:schemeClr val="bg1"/>
                </a:solidFill>
                <a:latin typeface="Arial" panose="020B0604020202020204" pitchFamily="34" charset="0"/>
                <a:ea typeface="Arial" charset="0"/>
                <a:cs typeface="Arial" panose="020B0604020202020204" pitchFamily="34" charset="0"/>
              </a:rPr>
              <a:t> </a:t>
            </a:r>
            <a:endParaRPr lang="en-GB" sz="1400" dirty="0">
              <a:solidFill>
                <a:schemeClr val="bg1"/>
              </a:solidFill>
              <a:latin typeface="Arial" panose="020B0604020202020204" pitchFamily="34" charset="0"/>
              <a:ea typeface="Arial" charset="0"/>
              <a:cs typeface="Arial" panose="020B0604020202020204" pitchFamily="34" charset="0"/>
            </a:endParaRPr>
          </a:p>
        </p:txBody>
      </p:sp>
      <p:pic>
        <p:nvPicPr>
          <p:cNvPr id="54" name="Google Shape;79;p8">
            <a:extLst>
              <a:ext uri="{FF2B5EF4-FFF2-40B4-BE49-F238E27FC236}">
                <a16:creationId xmlns:a16="http://schemas.microsoft.com/office/drawing/2014/main" id="{BB94637E-0A22-415E-6C94-052E9CBA02F6}"/>
              </a:ext>
            </a:extLst>
          </p:cNvPr>
          <p:cNvPicPr preferRelativeResize="0"/>
          <p:nvPr/>
        </p:nvPicPr>
        <p:blipFill>
          <a:blip r:embed="rId5">
            <a:alphaModFix/>
          </a:blip>
          <a:stretch>
            <a:fillRect/>
          </a:stretch>
        </p:blipFill>
        <p:spPr>
          <a:xfrm>
            <a:off x="2669271" y="610106"/>
            <a:ext cx="692965" cy="710717"/>
          </a:xfrm>
          <a:prstGeom prst="rect">
            <a:avLst/>
          </a:prstGeom>
          <a:noFill/>
          <a:ln>
            <a:noFill/>
          </a:ln>
        </p:spPr>
      </p:pic>
      <p:sp>
        <p:nvSpPr>
          <p:cNvPr id="55" name="TextBox 12">
            <a:extLst>
              <a:ext uri="{FF2B5EF4-FFF2-40B4-BE49-F238E27FC236}">
                <a16:creationId xmlns:a16="http://schemas.microsoft.com/office/drawing/2014/main" id="{A3D584FA-5762-DF77-7A4D-AA548959D37E}"/>
              </a:ext>
            </a:extLst>
          </p:cNvPr>
          <p:cNvSpPr txBox="1"/>
          <p:nvPr/>
        </p:nvSpPr>
        <p:spPr>
          <a:xfrm>
            <a:off x="3495263" y="675840"/>
            <a:ext cx="1552917" cy="707886"/>
          </a:xfrm>
          <a:prstGeom prst="rect">
            <a:avLst/>
          </a:prstGeom>
          <a:noFill/>
        </p:spPr>
        <p:txBody>
          <a:bodyPr wrap="square" rtlCol="0">
            <a:spAutoFit/>
          </a:bodyPr>
          <a:lstStyle/>
          <a:p>
            <a:r>
              <a:rPr lang="en-US" altLang="zh-CN" sz="2000" b="1" dirty="0">
                <a:solidFill>
                  <a:srgbClr val="FFFFFF"/>
                </a:solidFill>
                <a:latin typeface="Arial" panose="020B0604020202020204" pitchFamily="34" charset="0"/>
                <a:ea typeface="Arial" charset="0"/>
                <a:cs typeface="Arial" panose="020B0604020202020204" pitchFamily="34" charset="0"/>
              </a:rPr>
              <a:t>7</a:t>
            </a:r>
            <a:r>
              <a:rPr lang="zh-CN" altLang="en-US" sz="2000" b="1" dirty="0">
                <a:solidFill>
                  <a:srgbClr val="FFFFFF"/>
                </a:solidFill>
                <a:latin typeface="+mn-ea"/>
                <a:cs typeface="Arial" panose="020B0604020202020204" pitchFamily="34" charset="0"/>
              </a:rPr>
              <a:t>个重要枢纽站</a:t>
            </a:r>
            <a:endParaRPr lang="sk-SK" sz="2000" b="1" dirty="0">
              <a:solidFill>
                <a:srgbClr val="FFFFFF"/>
              </a:solidFill>
              <a:latin typeface="+mn-ea"/>
              <a:cs typeface="Arial" panose="020B0604020202020204" pitchFamily="34" charset="0"/>
            </a:endParaRPr>
          </a:p>
        </p:txBody>
      </p:sp>
      <p:pic>
        <p:nvPicPr>
          <p:cNvPr id="2" name="Obrázok 1">
            <a:extLst>
              <a:ext uri="{FF2B5EF4-FFF2-40B4-BE49-F238E27FC236}">
                <a16:creationId xmlns:a16="http://schemas.microsoft.com/office/drawing/2014/main" id="{71ECEAF4-CC32-BEB5-8203-65BE05785EBA}"/>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F0EA730E-8497-CF98-DD0F-1FC1596EDB8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5" name="Obdĺžnik 4">
            <a:extLst>
              <a:ext uri="{FF2B5EF4-FFF2-40B4-BE49-F238E27FC236}">
                <a16:creationId xmlns:a16="http://schemas.microsoft.com/office/drawing/2014/main" id="{0563497D-8938-C0B3-1F15-7C934C54AB41}"/>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6" name="Obrázek 5" descr="Obsah obrázku text, Písmo, logo, Grafika&#10;&#10;Obsah generovaný pomocí AI může být nesprávný.">
            <a:extLst>
              <a:ext uri="{FF2B5EF4-FFF2-40B4-BE49-F238E27FC236}">
                <a16:creationId xmlns:a16="http://schemas.microsoft.com/office/drawing/2014/main" id="{D4BBCCE0-9F64-8C77-C427-93E9960A5385}"/>
              </a:ext>
            </a:extLst>
          </p:cNvPr>
          <p:cNvPicPr>
            <a:picLocks noChangeAspect="1"/>
          </p:cNvPicPr>
          <p:nvPr/>
        </p:nvPicPr>
        <p:blipFill>
          <a:blip r:embed="rId7"/>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62122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cxnSp>
        <p:nvCxnSpPr>
          <p:cNvPr id="11" name="Straight Arrow Connector 118">
            <a:extLst>
              <a:ext uri="{FF2B5EF4-FFF2-40B4-BE49-F238E27FC236}">
                <a16:creationId xmlns:a16="http://schemas.microsoft.com/office/drawing/2014/main" id="{4F201D2A-3A4A-874B-18D3-0713950A076A}"/>
              </a:ext>
            </a:extLst>
          </p:cNvPr>
          <p:cNvCxnSpPr>
            <a:cxnSpLocks/>
          </p:cNvCxnSpPr>
          <p:nvPr/>
        </p:nvCxnSpPr>
        <p:spPr>
          <a:xfrm>
            <a:off x="8067271" y="213635"/>
            <a:ext cx="45167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86596D5E-7BC1-CDE9-6632-917C5D5CBBDF}"/>
              </a:ext>
            </a:extLst>
          </p:cNvPr>
          <p:cNvCxnSpPr>
            <a:cxnSpLocks/>
          </p:cNvCxnSpPr>
          <p:nvPr/>
        </p:nvCxnSpPr>
        <p:spPr>
          <a:xfrm>
            <a:off x="8295257" y="1246332"/>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AF658F47-6A15-2B27-4603-AA827285D479}"/>
              </a:ext>
            </a:extLst>
          </p:cNvPr>
          <p:cNvCxnSpPr>
            <a:cxnSpLocks/>
          </p:cNvCxnSpPr>
          <p:nvPr/>
        </p:nvCxnSpPr>
        <p:spPr>
          <a:xfrm>
            <a:off x="8293246" y="901935"/>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A608E330-D43F-F095-52B3-6932FCB79F56}"/>
              </a:ext>
            </a:extLst>
          </p:cNvPr>
          <p:cNvCxnSpPr>
            <a:cxnSpLocks/>
          </p:cNvCxnSpPr>
          <p:nvPr/>
        </p:nvCxnSpPr>
        <p:spPr>
          <a:xfrm>
            <a:off x="8293246" y="564465"/>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AD22FCF1-932F-EEDA-3779-061EDE22F9BF}"/>
              </a:ext>
            </a:extLst>
          </p:cNvPr>
          <p:cNvCxnSpPr>
            <a:cxnSpLocks/>
          </p:cNvCxnSpPr>
          <p:nvPr/>
        </p:nvCxnSpPr>
        <p:spPr>
          <a:xfrm>
            <a:off x="8295629" y="1578949"/>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34B5F353-FB8A-79A0-D72A-789EDD99C7EB}"/>
              </a:ext>
            </a:extLst>
          </p:cNvPr>
          <p:cNvCxnSpPr>
            <a:cxnSpLocks/>
          </p:cNvCxnSpPr>
          <p:nvPr/>
        </p:nvCxnSpPr>
        <p:spPr>
          <a:xfrm>
            <a:off x="8296860" y="213635"/>
            <a:ext cx="4737" cy="1691722"/>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5" name="Straight Arrow Connector 105">
            <a:extLst>
              <a:ext uri="{FF2B5EF4-FFF2-40B4-BE49-F238E27FC236}">
                <a16:creationId xmlns:a16="http://schemas.microsoft.com/office/drawing/2014/main" id="{BCF09111-77B3-9EFC-85C7-C4021568370A}"/>
              </a:ext>
            </a:extLst>
          </p:cNvPr>
          <p:cNvCxnSpPr>
            <a:cxnSpLocks/>
          </p:cNvCxnSpPr>
          <p:nvPr/>
        </p:nvCxnSpPr>
        <p:spPr>
          <a:xfrm>
            <a:off x="8293246" y="1905357"/>
            <a:ext cx="199273"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EE24EE2-D42D-A5CB-9886-E866C7006AE0}"/>
              </a:ext>
            </a:extLst>
          </p:cNvPr>
          <p:cNvCxnSpPr>
            <a:cxnSpLocks/>
          </p:cNvCxnSpPr>
          <p:nvPr/>
        </p:nvCxnSpPr>
        <p:spPr>
          <a:xfrm>
            <a:off x="4158173" y="217534"/>
            <a:ext cx="2559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9AF86983-5BC1-4895-5F3F-B8A4B919DB83}"/>
              </a:ext>
            </a:extLst>
          </p:cNvPr>
          <p:cNvCxnSpPr>
            <a:cxnSpLocks/>
          </p:cNvCxnSpPr>
          <p:nvPr/>
        </p:nvCxnSpPr>
        <p:spPr>
          <a:xfrm flipH="1">
            <a:off x="4158173" y="217534"/>
            <a:ext cx="9801" cy="6370232"/>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DF860AAC-798B-788F-C15D-FE505D0E35AC}"/>
              </a:ext>
            </a:extLst>
          </p:cNvPr>
          <p:cNvCxnSpPr>
            <a:cxnSpLocks/>
          </p:cNvCxnSpPr>
          <p:nvPr/>
        </p:nvCxnSpPr>
        <p:spPr>
          <a:xfrm flipV="1">
            <a:off x="4164694" y="51803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8E24E03E-054F-9639-D707-04DAB4C88397}"/>
              </a:ext>
            </a:extLst>
          </p:cNvPr>
          <p:cNvCxnSpPr>
            <a:cxnSpLocks/>
          </p:cNvCxnSpPr>
          <p:nvPr/>
        </p:nvCxnSpPr>
        <p:spPr>
          <a:xfrm flipV="1">
            <a:off x="4164694" y="81099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BAA2157A-F2E8-A39B-EFCF-27F21FCB081D}"/>
              </a:ext>
            </a:extLst>
          </p:cNvPr>
          <p:cNvCxnSpPr>
            <a:cxnSpLocks/>
          </p:cNvCxnSpPr>
          <p:nvPr/>
        </p:nvCxnSpPr>
        <p:spPr>
          <a:xfrm flipV="1">
            <a:off x="4164694" y="111057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153AA297-5960-DE08-063B-D5D6425FA6E8}"/>
              </a:ext>
            </a:extLst>
          </p:cNvPr>
          <p:cNvCxnSpPr>
            <a:cxnSpLocks/>
          </p:cNvCxnSpPr>
          <p:nvPr/>
        </p:nvCxnSpPr>
        <p:spPr>
          <a:xfrm flipV="1">
            <a:off x="4164694" y="139790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609CB723-CA37-6854-4274-498D8024673B}"/>
              </a:ext>
            </a:extLst>
          </p:cNvPr>
          <p:cNvCxnSpPr>
            <a:cxnSpLocks/>
          </p:cNvCxnSpPr>
          <p:nvPr/>
        </p:nvCxnSpPr>
        <p:spPr>
          <a:xfrm flipV="1">
            <a:off x="4164694" y="169185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1653C8F8-BF43-E3A2-9B6B-F8562F67045C}"/>
              </a:ext>
            </a:extLst>
          </p:cNvPr>
          <p:cNvCxnSpPr>
            <a:cxnSpLocks/>
          </p:cNvCxnSpPr>
          <p:nvPr/>
        </p:nvCxnSpPr>
        <p:spPr>
          <a:xfrm flipV="1">
            <a:off x="4164694" y="198580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2156FEC8-C3B5-E268-9D4A-00E1AE4C673A}"/>
              </a:ext>
            </a:extLst>
          </p:cNvPr>
          <p:cNvCxnSpPr>
            <a:cxnSpLocks/>
          </p:cNvCxnSpPr>
          <p:nvPr/>
        </p:nvCxnSpPr>
        <p:spPr>
          <a:xfrm flipV="1">
            <a:off x="4164694" y="227313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17F7666B-8B02-7452-50D1-D41B45035FD9}"/>
              </a:ext>
            </a:extLst>
          </p:cNvPr>
          <p:cNvCxnSpPr>
            <a:cxnSpLocks/>
          </p:cNvCxnSpPr>
          <p:nvPr/>
        </p:nvCxnSpPr>
        <p:spPr>
          <a:xfrm flipV="1">
            <a:off x="4164694" y="286766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428DCDB3-52EA-AD4F-5538-1A177D8EE978}"/>
              </a:ext>
            </a:extLst>
          </p:cNvPr>
          <p:cNvCxnSpPr>
            <a:cxnSpLocks/>
          </p:cNvCxnSpPr>
          <p:nvPr/>
        </p:nvCxnSpPr>
        <p:spPr>
          <a:xfrm>
            <a:off x="4156354" y="3670193"/>
            <a:ext cx="257800"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6060CFF3-263F-77AB-27CB-15F3FA5D9BE1}"/>
              </a:ext>
            </a:extLst>
          </p:cNvPr>
          <p:cNvCxnSpPr>
            <a:cxnSpLocks/>
          </p:cNvCxnSpPr>
          <p:nvPr/>
        </p:nvCxnSpPr>
        <p:spPr>
          <a:xfrm flipV="1">
            <a:off x="4164694" y="394220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D8E7EA6A-0E74-8375-06E7-0C82695946FB}"/>
              </a:ext>
            </a:extLst>
          </p:cNvPr>
          <p:cNvCxnSpPr>
            <a:cxnSpLocks/>
          </p:cNvCxnSpPr>
          <p:nvPr/>
        </p:nvCxnSpPr>
        <p:spPr>
          <a:xfrm flipV="1">
            <a:off x="4164694" y="480981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86ADF361-6796-9BEC-0284-AF6AD059E455}"/>
              </a:ext>
            </a:extLst>
          </p:cNvPr>
          <p:cNvCxnSpPr>
            <a:cxnSpLocks/>
          </p:cNvCxnSpPr>
          <p:nvPr/>
        </p:nvCxnSpPr>
        <p:spPr>
          <a:xfrm flipV="1">
            <a:off x="4164694" y="510401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6EF8B206-359C-3B6B-5C03-AAB8BAC0EAC7}"/>
              </a:ext>
            </a:extLst>
          </p:cNvPr>
          <p:cNvCxnSpPr>
            <a:cxnSpLocks/>
          </p:cNvCxnSpPr>
          <p:nvPr/>
        </p:nvCxnSpPr>
        <p:spPr>
          <a:xfrm flipV="1">
            <a:off x="4164694" y="5405338"/>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E19EC897-D37C-B060-7496-E399B0BAD5C0}"/>
              </a:ext>
            </a:extLst>
          </p:cNvPr>
          <p:cNvCxnSpPr>
            <a:cxnSpLocks/>
          </p:cNvCxnSpPr>
          <p:nvPr/>
        </p:nvCxnSpPr>
        <p:spPr>
          <a:xfrm>
            <a:off x="4152483" y="658776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06274D46-FDCB-7D95-54A8-09EE98353FCE}"/>
              </a:ext>
            </a:extLst>
          </p:cNvPr>
          <p:cNvCxnSpPr>
            <a:cxnSpLocks/>
          </p:cNvCxnSpPr>
          <p:nvPr/>
        </p:nvCxnSpPr>
        <p:spPr>
          <a:xfrm flipV="1">
            <a:off x="4164694" y="424377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E0CACA9E-CFED-4056-EAFC-A643CCE9C966}"/>
              </a:ext>
            </a:extLst>
          </p:cNvPr>
          <p:cNvCxnSpPr>
            <a:cxnSpLocks/>
          </p:cNvCxnSpPr>
          <p:nvPr/>
        </p:nvCxnSpPr>
        <p:spPr>
          <a:xfrm flipV="1">
            <a:off x="4160354" y="599060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230BF6C-C3C2-F330-9884-8D8CA95F724D}"/>
              </a:ext>
            </a:extLst>
          </p:cNvPr>
          <p:cNvCxnSpPr>
            <a:cxnSpLocks/>
          </p:cNvCxnSpPr>
          <p:nvPr/>
        </p:nvCxnSpPr>
        <p:spPr>
          <a:xfrm flipV="1">
            <a:off x="4164694" y="3160623"/>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4621518-B761-1903-05FD-662777017883}"/>
              </a:ext>
            </a:extLst>
          </p:cNvPr>
          <p:cNvCxnSpPr>
            <a:cxnSpLocks/>
          </p:cNvCxnSpPr>
          <p:nvPr/>
        </p:nvCxnSpPr>
        <p:spPr>
          <a:xfrm>
            <a:off x="4152483" y="627447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9FB87C19-2207-632F-8317-F858403632F3}"/>
              </a:ext>
            </a:extLst>
          </p:cNvPr>
          <p:cNvCxnSpPr>
            <a:cxnSpLocks/>
          </p:cNvCxnSpPr>
          <p:nvPr/>
        </p:nvCxnSpPr>
        <p:spPr>
          <a:xfrm flipV="1">
            <a:off x="4167974" y="569929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FDEAF9A1-41BC-CD6B-A0A4-36BE5E86D3A7}"/>
              </a:ext>
            </a:extLst>
          </p:cNvPr>
          <p:cNvCxnSpPr>
            <a:cxnSpLocks/>
          </p:cNvCxnSpPr>
          <p:nvPr/>
        </p:nvCxnSpPr>
        <p:spPr>
          <a:xfrm flipV="1">
            <a:off x="4164694" y="256708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C9B1A626-BCF8-63EF-F17B-51A9FBCB9E57}"/>
              </a:ext>
            </a:extLst>
          </p:cNvPr>
          <p:cNvSpPr txBox="1"/>
          <p:nvPr/>
        </p:nvSpPr>
        <p:spPr>
          <a:xfrm>
            <a:off x="693179" y="1006714"/>
            <a:ext cx="3123595" cy="830997"/>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a:t>
            </a:r>
            <a:r>
              <a:rPr lang="zh-CN" altLang="en-US" sz="3200" b="1" dirty="0">
                <a:solidFill>
                  <a:srgbClr val="122862"/>
                </a:solidFill>
                <a:latin typeface="+mn-ea"/>
                <a:cs typeface="Arial" panose="020B0604020202020204" pitchFamily="34" charset="0"/>
              </a:rPr>
              <a:t>集团</a:t>
            </a:r>
            <a:r>
              <a:rPr lang="en-US" sz="3200" b="1" dirty="0">
                <a:solidFill>
                  <a:srgbClr val="122862"/>
                </a:solidFill>
                <a:latin typeface="+mn-ea"/>
                <a:cs typeface="Arial" panose="020B0604020202020204" pitchFamily="34" charset="0"/>
              </a:rPr>
              <a:t> </a:t>
            </a:r>
            <a:endParaRPr lang="sk-SK" sz="3200" b="1" dirty="0">
              <a:solidFill>
                <a:srgbClr val="122862"/>
              </a:solidFill>
              <a:latin typeface="+mn-ea"/>
              <a:cs typeface="Arial" panose="020B0604020202020204" pitchFamily="34" charset="0"/>
            </a:endParaRPr>
          </a:p>
          <a:p>
            <a:r>
              <a:rPr lang="zh-CN" altLang="en-US" sz="1600" dirty="0">
                <a:solidFill>
                  <a:srgbClr val="7F7F7F"/>
                </a:solidFill>
                <a:latin typeface="+mn-ea"/>
                <a:cs typeface="Arial" charset="0"/>
              </a:rPr>
              <a:t>公司结构</a:t>
            </a:r>
            <a:endParaRPr lang="en-US" sz="1600" dirty="0">
              <a:solidFill>
                <a:srgbClr val="7F7F7F"/>
              </a:solidFill>
              <a:latin typeface="+mn-ea"/>
              <a:cs typeface="Arial" charset="0"/>
            </a:endParaRPr>
          </a:p>
        </p:txBody>
      </p:sp>
      <p:cxnSp>
        <p:nvCxnSpPr>
          <p:cNvPr id="175" name="Straight Arrow Connector 107">
            <a:extLst>
              <a:ext uri="{FF2B5EF4-FFF2-40B4-BE49-F238E27FC236}">
                <a16:creationId xmlns:a16="http://schemas.microsoft.com/office/drawing/2014/main" id="{1D80A4FA-E2F6-7077-4D3B-874ACFB91BF3}"/>
              </a:ext>
            </a:extLst>
          </p:cNvPr>
          <p:cNvCxnSpPr>
            <a:cxnSpLocks/>
          </p:cNvCxnSpPr>
          <p:nvPr/>
        </p:nvCxnSpPr>
        <p:spPr>
          <a:xfrm>
            <a:off x="8057693" y="4543320"/>
            <a:ext cx="494497"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11C86F6D-25F1-F032-DC20-CA450DF3CD05}"/>
              </a:ext>
            </a:extLst>
          </p:cNvPr>
          <p:cNvCxnSpPr>
            <a:cxnSpLocks/>
            <a:endCxn id="305" idx="1"/>
          </p:cNvCxnSpPr>
          <p:nvPr/>
        </p:nvCxnSpPr>
        <p:spPr>
          <a:xfrm flipV="1">
            <a:off x="3121887" y="4543320"/>
            <a:ext cx="1289616" cy="615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742F5187-0938-0FCD-BF80-666F52913F9B}"/>
              </a:ext>
            </a:extLst>
          </p:cNvPr>
          <p:cNvSpPr/>
          <p:nvPr/>
        </p:nvSpPr>
        <p:spPr>
          <a:xfrm>
            <a:off x="8484187" y="4425382"/>
            <a:ext cx="2659712" cy="223138"/>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007E48A0-CA5B-FC0B-5543-B1CC0EFF23E8}"/>
              </a:ext>
            </a:extLst>
          </p:cNvPr>
          <p:cNvSpPr txBox="1"/>
          <p:nvPr/>
        </p:nvSpPr>
        <p:spPr>
          <a:xfrm>
            <a:off x="8820520" y="4431751"/>
            <a:ext cx="2129691"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a:t>
            </a:r>
            <a:r>
              <a:rPr lang="sk-SK" sz="850" b="1" dirty="0" err="1">
                <a:solidFill>
                  <a:srgbClr val="122862"/>
                </a:solidFill>
                <a:latin typeface="Arial" panose="020B0604020202020204" pitchFamily="34" charset="0"/>
                <a:ea typeface="Arial" charset="0"/>
                <a:cs typeface="Arial" panose="020B0604020202020204" pitchFamily="34" charset="0"/>
              </a:rPr>
              <a:t>d.o.o</a:t>
            </a:r>
            <a:r>
              <a:rPr lang="sk-SK" sz="850" b="1" dirty="0">
                <a:solidFill>
                  <a:srgbClr val="122862"/>
                </a:solidFill>
                <a:latin typeface="Arial" panose="020B0604020202020204" pitchFamily="34" charset="0"/>
                <a:ea typeface="Arial" charset="0"/>
                <a:cs typeface="Arial" panose="020B0604020202020204" pitchFamily="34" charset="0"/>
              </a:rPr>
              <a:t>.,</a:t>
            </a:r>
            <a:r>
              <a:rPr lang="zh-CN" altLang="en-US" sz="850" b="1" dirty="0">
                <a:solidFill>
                  <a:srgbClr val="122862"/>
                </a:solidFill>
                <a:latin typeface="Arial" panose="020B0604020202020204" pitchFamily="34" charset="0"/>
                <a:ea typeface="Arial" charset="0"/>
                <a:cs typeface="Arial" panose="020B0604020202020204" pitchFamily="34" charset="0"/>
              </a:rPr>
              <a:t>塞尔维亚</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79B6E56B-CEF6-FFFD-B909-201CFB22C179}"/>
              </a:ext>
            </a:extLst>
          </p:cNvPr>
          <p:cNvSpPr/>
          <p:nvPr/>
        </p:nvSpPr>
        <p:spPr>
          <a:xfrm>
            <a:off x="8500164" y="1137984"/>
            <a:ext cx="2660329" cy="22923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1" name="Rounded Rectangle 1">
            <a:extLst>
              <a:ext uri="{FF2B5EF4-FFF2-40B4-BE49-F238E27FC236}">
                <a16:creationId xmlns:a16="http://schemas.microsoft.com/office/drawing/2014/main" id="{DE20C7EB-A41D-30D4-FBC4-D74E697C3BD0}"/>
              </a:ext>
            </a:extLst>
          </p:cNvPr>
          <p:cNvSpPr/>
          <p:nvPr/>
        </p:nvSpPr>
        <p:spPr>
          <a:xfrm>
            <a:off x="8500820" y="796273"/>
            <a:ext cx="2659712" cy="21237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E439E03B-5E4D-0CAE-379C-08BADBEBF38A}"/>
              </a:ext>
            </a:extLst>
          </p:cNvPr>
          <p:cNvSpPr/>
          <p:nvPr/>
        </p:nvSpPr>
        <p:spPr>
          <a:xfrm>
            <a:off x="8500820" y="128542"/>
            <a:ext cx="2659712" cy="207490"/>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6B8EF284-55CB-8AE7-3AA3-2C7C41B8DBA0}"/>
              </a:ext>
            </a:extLst>
          </p:cNvPr>
          <p:cNvSpPr/>
          <p:nvPr/>
        </p:nvSpPr>
        <p:spPr>
          <a:xfrm>
            <a:off x="8500164" y="452898"/>
            <a:ext cx="2660329" cy="22313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0E7E90F9-363D-F77A-ECAA-B5CCA3AF0D09}"/>
              </a:ext>
            </a:extLst>
          </p:cNvPr>
          <p:cNvSpPr/>
          <p:nvPr/>
        </p:nvSpPr>
        <p:spPr>
          <a:xfrm>
            <a:off x="8500819" y="1474765"/>
            <a:ext cx="2659712" cy="22666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3A963FE1-E951-D4C5-812F-D3B37C5E7BE7}"/>
              </a:ext>
            </a:extLst>
          </p:cNvPr>
          <p:cNvSpPr/>
          <p:nvPr/>
        </p:nvSpPr>
        <p:spPr>
          <a:xfrm>
            <a:off x="8500819" y="1803486"/>
            <a:ext cx="2659712" cy="22963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08EE85E4-C78C-655F-433F-2203196E569F}"/>
              </a:ext>
            </a:extLst>
          </p:cNvPr>
          <p:cNvSpPr txBox="1"/>
          <p:nvPr/>
        </p:nvSpPr>
        <p:spPr>
          <a:xfrm>
            <a:off x="8974208" y="132643"/>
            <a:ext cx="182177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METRANS Danubia Kft.</a:t>
            </a:r>
            <a:r>
              <a:rPr lang="sk-SK" sz="850" b="1" dirty="0">
                <a:solidFill>
                  <a:srgbClr val="002269"/>
                </a:solidFill>
                <a:latin typeface="Arial" panose="020B0604020202020204" pitchFamily="34" charset="0"/>
                <a:ea typeface="Arial" charset="0"/>
                <a:cs typeface="Arial" panose="020B0604020202020204" pitchFamily="34" charset="0"/>
              </a:rPr>
              <a:t>,</a:t>
            </a:r>
            <a:r>
              <a:rPr lang="zh-CN" altLang="en-US" sz="850" b="1" dirty="0">
                <a:solidFill>
                  <a:srgbClr val="002269"/>
                </a:solidFill>
                <a:latin typeface="Arial" panose="020B0604020202020204" pitchFamily="34" charset="0"/>
                <a:ea typeface="Arial" charset="0"/>
                <a:cs typeface="Arial" panose="020B0604020202020204" pitchFamily="34" charset="0"/>
              </a:rPr>
              <a:t>匈牙利</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55A8777D-5DFB-4C99-00B3-382C1B457C8F}"/>
              </a:ext>
            </a:extLst>
          </p:cNvPr>
          <p:cNvSpPr txBox="1"/>
          <p:nvPr/>
        </p:nvSpPr>
        <p:spPr>
          <a:xfrm>
            <a:off x="8984382" y="450929"/>
            <a:ext cx="185958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METRANS Konténer Kft.</a:t>
            </a:r>
            <a:r>
              <a:rPr lang="sk-SK" sz="850" b="1" dirty="0">
                <a:solidFill>
                  <a:srgbClr val="002269"/>
                </a:solidFill>
                <a:latin typeface="Arial" panose="020B0604020202020204" pitchFamily="34" charset="0"/>
                <a:ea typeface="Arial" charset="0"/>
                <a:cs typeface="Arial" panose="020B0604020202020204" pitchFamily="34" charset="0"/>
              </a:rPr>
              <a:t>,</a:t>
            </a:r>
            <a:r>
              <a:rPr lang="zh-CN" altLang="en-US" sz="850" b="1" dirty="0">
                <a:solidFill>
                  <a:srgbClr val="002269"/>
                </a:solidFill>
                <a:latin typeface="Arial" panose="020B0604020202020204" pitchFamily="34" charset="0"/>
                <a:ea typeface="Arial" charset="0"/>
                <a:cs typeface="Arial" panose="020B0604020202020204" pitchFamily="34" charset="0"/>
              </a:rPr>
              <a:t>匈牙利</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90" name="TextBox 84">
            <a:extLst>
              <a:ext uri="{FF2B5EF4-FFF2-40B4-BE49-F238E27FC236}">
                <a16:creationId xmlns:a16="http://schemas.microsoft.com/office/drawing/2014/main" id="{EE6AC984-0987-4F50-811A-D0FBFD944053}"/>
              </a:ext>
            </a:extLst>
          </p:cNvPr>
          <p:cNvSpPr txBox="1"/>
          <p:nvPr/>
        </p:nvSpPr>
        <p:spPr>
          <a:xfrm>
            <a:off x="9064629" y="790366"/>
            <a:ext cx="163576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METRANS d.o.o.</a:t>
            </a:r>
            <a:r>
              <a:rPr lang="sk-SK" sz="850" b="1" dirty="0">
                <a:solidFill>
                  <a:srgbClr val="002269"/>
                </a:solidFill>
                <a:latin typeface="Arial" panose="020B0604020202020204" pitchFamily="34" charset="0"/>
                <a:ea typeface="Arial" charset="0"/>
                <a:cs typeface="Arial" panose="020B0604020202020204" pitchFamily="34" charset="0"/>
              </a:rPr>
              <a:t>, </a:t>
            </a:r>
            <a:r>
              <a:rPr lang="zh-CN" altLang="en-US" sz="850" b="1" dirty="0">
                <a:solidFill>
                  <a:srgbClr val="002269"/>
                </a:solidFill>
                <a:latin typeface="Arial" panose="020B0604020202020204" pitchFamily="34" charset="0"/>
                <a:ea typeface="Arial" charset="0"/>
                <a:cs typeface="Arial" panose="020B0604020202020204" pitchFamily="34" charset="0"/>
              </a:rPr>
              <a:t>克罗地亚</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FC2FD4B6-474C-7D9B-0F78-E3909C708E62}"/>
              </a:ext>
            </a:extLst>
          </p:cNvPr>
          <p:cNvSpPr txBox="1"/>
          <p:nvPr/>
        </p:nvSpPr>
        <p:spPr>
          <a:xfrm>
            <a:off x="8850706" y="1137063"/>
            <a:ext cx="213936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a:t>
            </a:r>
            <a:r>
              <a:rPr lang="zh-CN" altLang="en-US" sz="850" b="1" dirty="0">
                <a:solidFill>
                  <a:srgbClr val="122862"/>
                </a:solidFill>
                <a:latin typeface="Arial" panose="020B0604020202020204" pitchFamily="34" charset="0"/>
                <a:ea typeface="Arial" charset="0"/>
                <a:cs typeface="Arial" panose="020B0604020202020204" pitchFamily="34" charset="0"/>
              </a:rPr>
              <a:t>斯洛文尼亚</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981DD720-4781-6032-81F4-8F0A62925D21}"/>
              </a:ext>
            </a:extLst>
          </p:cNvPr>
          <p:cNvSpPr txBox="1"/>
          <p:nvPr/>
        </p:nvSpPr>
        <p:spPr>
          <a:xfrm>
            <a:off x="9078361" y="1478291"/>
            <a:ext cx="165089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UniverTrans Kft.</a:t>
            </a:r>
            <a:r>
              <a:rPr lang="sk-SK" sz="850" b="1" dirty="0">
                <a:solidFill>
                  <a:srgbClr val="002269"/>
                </a:solidFill>
                <a:latin typeface="Arial" panose="020B0604020202020204" pitchFamily="34" charset="0"/>
                <a:ea typeface="Arial" charset="0"/>
                <a:cs typeface="Arial" panose="020B0604020202020204" pitchFamily="34" charset="0"/>
              </a:rPr>
              <a:t>, </a:t>
            </a:r>
            <a:r>
              <a:rPr lang="zh-CN" altLang="en-US" sz="850" b="1" dirty="0">
                <a:solidFill>
                  <a:srgbClr val="002269"/>
                </a:solidFill>
                <a:latin typeface="Arial" panose="020B0604020202020204" pitchFamily="34" charset="0"/>
                <a:ea typeface="Arial" charset="0"/>
                <a:cs typeface="Arial" panose="020B0604020202020204" pitchFamily="34" charset="0"/>
              </a:rPr>
              <a:t>匈牙利</a:t>
            </a:r>
            <a:endParaRPr lang="en-US" sz="850" dirty="0">
              <a:solidFill>
                <a:srgbClr val="002269"/>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6B24384F-8211-D3B6-0966-1FDAAC1A1D21}"/>
              </a:ext>
            </a:extLst>
          </p:cNvPr>
          <p:cNvSpPr txBox="1"/>
          <p:nvPr/>
        </p:nvSpPr>
        <p:spPr>
          <a:xfrm>
            <a:off x="9016228" y="1802287"/>
            <a:ext cx="1866472" cy="23083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002269"/>
                </a:solidFill>
                <a:latin typeface="Arial" panose="020B0604020202020204" pitchFamily="34" charset="0"/>
                <a:ea typeface="Arial" charset="0"/>
                <a:cs typeface="Arial" panose="020B0604020202020204" pitchFamily="34" charset="0"/>
              </a:rPr>
              <a:t>TIP Žilina, </a:t>
            </a:r>
            <a:r>
              <a:rPr lang="en-US" sz="850" b="1" dirty="0" err="1">
                <a:solidFill>
                  <a:srgbClr val="002269"/>
                </a:solidFill>
                <a:latin typeface="Arial" panose="020B0604020202020204" pitchFamily="34" charset="0"/>
                <a:ea typeface="Arial" charset="0"/>
                <a:cs typeface="Arial" panose="020B0604020202020204" pitchFamily="34" charset="0"/>
              </a:rPr>
              <a:t>s.r.o.</a:t>
            </a:r>
            <a:r>
              <a:rPr lang="sk-SK" sz="850" b="1" dirty="0">
                <a:solidFill>
                  <a:srgbClr val="002269"/>
                </a:solidFill>
                <a:latin typeface="Arial" panose="020B0604020202020204" pitchFamily="34" charset="0"/>
                <a:ea typeface="Arial" charset="0"/>
                <a:cs typeface="Arial" panose="020B0604020202020204" pitchFamily="34" charset="0"/>
              </a:rPr>
              <a:t>, </a:t>
            </a:r>
            <a:r>
              <a:rPr lang="zh-CN" altLang="en-US" sz="900" b="1" dirty="0">
                <a:solidFill>
                  <a:srgbClr val="002269"/>
                </a:solidFill>
                <a:latin typeface="Arial" panose="020B0604020202020204" pitchFamily="34" charset="0"/>
                <a:ea typeface="Arial" charset="0"/>
                <a:cs typeface="Arial" panose="020B0604020202020204" pitchFamily="34" charset="0"/>
              </a:rPr>
              <a:t>斯洛伐克</a:t>
            </a:r>
            <a:endParaRPr lang="en-US" sz="850" dirty="0">
              <a:solidFill>
                <a:srgbClr val="002269"/>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05A0E3F4-30CC-74B9-AFEC-707D41B670FD}"/>
              </a:ext>
            </a:extLst>
          </p:cNvPr>
          <p:cNvGrpSpPr/>
          <p:nvPr/>
        </p:nvGrpSpPr>
        <p:grpSpPr>
          <a:xfrm>
            <a:off x="4411503" y="122539"/>
            <a:ext cx="3669645" cy="223138"/>
            <a:chOff x="4112329" y="298360"/>
            <a:chExt cx="3689634" cy="230993"/>
          </a:xfrm>
        </p:grpSpPr>
        <p:sp>
          <p:nvSpPr>
            <p:cNvPr id="327" name="Rounded Rectangle 1">
              <a:extLst>
                <a:ext uri="{FF2B5EF4-FFF2-40B4-BE49-F238E27FC236}">
                  <a16:creationId xmlns:a16="http://schemas.microsoft.com/office/drawing/2014/main" id="{5E2EE6B9-16A5-D240-170E-79224DB8CC29}"/>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8" name="TextBox 57">
              <a:extLst>
                <a:ext uri="{FF2B5EF4-FFF2-40B4-BE49-F238E27FC236}">
                  <a16:creationId xmlns:a16="http://schemas.microsoft.com/office/drawing/2014/main" id="{CD8C98B3-7145-A04A-2B64-EE1BC83E0C59}"/>
                </a:ext>
              </a:extLst>
            </p:cNvPr>
            <p:cNvSpPr txBox="1"/>
            <p:nvPr/>
          </p:nvSpPr>
          <p:spPr>
            <a:xfrm>
              <a:off x="4369241" y="298360"/>
              <a:ext cx="3200062" cy="23099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a:t>
              </a:r>
              <a:r>
                <a:rPr lang="en-US" sz="700" b="1" dirty="0" err="1">
                  <a:solidFill>
                    <a:schemeClr val="bg1"/>
                  </a:solidFill>
                  <a:latin typeface="Arial" panose="020B0604020202020204" pitchFamily="34" charset="0"/>
                  <a:ea typeface="Arial" charset="0"/>
                  <a:cs typeface="Arial" panose="020B0604020202020204" pitchFamily="34" charset="0"/>
                </a:rPr>
                <a:t>a.s.</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斯洛伐克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5" name="Skupina 194">
            <a:extLst>
              <a:ext uri="{FF2B5EF4-FFF2-40B4-BE49-F238E27FC236}">
                <a16:creationId xmlns:a16="http://schemas.microsoft.com/office/drawing/2014/main" id="{9F8C1C16-B7C8-E606-79FF-A74E68E4379B}"/>
              </a:ext>
            </a:extLst>
          </p:cNvPr>
          <p:cNvGrpSpPr/>
          <p:nvPr/>
        </p:nvGrpSpPr>
        <p:grpSpPr>
          <a:xfrm>
            <a:off x="4411503" y="724357"/>
            <a:ext cx="3669645" cy="223138"/>
            <a:chOff x="4112329" y="911676"/>
            <a:chExt cx="3689634" cy="223595"/>
          </a:xfrm>
        </p:grpSpPr>
        <p:sp>
          <p:nvSpPr>
            <p:cNvPr id="325" name="Rounded Rectangle 1">
              <a:extLst>
                <a:ext uri="{FF2B5EF4-FFF2-40B4-BE49-F238E27FC236}">
                  <a16:creationId xmlns:a16="http://schemas.microsoft.com/office/drawing/2014/main" id="{F33F3FD9-3C54-4985-C017-E8874DC6BE18}"/>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6" name="TextBox 75">
              <a:extLst>
                <a:ext uri="{FF2B5EF4-FFF2-40B4-BE49-F238E27FC236}">
                  <a16:creationId xmlns:a16="http://schemas.microsoft.com/office/drawing/2014/main" id="{65A8FC6D-0735-EAD3-E05F-2A6C2AFA15B5}"/>
                </a:ext>
              </a:extLst>
            </p:cNvPr>
            <p:cNvSpPr txBox="1"/>
            <p:nvPr/>
          </p:nvSpPr>
          <p:spPr>
            <a:xfrm>
              <a:off x="4231904" y="911676"/>
              <a:ext cx="3471920" cy="22359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Krems 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奥地利</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6" name="Skupina 195">
            <a:extLst>
              <a:ext uri="{FF2B5EF4-FFF2-40B4-BE49-F238E27FC236}">
                <a16:creationId xmlns:a16="http://schemas.microsoft.com/office/drawing/2014/main" id="{4FB68247-E82D-3B7D-C3CF-1521208D6424}"/>
              </a:ext>
            </a:extLst>
          </p:cNvPr>
          <p:cNvGrpSpPr/>
          <p:nvPr/>
        </p:nvGrpSpPr>
        <p:grpSpPr>
          <a:xfrm>
            <a:off x="4403828" y="1016981"/>
            <a:ext cx="3669645" cy="223138"/>
            <a:chOff x="4112329" y="1210528"/>
            <a:chExt cx="3689634" cy="243668"/>
          </a:xfrm>
        </p:grpSpPr>
        <p:sp>
          <p:nvSpPr>
            <p:cNvPr id="323" name="Rounded Rectangle 1">
              <a:extLst>
                <a:ext uri="{FF2B5EF4-FFF2-40B4-BE49-F238E27FC236}">
                  <a16:creationId xmlns:a16="http://schemas.microsoft.com/office/drawing/2014/main" id="{4260341D-207A-96C0-11B9-FD090798CB6D}"/>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4" name="TextBox 76">
              <a:extLst>
                <a:ext uri="{FF2B5EF4-FFF2-40B4-BE49-F238E27FC236}">
                  <a16:creationId xmlns:a16="http://schemas.microsoft.com/office/drawing/2014/main" id="{B82A0772-7AED-3346-4ADD-78FD62CA514F}"/>
                </a:ext>
              </a:extLst>
            </p:cNvPr>
            <p:cNvSpPr txBox="1"/>
            <p:nvPr/>
          </p:nvSpPr>
          <p:spPr>
            <a:xfrm>
              <a:off x="4231904" y="1210528"/>
              <a:ext cx="3471920" cy="24366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奥地利</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338E8E3E-A2EE-7E20-B413-EA6E9E54CF61}"/>
              </a:ext>
            </a:extLst>
          </p:cNvPr>
          <p:cNvGrpSpPr/>
          <p:nvPr/>
        </p:nvGrpSpPr>
        <p:grpSpPr>
          <a:xfrm>
            <a:off x="4411503" y="1309254"/>
            <a:ext cx="3669645" cy="223138"/>
            <a:chOff x="4112329" y="1518182"/>
            <a:chExt cx="3689634" cy="230844"/>
          </a:xfrm>
        </p:grpSpPr>
        <p:sp>
          <p:nvSpPr>
            <p:cNvPr id="321" name="Rounded Rectangle 1">
              <a:extLst>
                <a:ext uri="{FF2B5EF4-FFF2-40B4-BE49-F238E27FC236}">
                  <a16:creationId xmlns:a16="http://schemas.microsoft.com/office/drawing/2014/main" id="{560753A7-6AB7-A2A0-066A-35E3E2DE31F9}"/>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2" name="TextBox 77">
              <a:extLst>
                <a:ext uri="{FF2B5EF4-FFF2-40B4-BE49-F238E27FC236}">
                  <a16:creationId xmlns:a16="http://schemas.microsoft.com/office/drawing/2014/main" id="{7052CC27-64FF-C987-FDF7-4EAB40F4DFCC}"/>
                </a:ext>
              </a:extLst>
            </p:cNvPr>
            <p:cNvSpPr txBox="1"/>
            <p:nvPr/>
          </p:nvSpPr>
          <p:spPr>
            <a:xfrm>
              <a:off x="4226319" y="1518182"/>
              <a:ext cx="3471920" cy="23084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DYKO Rail Repair Shop, </a:t>
              </a:r>
              <a:r>
                <a:rPr lang="en-US" sz="700" b="1" dirty="0" err="1">
                  <a:solidFill>
                    <a:schemeClr val="bg1"/>
                  </a:solidFill>
                  <a:latin typeface="Arial" panose="020B0604020202020204" pitchFamily="34" charset="0"/>
                  <a:ea typeface="Arial" charset="0"/>
                  <a:cs typeface="Arial" panose="020B0604020202020204" pitchFamily="34" charset="0"/>
                </a:rPr>
                <a:t>s.r.o.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捷克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8" name="Skupina 197">
            <a:extLst>
              <a:ext uri="{FF2B5EF4-FFF2-40B4-BE49-F238E27FC236}">
                <a16:creationId xmlns:a16="http://schemas.microsoft.com/office/drawing/2014/main" id="{B8564FDD-EFE9-A664-B9B7-B1EA7D1D7064}"/>
              </a:ext>
            </a:extLst>
          </p:cNvPr>
          <p:cNvGrpSpPr/>
          <p:nvPr/>
        </p:nvGrpSpPr>
        <p:grpSpPr>
          <a:xfrm>
            <a:off x="4411503" y="1602984"/>
            <a:ext cx="3669645" cy="223138"/>
            <a:chOff x="4112329" y="1818836"/>
            <a:chExt cx="3689634" cy="226792"/>
          </a:xfrm>
        </p:grpSpPr>
        <p:sp>
          <p:nvSpPr>
            <p:cNvPr id="319" name="Rounded Rectangle 1">
              <a:extLst>
                <a:ext uri="{FF2B5EF4-FFF2-40B4-BE49-F238E27FC236}">
                  <a16:creationId xmlns:a16="http://schemas.microsoft.com/office/drawing/2014/main" id="{FE0254F0-5335-C92E-0CEB-AADE8FE5F0F4}"/>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0" name="TextBox 78">
              <a:extLst>
                <a:ext uri="{FF2B5EF4-FFF2-40B4-BE49-F238E27FC236}">
                  <a16:creationId xmlns:a16="http://schemas.microsoft.com/office/drawing/2014/main" id="{8F9031B7-D223-FB31-8089-460D62154910}"/>
                </a:ext>
              </a:extLst>
            </p:cNvPr>
            <p:cNvSpPr txBox="1"/>
            <p:nvPr/>
          </p:nvSpPr>
          <p:spPr>
            <a:xfrm>
              <a:off x="4231905" y="1818836"/>
              <a:ext cx="3471915" cy="22679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a:t>
              </a:r>
              <a:r>
                <a:rPr lang="en-US" sz="700" b="1" dirty="0" err="1">
                  <a:solidFill>
                    <a:schemeClr val="bg1"/>
                  </a:solidFill>
                  <a:latin typeface="Arial" panose="020B0604020202020204" pitchFamily="34" charset="0"/>
                  <a:ea typeface="Arial" charset="0"/>
                  <a:cs typeface="Arial" panose="020B0604020202020204" pitchFamily="34" charset="0"/>
                </a:rPr>
                <a:t>s.r.o.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捷克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9" name="Skupina 198">
            <a:extLst>
              <a:ext uri="{FF2B5EF4-FFF2-40B4-BE49-F238E27FC236}">
                <a16:creationId xmlns:a16="http://schemas.microsoft.com/office/drawing/2014/main" id="{423F1963-B96A-921F-6C0A-3745AA54A6DA}"/>
              </a:ext>
            </a:extLst>
          </p:cNvPr>
          <p:cNvGrpSpPr/>
          <p:nvPr/>
        </p:nvGrpSpPr>
        <p:grpSpPr>
          <a:xfrm>
            <a:off x="4411503" y="1895609"/>
            <a:ext cx="3669645" cy="223138"/>
            <a:chOff x="4112329" y="2193302"/>
            <a:chExt cx="3689634" cy="221458"/>
          </a:xfrm>
        </p:grpSpPr>
        <p:sp>
          <p:nvSpPr>
            <p:cNvPr id="317" name="Rounded Rectangle 1">
              <a:extLst>
                <a:ext uri="{FF2B5EF4-FFF2-40B4-BE49-F238E27FC236}">
                  <a16:creationId xmlns:a16="http://schemas.microsoft.com/office/drawing/2014/main" id="{0DF9378D-3C45-BBC2-5731-50A5D6B98AFB}"/>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8" name="TextBox 79">
              <a:extLst>
                <a:ext uri="{FF2B5EF4-FFF2-40B4-BE49-F238E27FC236}">
                  <a16:creationId xmlns:a16="http://schemas.microsoft.com/office/drawing/2014/main" id="{09649FF6-505C-B934-60A9-3CD98DFBFF37}"/>
                </a:ext>
              </a:extLst>
            </p:cNvPr>
            <p:cNvSpPr txBox="1"/>
            <p:nvPr/>
          </p:nvSpPr>
          <p:spPr>
            <a:xfrm>
              <a:off x="4231904" y="2193302"/>
              <a:ext cx="3471920" cy="22145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/Deutschland/ 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德国</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B53ACAE6-42DC-058E-BE69-2717947E5EC5}"/>
              </a:ext>
            </a:extLst>
          </p:cNvPr>
          <p:cNvGrpSpPr/>
          <p:nvPr/>
        </p:nvGrpSpPr>
        <p:grpSpPr>
          <a:xfrm>
            <a:off x="4411503" y="2188218"/>
            <a:ext cx="3669645" cy="223138"/>
            <a:chOff x="4112329" y="2431343"/>
            <a:chExt cx="3689634" cy="234723"/>
          </a:xfrm>
        </p:grpSpPr>
        <p:sp>
          <p:nvSpPr>
            <p:cNvPr id="315" name="Rounded Rectangle 1">
              <a:extLst>
                <a:ext uri="{FF2B5EF4-FFF2-40B4-BE49-F238E27FC236}">
                  <a16:creationId xmlns:a16="http://schemas.microsoft.com/office/drawing/2014/main" id="{48C38243-42CB-043E-14D7-CD9014AE203A}"/>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6" name="TextBox 87">
              <a:extLst>
                <a:ext uri="{FF2B5EF4-FFF2-40B4-BE49-F238E27FC236}">
                  <a16:creationId xmlns:a16="http://schemas.microsoft.com/office/drawing/2014/main" id="{B5EE84D2-D53E-E97B-440D-579516A96CF5}"/>
                </a:ext>
              </a:extLst>
            </p:cNvPr>
            <p:cNvSpPr txBox="1"/>
            <p:nvPr/>
          </p:nvSpPr>
          <p:spPr>
            <a:xfrm>
              <a:off x="4267871" y="2431343"/>
              <a:ext cx="3400721" cy="23472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Deutschland </a:t>
              </a:r>
              <a:r>
                <a:rPr lang="sk-SK" sz="700" b="1" dirty="0" err="1">
                  <a:solidFill>
                    <a:schemeClr val="bg1"/>
                  </a:solidFill>
                  <a:latin typeface="Arial" panose="020B0604020202020204" pitchFamily="34" charset="0"/>
                  <a:ea typeface="Arial" charset="0"/>
                  <a:cs typeface="Arial" panose="020B0604020202020204" pitchFamily="34" charset="0"/>
                </a:rPr>
                <a:t>GmbH</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德国</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1" name="Skupina 200">
            <a:extLst>
              <a:ext uri="{FF2B5EF4-FFF2-40B4-BE49-F238E27FC236}">
                <a16:creationId xmlns:a16="http://schemas.microsoft.com/office/drawing/2014/main" id="{77198219-BD10-29F2-5421-0BF90F050F9D}"/>
              </a:ext>
            </a:extLst>
          </p:cNvPr>
          <p:cNvGrpSpPr/>
          <p:nvPr/>
        </p:nvGrpSpPr>
        <p:grpSpPr>
          <a:xfrm>
            <a:off x="4411503" y="2480849"/>
            <a:ext cx="3669645" cy="223138"/>
            <a:chOff x="4112329" y="2731844"/>
            <a:chExt cx="3689634" cy="230506"/>
          </a:xfrm>
        </p:grpSpPr>
        <p:sp>
          <p:nvSpPr>
            <p:cNvPr id="313" name="Rounded Rectangle 1">
              <a:extLst>
                <a:ext uri="{FF2B5EF4-FFF2-40B4-BE49-F238E27FC236}">
                  <a16:creationId xmlns:a16="http://schemas.microsoft.com/office/drawing/2014/main" id="{FD6A3DAE-608D-24E6-F76B-5AEA5121C9C1}"/>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4" name="TextBox 81">
              <a:extLst>
                <a:ext uri="{FF2B5EF4-FFF2-40B4-BE49-F238E27FC236}">
                  <a16:creationId xmlns:a16="http://schemas.microsoft.com/office/drawing/2014/main" id="{CA73341D-38A2-8FD9-7A5D-443CF98212EC}"/>
                </a:ext>
              </a:extLst>
            </p:cNvPr>
            <p:cNvSpPr txBox="1"/>
            <p:nvPr/>
          </p:nvSpPr>
          <p:spPr>
            <a:xfrm>
              <a:off x="4231904" y="2731844"/>
              <a:ext cx="3471920" cy="23050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/Polonia/ </a:t>
              </a:r>
              <a:r>
                <a:rPr lang="sk-SK" sz="700" b="1" dirty="0">
                  <a:solidFill>
                    <a:schemeClr val="bg1"/>
                  </a:solidFill>
                  <a:latin typeface="Arial" panose="020B0604020202020204" pitchFamily="34" charset="0"/>
                  <a:ea typeface="Arial" charset="0"/>
                  <a:cs typeface="Arial" panose="020B0604020202020204" pitchFamily="34" charset="0"/>
                </a:rPr>
                <a:t>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a:t>
              </a:r>
              <a:r>
                <a:rPr lang="en-US" sz="700" b="1" dirty="0" err="1">
                  <a:solidFill>
                    <a:schemeClr val="bg1"/>
                  </a:solidFill>
                  <a:latin typeface="Arial" panose="020B0604020202020204" pitchFamily="34" charset="0"/>
                  <a:ea typeface="Arial" charset="0"/>
                  <a:cs typeface="Arial" panose="020B0604020202020204" pitchFamily="34" charset="0"/>
                </a:rPr>
                <a:t>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波兰</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5" name="Skupina 204">
            <a:extLst>
              <a:ext uri="{FF2B5EF4-FFF2-40B4-BE49-F238E27FC236}">
                <a16:creationId xmlns:a16="http://schemas.microsoft.com/office/drawing/2014/main" id="{B571D3CD-5334-C719-C781-8878B643D1C2}"/>
              </a:ext>
            </a:extLst>
          </p:cNvPr>
          <p:cNvGrpSpPr/>
          <p:nvPr/>
        </p:nvGrpSpPr>
        <p:grpSpPr>
          <a:xfrm>
            <a:off x="4411503" y="4145811"/>
            <a:ext cx="3669645" cy="223138"/>
            <a:chOff x="4112329" y="4242028"/>
            <a:chExt cx="3689634" cy="230745"/>
          </a:xfrm>
        </p:grpSpPr>
        <p:sp>
          <p:nvSpPr>
            <p:cNvPr id="311" name="Rounded Rectangle 1">
              <a:extLst>
                <a:ext uri="{FF2B5EF4-FFF2-40B4-BE49-F238E27FC236}">
                  <a16:creationId xmlns:a16="http://schemas.microsoft.com/office/drawing/2014/main" id="{48103657-E343-5977-F8DA-DBA21D3E866C}"/>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2" name="TextBox 80">
              <a:extLst>
                <a:ext uri="{FF2B5EF4-FFF2-40B4-BE49-F238E27FC236}">
                  <a16:creationId xmlns:a16="http://schemas.microsoft.com/office/drawing/2014/main" id="{27590E71-7452-9C65-0CCC-65698AECDBD0}"/>
                </a:ext>
              </a:extLst>
            </p:cNvPr>
            <p:cNvSpPr txBox="1"/>
            <p:nvPr/>
          </p:nvSpPr>
          <p:spPr>
            <a:xfrm>
              <a:off x="4231903" y="4242028"/>
              <a:ext cx="3471919" cy="23074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Istanbul STI</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土耳其</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6392A2E7-F301-3F71-BCBB-39ED47A4851A}"/>
              </a:ext>
            </a:extLst>
          </p:cNvPr>
          <p:cNvGrpSpPr/>
          <p:nvPr/>
        </p:nvGrpSpPr>
        <p:grpSpPr>
          <a:xfrm>
            <a:off x="4411503" y="3560560"/>
            <a:ext cx="3669645" cy="223138"/>
            <a:chOff x="4112329" y="3632356"/>
            <a:chExt cx="3689634" cy="216610"/>
          </a:xfrm>
        </p:grpSpPr>
        <p:sp>
          <p:nvSpPr>
            <p:cNvPr id="309" name="Rounded Rectangle 1">
              <a:extLst>
                <a:ext uri="{FF2B5EF4-FFF2-40B4-BE49-F238E27FC236}">
                  <a16:creationId xmlns:a16="http://schemas.microsoft.com/office/drawing/2014/main" id="{35486784-3316-FBB6-E348-3C2F8BB8A3BB}"/>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0" name="TextBox 87">
              <a:extLst>
                <a:ext uri="{FF2B5EF4-FFF2-40B4-BE49-F238E27FC236}">
                  <a16:creationId xmlns:a16="http://schemas.microsoft.com/office/drawing/2014/main" id="{78401F2B-5CF5-6A8D-BD82-5C49C55DE5ED}"/>
                </a:ext>
              </a:extLst>
            </p:cNvPr>
            <p:cNvSpPr txBox="1"/>
            <p:nvPr/>
          </p:nvSpPr>
          <p:spPr>
            <a:xfrm>
              <a:off x="4285540" y="3632356"/>
              <a:ext cx="3365748" cy="21661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Zalaegerszeg </a:t>
              </a:r>
              <a:r>
                <a:rPr lang="sk-SK" sz="700" b="1" dirty="0" err="1">
                  <a:solidFill>
                    <a:schemeClr val="bg1"/>
                  </a:solidFill>
                  <a:latin typeface="Arial" panose="020B0604020202020204" pitchFamily="34" charset="0"/>
                  <a:ea typeface="Arial" charset="0"/>
                  <a:cs typeface="Arial" panose="020B0604020202020204" pitchFamily="34" charset="0"/>
                </a:rPr>
                <a:t>Kft</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匈牙利</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7" name="Skupina 206">
            <a:extLst>
              <a:ext uri="{FF2B5EF4-FFF2-40B4-BE49-F238E27FC236}">
                <a16:creationId xmlns:a16="http://schemas.microsoft.com/office/drawing/2014/main" id="{3D4FDFCE-5CEF-6E9C-7DB8-AE633CE65223}"/>
              </a:ext>
            </a:extLst>
          </p:cNvPr>
          <p:cNvGrpSpPr/>
          <p:nvPr/>
        </p:nvGrpSpPr>
        <p:grpSpPr>
          <a:xfrm>
            <a:off x="4411503" y="3853179"/>
            <a:ext cx="3669645" cy="223138"/>
            <a:chOff x="4112329" y="3937647"/>
            <a:chExt cx="3689634" cy="231991"/>
          </a:xfrm>
        </p:grpSpPr>
        <p:sp>
          <p:nvSpPr>
            <p:cNvPr id="307" name="Rounded Rectangle 1">
              <a:extLst>
                <a:ext uri="{FF2B5EF4-FFF2-40B4-BE49-F238E27FC236}">
                  <a16:creationId xmlns:a16="http://schemas.microsoft.com/office/drawing/2014/main" id="{3C1C7E38-FAAF-1279-6F3D-CCB2A39F9567}"/>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471D35A2-C61F-7BB1-C195-59184FC8058B}"/>
                </a:ext>
              </a:extLst>
            </p:cNvPr>
            <p:cNvSpPr txBox="1"/>
            <p:nvPr/>
          </p:nvSpPr>
          <p:spPr>
            <a:xfrm>
              <a:off x="4285539" y="3937647"/>
              <a:ext cx="3365747" cy="231991"/>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Szeged </a:t>
              </a:r>
              <a:r>
                <a:rPr lang="sk-SK" sz="700" b="1" dirty="0" err="1">
                  <a:solidFill>
                    <a:schemeClr val="bg1"/>
                  </a:solidFill>
                  <a:latin typeface="Arial" panose="020B0604020202020204" pitchFamily="34" charset="0"/>
                  <a:ea typeface="Arial" charset="0"/>
                  <a:cs typeface="Arial" panose="020B0604020202020204" pitchFamily="34" charset="0"/>
                </a:rPr>
                <a:t>Kft</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匈牙利</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8" name="Skupina 207">
            <a:extLst>
              <a:ext uri="{FF2B5EF4-FFF2-40B4-BE49-F238E27FC236}">
                <a16:creationId xmlns:a16="http://schemas.microsoft.com/office/drawing/2014/main" id="{466D9EFF-28EB-94A0-CF05-D062B3EF78F6}"/>
              </a:ext>
            </a:extLst>
          </p:cNvPr>
          <p:cNvGrpSpPr/>
          <p:nvPr/>
        </p:nvGrpSpPr>
        <p:grpSpPr>
          <a:xfrm>
            <a:off x="4411503" y="4438432"/>
            <a:ext cx="3669645" cy="223138"/>
            <a:chOff x="4112329" y="4546509"/>
            <a:chExt cx="3689634" cy="229647"/>
          </a:xfrm>
        </p:grpSpPr>
        <p:sp>
          <p:nvSpPr>
            <p:cNvPr id="305" name="Rounded Rectangle 1">
              <a:extLst>
                <a:ext uri="{FF2B5EF4-FFF2-40B4-BE49-F238E27FC236}">
                  <a16:creationId xmlns:a16="http://schemas.microsoft.com/office/drawing/2014/main" id="{1531D3FB-556D-C1FF-F392-DC8B7B90A46B}"/>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6" name="TextBox 87">
              <a:extLst>
                <a:ext uri="{FF2B5EF4-FFF2-40B4-BE49-F238E27FC236}">
                  <a16:creationId xmlns:a16="http://schemas.microsoft.com/office/drawing/2014/main" id="{F7FECEAB-10E7-7B2F-2ABF-0DA9B826E6B9}"/>
                </a:ext>
              </a:extLst>
            </p:cNvPr>
            <p:cNvSpPr txBox="1"/>
            <p:nvPr/>
          </p:nvSpPr>
          <p:spPr>
            <a:xfrm>
              <a:off x="4281200" y="4546509"/>
              <a:ext cx="3374336" cy="22964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700" b="1" dirty="0">
                  <a:solidFill>
                    <a:schemeClr val="bg1"/>
                  </a:solidFill>
                  <a:latin typeface="Arial" panose="020B0604020202020204" pitchFamily="34" charset="0"/>
                  <a:ea typeface="Arial" charset="0"/>
                  <a:cs typeface="Arial" panose="020B0604020202020204" pitchFamily="34" charset="0"/>
                </a:rPr>
                <a:t>METRANS Adria d.o.o. Rijeka</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克罗地亚</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289AC1A1-E1BB-2A87-3472-B1D77A46CD82}"/>
              </a:ext>
            </a:extLst>
          </p:cNvPr>
          <p:cNvGrpSpPr/>
          <p:nvPr/>
        </p:nvGrpSpPr>
        <p:grpSpPr>
          <a:xfrm>
            <a:off x="4411503" y="5608917"/>
            <a:ext cx="3669645" cy="223138"/>
            <a:chOff x="4112329" y="5762780"/>
            <a:chExt cx="3689634" cy="229554"/>
          </a:xfrm>
        </p:grpSpPr>
        <p:sp>
          <p:nvSpPr>
            <p:cNvPr id="303" name="Rounded Rectangle 1">
              <a:extLst>
                <a:ext uri="{FF2B5EF4-FFF2-40B4-BE49-F238E27FC236}">
                  <a16:creationId xmlns:a16="http://schemas.microsoft.com/office/drawing/2014/main" id="{F21ECB3A-43B8-6B27-A19C-BDBFC7FE59FE}"/>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4" name="TextBox 87">
              <a:extLst>
                <a:ext uri="{FF2B5EF4-FFF2-40B4-BE49-F238E27FC236}">
                  <a16:creationId xmlns:a16="http://schemas.microsoft.com/office/drawing/2014/main" id="{138608D2-3FAF-EDBC-43F3-B521D115D303}"/>
                </a:ext>
              </a:extLst>
            </p:cNvPr>
            <p:cNvSpPr txBox="1"/>
            <p:nvPr/>
          </p:nvSpPr>
          <p:spPr>
            <a:xfrm>
              <a:off x="4174415" y="5762780"/>
              <a:ext cx="3585716" cy="22955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70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700" b="1" dirty="0">
                  <a:solidFill>
                    <a:schemeClr val="bg1"/>
                  </a:solidFill>
                  <a:latin typeface="Arial" panose="020B0604020202020204" pitchFamily="34" charset="0"/>
                  <a:ea typeface="Arial" charset="0"/>
                  <a:cs typeface="Arial" panose="020B0604020202020204" pitchFamily="34" charset="0"/>
                </a:rPr>
                <a:t>G</a:t>
              </a:r>
              <a:r>
                <a:rPr lang="de-DE" sz="700" b="1" dirty="0">
                  <a:solidFill>
                    <a:schemeClr val="bg1"/>
                  </a:solidFill>
                  <a:latin typeface="Arial" panose="020B0604020202020204" pitchFamily="34" charset="0"/>
                  <a:ea typeface="Arial" charset="0"/>
                  <a:cs typeface="Arial" panose="020B0604020202020204" pitchFamily="34" charset="0"/>
                </a:rPr>
                <a:t>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德国</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0" name="Skupina 209">
            <a:extLst>
              <a:ext uri="{FF2B5EF4-FFF2-40B4-BE49-F238E27FC236}">
                <a16:creationId xmlns:a16="http://schemas.microsoft.com/office/drawing/2014/main" id="{914AC471-A472-F27F-4C0A-87F2D7747C57}"/>
              </a:ext>
            </a:extLst>
          </p:cNvPr>
          <p:cNvGrpSpPr/>
          <p:nvPr/>
        </p:nvGrpSpPr>
        <p:grpSpPr>
          <a:xfrm>
            <a:off x="4411503" y="3066102"/>
            <a:ext cx="3669645" cy="223138"/>
            <a:chOff x="4112329" y="3336991"/>
            <a:chExt cx="3689634" cy="238953"/>
          </a:xfrm>
        </p:grpSpPr>
        <p:sp>
          <p:nvSpPr>
            <p:cNvPr id="301" name="Rounded Rectangle 1">
              <a:extLst>
                <a:ext uri="{FF2B5EF4-FFF2-40B4-BE49-F238E27FC236}">
                  <a16:creationId xmlns:a16="http://schemas.microsoft.com/office/drawing/2014/main" id="{EEC72A9A-0D67-7F40-B3EE-91892879BBE0}"/>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A82F2DD8-0B83-112D-0570-ABC60195D278}"/>
                </a:ext>
              </a:extLst>
            </p:cNvPr>
            <p:cNvSpPr txBox="1"/>
            <p:nvPr/>
          </p:nvSpPr>
          <p:spPr>
            <a:xfrm>
              <a:off x="4277292" y="3336991"/>
              <a:ext cx="3382072" cy="23895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CL EUROPORT Sp. z </a:t>
              </a:r>
              <a:r>
                <a:rPr lang="sk-SK" sz="700" b="1" dirty="0" err="1">
                  <a:solidFill>
                    <a:schemeClr val="bg1"/>
                  </a:solidFill>
                  <a:latin typeface="Arial" panose="020B0604020202020204" pitchFamily="34" charset="0"/>
                  <a:ea typeface="Arial" charset="0"/>
                  <a:cs typeface="Arial" panose="020B0604020202020204" pitchFamily="34" charset="0"/>
                </a:rPr>
                <a:t>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波兰</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1" name="Skupina 210">
            <a:extLst>
              <a:ext uri="{FF2B5EF4-FFF2-40B4-BE49-F238E27FC236}">
                <a16:creationId xmlns:a16="http://schemas.microsoft.com/office/drawing/2014/main" id="{348892C2-7C4F-3BDB-B48D-9A57B66B3C3B}"/>
              </a:ext>
            </a:extLst>
          </p:cNvPr>
          <p:cNvGrpSpPr/>
          <p:nvPr/>
        </p:nvGrpSpPr>
        <p:grpSpPr>
          <a:xfrm>
            <a:off x="4411503" y="6470252"/>
            <a:ext cx="3669645" cy="223138"/>
            <a:chOff x="4112329" y="6444236"/>
            <a:chExt cx="3689634" cy="249959"/>
          </a:xfrm>
        </p:grpSpPr>
        <p:sp>
          <p:nvSpPr>
            <p:cNvPr id="299" name="Rounded Rectangle 1">
              <a:extLst>
                <a:ext uri="{FF2B5EF4-FFF2-40B4-BE49-F238E27FC236}">
                  <a16:creationId xmlns:a16="http://schemas.microsoft.com/office/drawing/2014/main" id="{15899176-CEE9-3D1D-78BC-17C94CC6926D}"/>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0" name="TextBox 87">
              <a:extLst>
                <a:ext uri="{FF2B5EF4-FFF2-40B4-BE49-F238E27FC236}">
                  <a16:creationId xmlns:a16="http://schemas.microsoft.com/office/drawing/2014/main" id="{CE206729-9DD0-5689-2EAD-8F446E66CA19}"/>
                </a:ext>
              </a:extLst>
            </p:cNvPr>
            <p:cNvSpPr txBox="1"/>
            <p:nvPr/>
          </p:nvSpPr>
          <p:spPr>
            <a:xfrm>
              <a:off x="4281200" y="6444236"/>
              <a:ext cx="3374336" cy="24995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700" dirty="0">
                  <a:solidFill>
                    <a:schemeClr val="bg1"/>
                  </a:solidFill>
                  <a:latin typeface="Arial" panose="020B0604020202020204" pitchFamily="34" charset="0"/>
                  <a:ea typeface="Arial" charset="0"/>
                  <a:cs typeface="Arial" panose="020B0604020202020204" pitchFamily="34" charset="0"/>
                </a:rPr>
                <a:t>(33,3%),</a:t>
              </a:r>
              <a:r>
                <a:rPr lang="zh-CN" altLang="en-US" sz="800" dirty="0">
                  <a:solidFill>
                    <a:schemeClr val="bg1"/>
                  </a:solidFill>
                  <a:latin typeface="Arial" panose="020B0604020202020204" pitchFamily="34" charset="0"/>
                  <a:ea typeface="Arial" charset="0"/>
                  <a:cs typeface="Arial" panose="020B0604020202020204" pitchFamily="34" charset="0"/>
                </a:rPr>
                <a:t>塞尔维亚</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D9E8C87C-F1D7-60DF-A585-95795F2E15EA}"/>
              </a:ext>
            </a:extLst>
          </p:cNvPr>
          <p:cNvGrpSpPr/>
          <p:nvPr/>
        </p:nvGrpSpPr>
        <p:grpSpPr>
          <a:xfrm>
            <a:off x="4411503" y="6177622"/>
            <a:ext cx="3669645" cy="223138"/>
            <a:chOff x="4112329" y="6066239"/>
            <a:chExt cx="3689634" cy="217248"/>
          </a:xfrm>
        </p:grpSpPr>
        <p:sp>
          <p:nvSpPr>
            <p:cNvPr id="297" name="Rounded Rectangle 1">
              <a:extLst>
                <a:ext uri="{FF2B5EF4-FFF2-40B4-BE49-F238E27FC236}">
                  <a16:creationId xmlns:a16="http://schemas.microsoft.com/office/drawing/2014/main" id="{9E002EA1-BFA1-1F2E-EBA9-C39863C57FF5}"/>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8" name="TextBox 87">
              <a:extLst>
                <a:ext uri="{FF2B5EF4-FFF2-40B4-BE49-F238E27FC236}">
                  <a16:creationId xmlns:a16="http://schemas.microsoft.com/office/drawing/2014/main" id="{E26CE792-A6F4-F7A4-C806-DFF7A1631AB8}"/>
                </a:ext>
              </a:extLst>
            </p:cNvPr>
            <p:cNvSpPr txBox="1"/>
            <p:nvPr/>
          </p:nvSpPr>
          <p:spPr>
            <a:xfrm>
              <a:off x="4281200" y="6066239"/>
              <a:ext cx="3374336" cy="21724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EMA RAIL S.R.L.  </a:t>
              </a:r>
              <a:r>
                <a:rPr lang="sk-SK" sz="700" dirty="0">
                  <a:solidFill>
                    <a:schemeClr val="bg1"/>
                  </a:solidFill>
                  <a:latin typeface="Arial" panose="020B0604020202020204" pitchFamily="34" charset="0"/>
                  <a:ea typeface="Arial" charset="0"/>
                  <a:cs typeface="Arial" panose="020B0604020202020204" pitchFamily="34" charset="0"/>
                </a:rPr>
                <a:t>(33,3%),</a:t>
              </a:r>
              <a:r>
                <a:rPr lang="zh-CN" altLang="en-US" sz="800" dirty="0">
                  <a:solidFill>
                    <a:schemeClr val="bg1"/>
                  </a:solidFill>
                  <a:latin typeface="Arial" panose="020B0604020202020204" pitchFamily="34" charset="0"/>
                  <a:ea typeface="Arial" charset="0"/>
                  <a:cs typeface="Arial" panose="020B0604020202020204" pitchFamily="34" charset="0"/>
                </a:rPr>
                <a:t>罗马尼亚</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3" name="Skupina 212">
            <a:extLst>
              <a:ext uri="{FF2B5EF4-FFF2-40B4-BE49-F238E27FC236}">
                <a16:creationId xmlns:a16="http://schemas.microsoft.com/office/drawing/2014/main" id="{DE4E4321-CA11-3E9A-2969-A9FEB1EA6A36}"/>
              </a:ext>
            </a:extLst>
          </p:cNvPr>
          <p:cNvGrpSpPr/>
          <p:nvPr/>
        </p:nvGrpSpPr>
        <p:grpSpPr>
          <a:xfrm>
            <a:off x="4411503" y="5023671"/>
            <a:ext cx="3669645" cy="223138"/>
            <a:chOff x="4112329" y="5161563"/>
            <a:chExt cx="3689634" cy="223637"/>
          </a:xfrm>
        </p:grpSpPr>
        <p:sp>
          <p:nvSpPr>
            <p:cNvPr id="295" name="Rounded Rectangle 1">
              <a:extLst>
                <a:ext uri="{FF2B5EF4-FFF2-40B4-BE49-F238E27FC236}">
                  <a16:creationId xmlns:a16="http://schemas.microsoft.com/office/drawing/2014/main" id="{93859481-FCC8-F568-A4A5-DC071F65C2AB}"/>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6438A8DD-2396-E913-DF2E-6A2D8A6F892D}"/>
                </a:ext>
              </a:extLst>
            </p:cNvPr>
            <p:cNvSpPr txBox="1"/>
            <p:nvPr/>
          </p:nvSpPr>
          <p:spPr>
            <a:xfrm>
              <a:off x="4281200" y="5161563"/>
              <a:ext cx="3374336" cy="22363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Netherlands B.V., </a:t>
              </a:r>
              <a:r>
                <a:rPr lang="zh-CN" altLang="en-US" sz="800" b="1" dirty="0">
                  <a:solidFill>
                    <a:schemeClr val="bg1"/>
                  </a:solidFill>
                  <a:latin typeface="Arial" panose="020B0604020202020204" pitchFamily="34" charset="0"/>
                  <a:ea typeface="Arial" charset="0"/>
                  <a:cs typeface="Arial" panose="020B0604020202020204" pitchFamily="34" charset="0"/>
                </a:rPr>
                <a:t>荷兰</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4" name="Skupina 213">
            <a:extLst>
              <a:ext uri="{FF2B5EF4-FFF2-40B4-BE49-F238E27FC236}">
                <a16:creationId xmlns:a16="http://schemas.microsoft.com/office/drawing/2014/main" id="{9C066B36-9158-3D6D-FA24-E82B691349F4}"/>
              </a:ext>
            </a:extLst>
          </p:cNvPr>
          <p:cNvGrpSpPr/>
          <p:nvPr/>
        </p:nvGrpSpPr>
        <p:grpSpPr>
          <a:xfrm>
            <a:off x="4411503" y="5316317"/>
            <a:ext cx="3669645" cy="223138"/>
            <a:chOff x="4112329" y="5456394"/>
            <a:chExt cx="3689634" cy="237175"/>
          </a:xfrm>
        </p:grpSpPr>
        <p:sp>
          <p:nvSpPr>
            <p:cNvPr id="293" name="Rounded Rectangle 1">
              <a:extLst>
                <a:ext uri="{FF2B5EF4-FFF2-40B4-BE49-F238E27FC236}">
                  <a16:creationId xmlns:a16="http://schemas.microsoft.com/office/drawing/2014/main" id="{E727A011-3B48-831F-9C95-2A37431FE478}"/>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4" name="TextBox 87">
              <a:extLst>
                <a:ext uri="{FF2B5EF4-FFF2-40B4-BE49-F238E27FC236}">
                  <a16:creationId xmlns:a16="http://schemas.microsoft.com/office/drawing/2014/main" id="{ADA2C086-E07A-B31C-5B48-72011F74063A}"/>
                </a:ext>
              </a:extLst>
            </p:cNvPr>
            <p:cNvSpPr txBox="1"/>
            <p:nvPr/>
          </p:nvSpPr>
          <p:spPr>
            <a:xfrm>
              <a:off x="4281200" y="5456394"/>
              <a:ext cx="3374336" cy="23717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Belgium B.V., </a:t>
              </a:r>
              <a:r>
                <a:rPr lang="zh-CN" altLang="en-US" sz="800" b="1" dirty="0">
                  <a:solidFill>
                    <a:schemeClr val="bg1"/>
                  </a:solidFill>
                  <a:latin typeface="Arial" panose="020B0604020202020204" pitchFamily="34" charset="0"/>
                  <a:ea typeface="Arial" charset="0"/>
                  <a:cs typeface="Arial" panose="020B0604020202020204" pitchFamily="34" charset="0"/>
                </a:rPr>
                <a:t>比利时</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C9EBAFE5-FAC4-0FD1-6A84-2F1E443CB02F}"/>
              </a:ext>
            </a:extLst>
          </p:cNvPr>
          <p:cNvGrpSpPr/>
          <p:nvPr/>
        </p:nvGrpSpPr>
        <p:grpSpPr>
          <a:xfrm>
            <a:off x="4411503" y="415166"/>
            <a:ext cx="3669645" cy="223138"/>
            <a:chOff x="4112329" y="600772"/>
            <a:chExt cx="3689634" cy="232030"/>
          </a:xfrm>
        </p:grpSpPr>
        <p:sp>
          <p:nvSpPr>
            <p:cNvPr id="291" name="Rounded Rectangle 1">
              <a:extLst>
                <a:ext uri="{FF2B5EF4-FFF2-40B4-BE49-F238E27FC236}">
                  <a16:creationId xmlns:a16="http://schemas.microsoft.com/office/drawing/2014/main" id="{C212C38A-3F2F-5E38-5D6B-876518818141}"/>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2" name="TextBox 87">
              <a:extLst>
                <a:ext uri="{FF2B5EF4-FFF2-40B4-BE49-F238E27FC236}">
                  <a16:creationId xmlns:a16="http://schemas.microsoft.com/office/drawing/2014/main" id="{F50D99F0-CB1D-5602-3881-E56CC58D29A7}"/>
                </a:ext>
              </a:extLst>
            </p:cNvPr>
            <p:cNvSpPr txBox="1"/>
            <p:nvPr/>
          </p:nvSpPr>
          <p:spPr>
            <a:xfrm>
              <a:off x="4281200" y="600772"/>
              <a:ext cx="3374336" cy="23203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Slovakia, </a:t>
              </a:r>
              <a:r>
                <a:rPr lang="sk-SK" sz="700" b="1" dirty="0" err="1">
                  <a:solidFill>
                    <a:schemeClr val="bg1"/>
                  </a:solidFill>
                  <a:latin typeface="Arial" panose="020B0604020202020204" pitchFamily="34" charset="0"/>
                  <a:ea typeface="Arial" charset="0"/>
                  <a:cs typeface="Arial" panose="020B0604020202020204" pitchFamily="34" charset="0"/>
                </a:rPr>
                <a:t>s.r.o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斯洛伐克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6" name="Skupina 215">
            <a:extLst>
              <a:ext uri="{FF2B5EF4-FFF2-40B4-BE49-F238E27FC236}">
                <a16:creationId xmlns:a16="http://schemas.microsoft.com/office/drawing/2014/main" id="{FAE2C24E-F8DB-8171-0181-B497CA7F5464}"/>
              </a:ext>
            </a:extLst>
          </p:cNvPr>
          <p:cNvGrpSpPr/>
          <p:nvPr/>
        </p:nvGrpSpPr>
        <p:grpSpPr>
          <a:xfrm>
            <a:off x="4411503" y="2773470"/>
            <a:ext cx="3669645" cy="223138"/>
            <a:chOff x="4112329" y="3034363"/>
            <a:chExt cx="3689634" cy="238526"/>
          </a:xfrm>
        </p:grpSpPr>
        <p:sp>
          <p:nvSpPr>
            <p:cNvPr id="289" name="Rounded Rectangle 1">
              <a:extLst>
                <a:ext uri="{FF2B5EF4-FFF2-40B4-BE49-F238E27FC236}">
                  <a16:creationId xmlns:a16="http://schemas.microsoft.com/office/drawing/2014/main" id="{B98AF7BB-CE21-D51D-D7C4-7C2B8C990D11}"/>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0" name="TextBox 81">
              <a:extLst>
                <a:ext uri="{FF2B5EF4-FFF2-40B4-BE49-F238E27FC236}">
                  <a16:creationId xmlns:a16="http://schemas.microsoft.com/office/drawing/2014/main" id="{71D30DA2-2592-0658-3C17-13A60B4723F9}"/>
                </a:ext>
              </a:extLst>
            </p:cNvPr>
            <p:cNvSpPr txBox="1"/>
            <p:nvPr/>
          </p:nvSpPr>
          <p:spPr>
            <a:xfrm>
              <a:off x="4231904" y="3034363"/>
              <a:ext cx="3471920" cy="23852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a:t>
              </a:r>
              <a:r>
                <a:rPr lang="sk-SK" sz="700" b="1" dirty="0">
                  <a:solidFill>
                    <a:schemeClr val="bg1"/>
                  </a:solidFill>
                  <a:latin typeface="Arial" panose="020B0604020202020204" pitchFamily="34" charset="0"/>
                  <a:ea typeface="Arial" charset="0"/>
                  <a:cs typeface="Arial" panose="020B0604020202020204" pitchFamily="34" charset="0"/>
                </a:rPr>
                <a:t>Rail 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a:t>
              </a:r>
              <a:r>
                <a:rPr lang="en-US" sz="700" b="1" dirty="0" err="1">
                  <a:solidFill>
                    <a:schemeClr val="bg1"/>
                  </a:solidFill>
                  <a:latin typeface="Arial" panose="020B0604020202020204" pitchFamily="34" charset="0"/>
                  <a:ea typeface="Arial" charset="0"/>
                  <a:cs typeface="Arial" panose="020B0604020202020204" pitchFamily="34" charset="0"/>
                </a:rPr>
                <a:t>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波兰</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7" name="Skupina 216">
            <a:extLst>
              <a:ext uri="{FF2B5EF4-FFF2-40B4-BE49-F238E27FC236}">
                <a16:creationId xmlns:a16="http://schemas.microsoft.com/office/drawing/2014/main" id="{C51E4580-C22C-6D66-4C49-70A6902F66B5}"/>
              </a:ext>
            </a:extLst>
          </p:cNvPr>
          <p:cNvGrpSpPr/>
          <p:nvPr/>
        </p:nvGrpSpPr>
        <p:grpSpPr>
          <a:xfrm>
            <a:off x="4411503" y="4731043"/>
            <a:ext cx="3669645" cy="223138"/>
            <a:chOff x="4112329" y="4851968"/>
            <a:chExt cx="3689634" cy="218126"/>
          </a:xfrm>
        </p:grpSpPr>
        <p:sp>
          <p:nvSpPr>
            <p:cNvPr id="223" name="Rounded Rectangle 1">
              <a:extLst>
                <a:ext uri="{FF2B5EF4-FFF2-40B4-BE49-F238E27FC236}">
                  <a16:creationId xmlns:a16="http://schemas.microsoft.com/office/drawing/2014/main" id="{9CE082CA-6D4B-6D6D-F5B3-795D63C98146}"/>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88" name="TextBox 87">
              <a:extLst>
                <a:ext uri="{FF2B5EF4-FFF2-40B4-BE49-F238E27FC236}">
                  <a16:creationId xmlns:a16="http://schemas.microsoft.com/office/drawing/2014/main" id="{A33DAA62-7E24-054E-2A29-8C0AE2D49BE7}"/>
                </a:ext>
              </a:extLst>
            </p:cNvPr>
            <p:cNvSpPr txBox="1"/>
            <p:nvPr/>
          </p:nvSpPr>
          <p:spPr>
            <a:xfrm>
              <a:off x="4281200" y="4851968"/>
              <a:ext cx="3374336" cy="21812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a:t>
              </a:r>
              <a:r>
                <a:rPr lang="en-US" sz="700" b="1" dirty="0">
                  <a:solidFill>
                    <a:schemeClr val="bg1"/>
                  </a:solidFill>
                  <a:latin typeface="Arial" panose="020B0604020202020204" pitchFamily="34" charset="0"/>
                  <a:ea typeface="Arial" charset="0"/>
                  <a:cs typeface="Arial" panose="020B0604020202020204" pitchFamily="34" charset="0"/>
                </a:rPr>
                <a:t>A</a:t>
              </a:r>
              <a:r>
                <a:rPr lang="sk-SK" sz="700" b="1" dirty="0">
                  <a:solidFill>
                    <a:schemeClr val="bg1"/>
                  </a:solidFill>
                  <a:latin typeface="Arial" panose="020B0604020202020204" pitchFamily="34" charset="0"/>
                  <a:ea typeface="Arial" charset="0"/>
                  <a:cs typeface="Arial" panose="020B0604020202020204" pitchFamily="34" charset="0"/>
                </a:rPr>
                <a:t>dria</a:t>
              </a:r>
              <a:r>
                <a:rPr lang="en-US" sz="700" b="1" dirty="0">
                  <a:solidFill>
                    <a:schemeClr val="bg1"/>
                  </a:solidFill>
                  <a:latin typeface="Arial" panose="020B0604020202020204" pitchFamily="34" charset="0"/>
                  <a:ea typeface="Arial" charset="0"/>
                  <a:cs typeface="Arial" panose="020B0604020202020204" pitchFamily="34" charset="0"/>
                </a:rPr>
                <a:t> R</a:t>
              </a:r>
              <a:r>
                <a:rPr lang="sk-SK" sz="700" b="1" dirty="0">
                  <a:solidFill>
                    <a:schemeClr val="bg1"/>
                  </a:solidFill>
                  <a:latin typeface="Arial" panose="020B0604020202020204" pitchFamily="34" charset="0"/>
                  <a:ea typeface="Arial" charset="0"/>
                  <a:cs typeface="Arial" panose="020B0604020202020204" pitchFamily="34" charset="0"/>
                </a:rPr>
                <a:t>ail</a:t>
              </a:r>
              <a:r>
                <a:rPr lang="en-US" sz="700" b="1" dirty="0">
                  <a:solidFill>
                    <a:schemeClr val="bg1"/>
                  </a:solidFill>
                  <a:latin typeface="Arial" panose="020B0604020202020204" pitchFamily="34" charset="0"/>
                  <a:ea typeface="Arial" charset="0"/>
                  <a:cs typeface="Arial" panose="020B0604020202020204" pitchFamily="34" charset="0"/>
                </a:rPr>
                <a:t> d.o.o.</a:t>
              </a:r>
              <a:r>
                <a:rPr lang="sk-SK" sz="700" b="1" dirty="0">
                  <a:solidFill>
                    <a:schemeClr val="bg1"/>
                  </a:solidFill>
                  <a:latin typeface="Arial" panose="020B0604020202020204" pitchFamily="34" charset="0"/>
                  <a:ea typeface="Arial" charset="0"/>
                  <a:cs typeface="Arial" panose="020B0604020202020204" pitchFamily="34" charset="0"/>
                </a:rPr>
                <a:t>, </a:t>
              </a:r>
              <a:r>
                <a:rPr lang="zh-CN" altLang="en-US" sz="800" b="1" dirty="0">
                  <a:solidFill>
                    <a:schemeClr val="bg1"/>
                  </a:solidFill>
                  <a:latin typeface="Arial" panose="020B0604020202020204" pitchFamily="34" charset="0"/>
                  <a:ea typeface="Arial" charset="0"/>
                  <a:cs typeface="Arial" panose="020B0604020202020204" pitchFamily="34" charset="0"/>
                </a:rPr>
                <a:t>克罗地亚</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18" name="Obdĺžnik: zaoblené rohy 217">
            <a:extLst>
              <a:ext uri="{FF2B5EF4-FFF2-40B4-BE49-F238E27FC236}">
                <a16:creationId xmlns:a16="http://schemas.microsoft.com/office/drawing/2014/main" id="{4A937F62-A5B4-AF64-62C1-C6AB8A6B260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219" name="TextBox 88">
            <a:extLst>
              <a:ext uri="{FF2B5EF4-FFF2-40B4-BE49-F238E27FC236}">
                <a16:creationId xmlns:a16="http://schemas.microsoft.com/office/drawing/2014/main" id="{AF8B6346-18D1-7112-4057-E44BDCFAF897}"/>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zh-CN" altLang="en-US" sz="1200" dirty="0">
                <a:solidFill>
                  <a:srgbClr val="F9F9F9"/>
                </a:solidFill>
                <a:latin typeface="Arial" charset="0"/>
                <a:ea typeface="Arial" charset="0"/>
                <a:cs typeface="Arial" charset="0"/>
              </a:rPr>
              <a:t>布拉格</a:t>
            </a:r>
            <a:r>
              <a:rPr lang="en-US" sz="1200" dirty="0">
                <a:solidFill>
                  <a:srgbClr val="F9F9F9"/>
                </a:solidFill>
                <a:latin typeface="Arial" charset="0"/>
                <a:ea typeface="Arial" charset="0"/>
                <a:cs typeface="Arial" charset="0"/>
              </a:rPr>
              <a:t>, </a:t>
            </a:r>
            <a:r>
              <a:rPr lang="zh-CN" altLang="en-US" sz="1200" dirty="0">
                <a:solidFill>
                  <a:srgbClr val="F9F9F9"/>
                </a:solidFill>
                <a:latin typeface="Arial" charset="0"/>
                <a:ea typeface="Arial" charset="0"/>
                <a:cs typeface="Arial" charset="0"/>
              </a:rPr>
              <a:t>捷克共和国</a:t>
            </a:r>
            <a:endParaRPr lang="en-US" sz="1200" dirty="0">
              <a:solidFill>
                <a:srgbClr val="F9F9F9"/>
              </a:solidFill>
              <a:latin typeface="Arial" charset="0"/>
              <a:ea typeface="Arial" charset="0"/>
              <a:cs typeface="Arial" charset="0"/>
            </a:endParaRPr>
          </a:p>
        </p:txBody>
      </p:sp>
      <p:grpSp>
        <p:nvGrpSpPr>
          <p:cNvPr id="220" name="Skupina 219">
            <a:extLst>
              <a:ext uri="{FF2B5EF4-FFF2-40B4-BE49-F238E27FC236}">
                <a16:creationId xmlns:a16="http://schemas.microsoft.com/office/drawing/2014/main" id="{4EB5416A-2347-7758-26BA-7459ACCA7C49}"/>
              </a:ext>
            </a:extLst>
          </p:cNvPr>
          <p:cNvGrpSpPr/>
          <p:nvPr/>
        </p:nvGrpSpPr>
        <p:grpSpPr>
          <a:xfrm>
            <a:off x="4407163" y="5886404"/>
            <a:ext cx="3669645" cy="200055"/>
            <a:chOff x="4112329" y="600772"/>
            <a:chExt cx="3689634" cy="214744"/>
          </a:xfrm>
        </p:grpSpPr>
        <p:sp>
          <p:nvSpPr>
            <p:cNvPr id="221" name="Rounded Rectangle 1">
              <a:extLst>
                <a:ext uri="{FF2B5EF4-FFF2-40B4-BE49-F238E27FC236}">
                  <a16:creationId xmlns:a16="http://schemas.microsoft.com/office/drawing/2014/main" id="{B82B577C-0C86-7599-353D-CF4B1133D2D8}"/>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22" name="TextBox 87">
              <a:extLst>
                <a:ext uri="{FF2B5EF4-FFF2-40B4-BE49-F238E27FC236}">
                  <a16:creationId xmlns:a16="http://schemas.microsoft.com/office/drawing/2014/main" id="{F3D19CF7-44E5-B49C-D6F2-AD77BF99EFF7}"/>
                </a:ext>
              </a:extLst>
            </p:cNvPr>
            <p:cNvSpPr txBox="1"/>
            <p:nvPr/>
          </p:nvSpPr>
          <p:spPr>
            <a:xfrm>
              <a:off x="4281200" y="600772"/>
              <a:ext cx="3374336" cy="21474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TIP Košice, s.r.o. </a:t>
              </a:r>
              <a:r>
                <a:rPr lang="sk-SK" sz="700" dirty="0">
                  <a:solidFill>
                    <a:schemeClr val="bg1"/>
                  </a:solidFill>
                  <a:latin typeface="Arial" panose="020B0604020202020204" pitchFamily="34" charset="0"/>
                  <a:ea typeface="Arial" charset="0"/>
                  <a:cs typeface="Arial" panose="020B0604020202020204" pitchFamily="34" charset="0"/>
                </a:rPr>
                <a:t>(50%), </a:t>
              </a:r>
              <a:r>
                <a:rPr lang="zh-CN" altLang="en-US" sz="700" b="1" dirty="0">
                  <a:solidFill>
                    <a:schemeClr val="bg1"/>
                  </a:solidFill>
                  <a:latin typeface="Arial" panose="020B0604020202020204" pitchFamily="34" charset="0"/>
                  <a:ea typeface="Arial" charset="0"/>
                  <a:cs typeface="Arial" panose="020B0604020202020204" pitchFamily="34" charset="0"/>
                </a:rPr>
                <a:t>斯洛伐克</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 name="TextBox 12">
            <a:extLst>
              <a:ext uri="{FF2B5EF4-FFF2-40B4-BE49-F238E27FC236}">
                <a16:creationId xmlns:a16="http://schemas.microsoft.com/office/drawing/2014/main" id="{E346D663-FB6E-04F6-A502-47DFF92EAC4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3" name="Obrázek 2" descr="Obsah obrázku text, Písmo, logo, Grafika&#10;&#10;Obsah generovaný pomocí AI může být nesprávný.">
            <a:extLst>
              <a:ext uri="{FF2B5EF4-FFF2-40B4-BE49-F238E27FC236}">
                <a16:creationId xmlns:a16="http://schemas.microsoft.com/office/drawing/2014/main" id="{CB767715-7F16-5C3A-E227-664C60EB3BAF}"/>
              </a:ext>
            </a:extLst>
          </p:cNvPr>
          <p:cNvPicPr>
            <a:picLocks noChangeAspect="1"/>
          </p:cNvPicPr>
          <p:nvPr/>
        </p:nvPicPr>
        <p:blipFill>
          <a:blip r:embed="rId3"/>
          <a:stretch>
            <a:fillRect/>
          </a:stretch>
        </p:blipFill>
        <p:spPr>
          <a:xfrm rot="16200000">
            <a:off x="10830510" y="5265220"/>
            <a:ext cx="2088485" cy="353382"/>
          </a:xfrm>
          <a:prstGeom prst="rect">
            <a:avLst/>
          </a:prstGeom>
        </p:spPr>
      </p:pic>
      <p:cxnSp>
        <p:nvCxnSpPr>
          <p:cNvPr id="60" name="Straight Arrow Connector 96">
            <a:extLst>
              <a:ext uri="{FF2B5EF4-FFF2-40B4-BE49-F238E27FC236}">
                <a16:creationId xmlns:a16="http://schemas.microsoft.com/office/drawing/2014/main" id="{47014F55-E550-F2F7-4964-4E48A22C3F5D}"/>
              </a:ext>
            </a:extLst>
          </p:cNvPr>
          <p:cNvCxnSpPr>
            <a:cxnSpLocks/>
          </p:cNvCxnSpPr>
          <p:nvPr/>
        </p:nvCxnSpPr>
        <p:spPr>
          <a:xfrm flipV="1">
            <a:off x="4164694" y="343622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63" name="Rounded Rectangle 1">
            <a:extLst>
              <a:ext uri="{FF2B5EF4-FFF2-40B4-BE49-F238E27FC236}">
                <a16:creationId xmlns:a16="http://schemas.microsoft.com/office/drawing/2014/main" id="{DD3F7E11-BE23-8282-8866-8F366180B4BD}"/>
              </a:ext>
            </a:extLst>
          </p:cNvPr>
          <p:cNvSpPr/>
          <p:nvPr/>
        </p:nvSpPr>
        <p:spPr>
          <a:xfrm>
            <a:off x="4411503" y="3329720"/>
            <a:ext cx="3669645" cy="182644"/>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l-PL" sz="700" b="1" dirty="0">
              <a:solidFill>
                <a:schemeClr val="bg1"/>
              </a:solidFill>
              <a:latin typeface="Arial" panose="020B0604020202020204" pitchFamily="34" charset="0"/>
              <a:cs typeface="Arial" panose="020B0604020202020204" pitchFamily="34" charset="0"/>
            </a:endParaRPr>
          </a:p>
          <a:p>
            <a:pPr algn="ctr"/>
            <a:r>
              <a:rPr lang="pl-PL" sz="700" b="1" dirty="0">
                <a:solidFill>
                  <a:schemeClr val="bg1"/>
                </a:solidFill>
                <a:latin typeface="Arial" panose="020B0604020202020204" pitchFamily="34" charset="0"/>
                <a:cs typeface="Arial" panose="020B0604020202020204" pitchFamily="34" charset="0"/>
              </a:rPr>
              <a:t>EUROTRANS Sp. z o.o., </a:t>
            </a:r>
            <a:r>
              <a:rPr lang="zh-CN" altLang="en-US" sz="800" b="1" dirty="0">
                <a:solidFill>
                  <a:schemeClr val="bg1"/>
                </a:solidFill>
                <a:latin typeface="Arial" panose="020B0604020202020204" pitchFamily="34" charset="0"/>
                <a:ea typeface="Arial" charset="0"/>
                <a:cs typeface="Arial" panose="020B0604020202020204" pitchFamily="34" charset="0"/>
              </a:rPr>
              <a:t>波兰</a:t>
            </a:r>
            <a:br>
              <a:rPr lang="pl-PL" sz="800" dirty="0"/>
            </a:br>
            <a:endParaRPr lang="en-AU" sz="7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7180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pic>
        <p:nvPicPr>
          <p:cNvPr id="6" name="Obrázok 5">
            <a:extLst>
              <a:ext uri="{FF2B5EF4-FFF2-40B4-BE49-F238E27FC236}">
                <a16:creationId xmlns:a16="http://schemas.microsoft.com/office/drawing/2014/main" id="{32816EA1-7ACE-3E01-849B-D1677FB020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 t="-13254" r="252" b="17340"/>
          <a:stretch/>
        </p:blipFill>
        <p:spPr>
          <a:xfrm>
            <a:off x="650167" y="3531901"/>
            <a:ext cx="4278884" cy="2745352"/>
          </a:xfrm>
          <a:prstGeom prst="rect">
            <a:avLst/>
          </a:prstGeom>
        </p:spPr>
      </p:pic>
      <p:sp>
        <p:nvSpPr>
          <p:cNvPr id="2" name="Rechteck 22">
            <a:extLst>
              <a:ext uri="{FF2B5EF4-FFF2-40B4-BE49-F238E27FC236}">
                <a16:creationId xmlns:a16="http://schemas.microsoft.com/office/drawing/2014/main" id="{D50EAA4C-A494-996C-5A88-89E259C924EE}"/>
              </a:ext>
            </a:extLst>
          </p:cNvPr>
          <p:cNvSpPr/>
          <p:nvPr/>
        </p:nvSpPr>
        <p:spPr>
          <a:xfrm>
            <a:off x="650167" y="1504949"/>
            <a:ext cx="3066349" cy="2555173"/>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bdĺžnik 23">
            <a:extLst>
              <a:ext uri="{FF2B5EF4-FFF2-40B4-BE49-F238E27FC236}">
                <a16:creationId xmlns:a16="http://schemas.microsoft.com/office/drawing/2014/main" id="{5904F62B-82BD-5546-C5B4-20EF5CCAFFB0}"/>
              </a:ext>
            </a:extLst>
          </p:cNvPr>
          <p:cNvSpPr/>
          <p:nvPr/>
        </p:nvSpPr>
        <p:spPr>
          <a:xfrm>
            <a:off x="3716516" y="1504951"/>
            <a:ext cx="4805328" cy="2555173"/>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0" name="TextBox 12">
            <a:extLst>
              <a:ext uri="{FF2B5EF4-FFF2-40B4-BE49-F238E27FC236}">
                <a16:creationId xmlns:a16="http://schemas.microsoft.com/office/drawing/2014/main" id="{86DA9CB7-0789-ABE9-16DE-F2208C15C66E}"/>
              </a:ext>
            </a:extLst>
          </p:cNvPr>
          <p:cNvSpPr txBox="1"/>
          <p:nvPr/>
        </p:nvSpPr>
        <p:spPr>
          <a:xfrm>
            <a:off x="549823" y="717718"/>
            <a:ext cx="7061444" cy="584775"/>
          </a:xfrm>
          <a:prstGeom prst="rect">
            <a:avLst/>
          </a:prstGeom>
          <a:noFill/>
        </p:spPr>
        <p:txBody>
          <a:bodyPr wrap="square" rtlCol="0">
            <a:spAutoFit/>
          </a:bodyPr>
          <a:lstStyle/>
          <a:p>
            <a:r>
              <a:rPr lang="zh-CN" altLang="en-US" sz="3200" b="1" dirty="0">
                <a:solidFill>
                  <a:srgbClr val="122862"/>
                </a:solidFill>
                <a:latin typeface="+mn-ea"/>
                <a:cs typeface="Arial" panose="020B0604020202020204" pitchFamily="34" charset="0"/>
              </a:rPr>
              <a:t>欧洲最大的铁路网</a:t>
            </a:r>
            <a:endParaRPr lang="sk-SK" sz="3200" b="1" dirty="0">
              <a:solidFill>
                <a:srgbClr val="122862"/>
              </a:solidFill>
              <a:latin typeface="+mn-ea"/>
              <a:cs typeface="Arial" panose="020B0604020202020204" pitchFamily="34" charset="0"/>
            </a:endParaRPr>
          </a:p>
        </p:txBody>
      </p:sp>
      <p:sp>
        <p:nvSpPr>
          <p:cNvPr id="25" name="TextBox 12">
            <a:extLst>
              <a:ext uri="{FF2B5EF4-FFF2-40B4-BE49-F238E27FC236}">
                <a16:creationId xmlns:a16="http://schemas.microsoft.com/office/drawing/2014/main" id="{0C894490-29CE-96F5-BDA5-4001C3F3B989}"/>
              </a:ext>
            </a:extLst>
          </p:cNvPr>
          <p:cNvSpPr txBox="1"/>
          <p:nvPr/>
        </p:nvSpPr>
        <p:spPr>
          <a:xfrm>
            <a:off x="4005233" y="1896989"/>
            <a:ext cx="4119864" cy="307777"/>
          </a:xfrm>
          <a:prstGeom prst="rect">
            <a:avLst/>
          </a:prstGeom>
          <a:noFill/>
        </p:spPr>
        <p:txBody>
          <a:bodyPr wrap="square" rtlCol="0">
            <a:spAutoFit/>
          </a:bodyPr>
          <a:lstStyle/>
          <a:p>
            <a:r>
              <a:rPr lang="zh-CN" altLang="en-US" sz="1400" b="1" dirty="0">
                <a:solidFill>
                  <a:schemeClr val="bg1"/>
                </a:solidFill>
                <a:latin typeface="+mn-ea"/>
                <a:cs typeface="Arial" panose="020B0604020202020204" pitchFamily="34" charset="0"/>
              </a:rPr>
              <a:t>可把标准箱，冷藏箱，罐式箱，特殊集装箱输运到：</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027646" y="2515748"/>
            <a:ext cx="2576710" cy="1169551"/>
          </a:xfrm>
          <a:prstGeom prst="rect">
            <a:avLst/>
          </a:prstGeom>
          <a:noFill/>
        </p:spPr>
        <p:txBody>
          <a:bodyPr wrap="square" rtlCol="0">
            <a:spAutoFit/>
          </a:bodyPr>
          <a:lstStyle/>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捷克</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斯洛伐克</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匈牙利</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德国</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奥地利</a:t>
            </a:r>
            <a:endParaRPr lang="sk-SK" sz="1400" dirty="0">
              <a:solidFill>
                <a:schemeClr val="bg1"/>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899272" y="1888147"/>
            <a:ext cx="2568137" cy="2092881"/>
          </a:xfrm>
          <a:prstGeom prst="rect">
            <a:avLst/>
          </a:prstGeom>
          <a:noFill/>
        </p:spPr>
        <p:txBody>
          <a:bodyPr wrap="square" rtlCol="0">
            <a:spAutoFit/>
          </a:bodyPr>
          <a:lstStyle/>
          <a:p>
            <a:r>
              <a:rPr lang="zh-CN" altLang="en-US" sz="1400" b="1" dirty="0">
                <a:solidFill>
                  <a:schemeClr val="bg1"/>
                </a:solidFill>
                <a:latin typeface="+mn-ea"/>
                <a:cs typeface="Arial" panose="020B0604020202020204" pitchFamily="34" charset="0"/>
              </a:rPr>
              <a:t>我们提供准时多式联运服务，包括铁路与公路运输服务。</a:t>
            </a:r>
          </a:p>
          <a:p>
            <a:pPr algn="ctr"/>
            <a:endParaRPr lang="sk-SK" sz="1400" b="1" dirty="0">
              <a:solidFill>
                <a:schemeClr val="bg1"/>
              </a:solidFill>
              <a:latin typeface="+mn-ea"/>
              <a:cs typeface="Arial" panose="020B0604020202020204" pitchFamily="34" charset="0"/>
            </a:endParaRPr>
          </a:p>
          <a:p>
            <a:pPr algn="just"/>
            <a:endParaRPr lang="sk-SK" sz="1400" dirty="0">
              <a:solidFill>
                <a:schemeClr val="bg1"/>
              </a:solidFill>
              <a:latin typeface="+mn-ea"/>
              <a:cs typeface="Arial" panose="020B0604020202020204" pitchFamily="34" charset="0"/>
            </a:endParaRPr>
          </a:p>
          <a:p>
            <a:r>
              <a:rPr lang="zh-CN" altLang="en-US" sz="1400" dirty="0">
                <a:solidFill>
                  <a:schemeClr val="bg1"/>
                </a:solidFill>
                <a:latin typeface="+mn-ea"/>
                <a:cs typeface="Arial" panose="020B0604020202020204" pitchFamily="34" charset="0"/>
              </a:rPr>
              <a:t>海运以及长途列车的货物可被接驳到</a:t>
            </a:r>
            <a:r>
              <a:rPr lang="en-US" altLang="zh-CN" sz="1400" dirty="0">
                <a:solidFill>
                  <a:schemeClr val="bg1"/>
                </a:solidFill>
                <a:latin typeface="+mn-ea"/>
                <a:cs typeface="Arial" panose="020B0604020202020204" pitchFamily="34" charset="0"/>
              </a:rPr>
              <a:t>METRANS</a:t>
            </a:r>
            <a:r>
              <a:rPr lang="zh-CN" altLang="en-US" sz="1400" dirty="0">
                <a:solidFill>
                  <a:schemeClr val="bg1"/>
                </a:solidFill>
                <a:latin typeface="+mn-ea"/>
                <a:cs typeface="Arial" panose="020B0604020202020204" pitchFamily="34" charset="0"/>
              </a:rPr>
              <a:t>物流网中，</a:t>
            </a:r>
          </a:p>
          <a:p>
            <a:r>
              <a:rPr lang="zh-CN" altLang="en-US" sz="1400" dirty="0">
                <a:solidFill>
                  <a:schemeClr val="bg1"/>
                </a:solidFill>
                <a:latin typeface="+mn-ea"/>
                <a:cs typeface="Arial" panose="020B0604020202020204" pitchFamily="34" charset="0"/>
              </a:rPr>
              <a:t>我们用自己列车将货物再进行运输和分拨。</a:t>
            </a:r>
          </a:p>
          <a:p>
            <a:pPr algn="just"/>
            <a:endParaRPr lang="en-GB" sz="1800" dirty="0">
              <a:solidFill>
                <a:schemeClr val="bg1"/>
              </a:solidFill>
              <a:latin typeface="Arial" panose="020B0604020202020204" pitchFamily="34" charset="0"/>
              <a:ea typeface="Arial" charset="0"/>
              <a:cs typeface="Arial" panose="020B0604020202020204" pitchFamily="34" charset="0"/>
            </a:endParaRPr>
          </a:p>
        </p:txBody>
      </p:sp>
      <p:sp>
        <p:nvSpPr>
          <p:cNvPr id="4" name="TextBox 12">
            <a:extLst>
              <a:ext uri="{FF2B5EF4-FFF2-40B4-BE49-F238E27FC236}">
                <a16:creationId xmlns:a16="http://schemas.microsoft.com/office/drawing/2014/main" id="{C2726567-F11E-B2E7-B1B2-C468C2021471}"/>
              </a:ext>
            </a:extLst>
          </p:cNvPr>
          <p:cNvSpPr txBox="1"/>
          <p:nvPr/>
        </p:nvSpPr>
        <p:spPr>
          <a:xfrm>
            <a:off x="5832660" y="2550992"/>
            <a:ext cx="2576710" cy="954107"/>
          </a:xfrm>
          <a:prstGeom prst="rect">
            <a:avLst/>
          </a:prstGeom>
          <a:noFill/>
        </p:spPr>
        <p:txBody>
          <a:bodyPr wrap="square" rtlCol="0">
            <a:spAutoFit/>
          </a:bodyPr>
          <a:lstStyle/>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荷兰，比利时</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斯洛文尼亚</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波兰</a:t>
            </a:r>
            <a:endParaRPr lang="sk-SK" sz="1400" dirty="0">
              <a:solidFill>
                <a:schemeClr val="bg1"/>
              </a:solidFill>
              <a:latin typeface="Arial" panose="020B0604020202020204" pitchFamily="34" charset="0"/>
              <a:cs typeface="Arial" panose="020B0604020202020204" pitchFamily="34" charset="0"/>
            </a:endParaRPr>
          </a:p>
          <a:p>
            <a:pPr marL="182563" lvl="1" indent="-182563">
              <a:buFont typeface="Wingdings" panose="05000000000000000000" pitchFamily="2" charset="2"/>
              <a:buChar char="§"/>
            </a:pPr>
            <a:r>
              <a:rPr lang="zh-CN" altLang="en-US" sz="1400" dirty="0">
                <a:solidFill>
                  <a:schemeClr val="bg1"/>
                </a:solidFill>
                <a:latin typeface="Arial" panose="020B0604020202020204" pitchFamily="34" charset="0"/>
                <a:cs typeface="Arial" panose="020B0604020202020204" pitchFamily="34" charset="0"/>
              </a:rPr>
              <a:t>意大利</a:t>
            </a:r>
            <a:endParaRPr lang="sk-SK" sz="1400" dirty="0">
              <a:solidFill>
                <a:schemeClr val="bg1"/>
              </a:solidFill>
              <a:latin typeface="Arial" panose="020B0604020202020204" pitchFamily="34" charset="0"/>
              <a:cs typeface="Arial" panose="020B0604020202020204" pitchFamily="34" charset="0"/>
            </a:endParaRPr>
          </a:p>
        </p:txBody>
      </p:sp>
      <p:pic>
        <p:nvPicPr>
          <p:cNvPr id="5" name="Picture 3" descr="A aerial view of a container yard&#10;&#10;Description automatically generated">
            <a:extLst>
              <a:ext uri="{FF2B5EF4-FFF2-40B4-BE49-F238E27FC236}">
                <a16:creationId xmlns:a16="http://schemas.microsoft.com/office/drawing/2014/main" id="{5BA479D6-83C8-1BCA-EEDF-EE8A0EE03A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533" r="13348"/>
          <a:stretch/>
        </p:blipFill>
        <p:spPr>
          <a:xfrm>
            <a:off x="8521844" y="1503317"/>
            <a:ext cx="2459664" cy="2556808"/>
          </a:xfrm>
          <a:prstGeom prst="rect">
            <a:avLst/>
          </a:prstGeom>
        </p:spPr>
      </p:pic>
      <p:sp>
        <p:nvSpPr>
          <p:cNvPr id="19" name="Obdĺžnik 18">
            <a:extLst>
              <a:ext uri="{FF2B5EF4-FFF2-40B4-BE49-F238E27FC236}">
                <a16:creationId xmlns:a16="http://schemas.microsoft.com/office/drawing/2014/main" id="{B3DEB80A-29A3-8FFE-8440-1FA46CD9B7A8}"/>
              </a:ext>
            </a:extLst>
          </p:cNvPr>
          <p:cNvSpPr/>
          <p:nvPr/>
        </p:nvSpPr>
        <p:spPr>
          <a:xfrm>
            <a:off x="4929051" y="4060125"/>
            <a:ext cx="6052457" cy="2217127"/>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5216435" y="4401880"/>
            <a:ext cx="5704114" cy="1538883"/>
          </a:xfrm>
          <a:prstGeom prst="rect">
            <a:avLst/>
          </a:prstGeom>
          <a:noFill/>
        </p:spPr>
        <p:txBody>
          <a:bodyPr wrap="square" rtlCol="0">
            <a:spAutoFit/>
          </a:bodyPr>
          <a:lstStyle/>
          <a:p>
            <a:r>
              <a:rPr lang="zh-CN" altLang="en-US" sz="1400" dirty="0">
                <a:solidFill>
                  <a:srgbClr val="002269"/>
                </a:solidFill>
                <a:latin typeface="Arial" panose="020B0604020202020204" pitchFamily="34" charset="0"/>
                <a:cs typeface="Arial" panose="020B0604020202020204" pitchFamily="34" charset="0"/>
              </a:rPr>
              <a:t>我们通过铁路从以上国家接驳到以下欧洲主要港口：</a:t>
            </a:r>
          </a:p>
          <a:p>
            <a:endParaRPr lang="sk-SK" sz="1100" dirty="0">
              <a:solidFill>
                <a:srgbClr val="002269"/>
              </a:solidFill>
              <a:latin typeface="Arial" panose="020B0604020202020204" pitchFamily="34" charset="0"/>
              <a:cs typeface="Arial" panose="020B0604020202020204" pitchFamily="34" charset="0"/>
            </a:endParaRPr>
          </a:p>
          <a:p>
            <a:pPr marL="182563" indent="-182563">
              <a:buFont typeface="Wingdings" panose="05000000000000000000" pitchFamily="2" charset="2"/>
              <a:buChar char="§"/>
            </a:pPr>
            <a:r>
              <a:rPr lang="zh-CN" altLang="en-US" sz="1400" dirty="0">
                <a:solidFill>
                  <a:srgbClr val="002269"/>
                </a:solidFill>
                <a:latin typeface="Arial" panose="020B0604020202020204" pitchFamily="34" charset="0"/>
                <a:cs typeface="Arial" panose="020B0604020202020204" pitchFamily="34" charset="0"/>
              </a:rPr>
              <a:t>汉堡、不来梅港、鹿特丹、杜伊斯堡</a:t>
            </a:r>
            <a:endParaRPr lang="cs-CZ" altLang="zh-CN" sz="1400" dirty="0">
              <a:solidFill>
                <a:srgbClr val="002269"/>
              </a:solidFill>
              <a:latin typeface="Arial" panose="020B0604020202020204" pitchFamily="34" charset="0"/>
              <a:cs typeface="Arial" panose="020B0604020202020204" pitchFamily="34" charset="0"/>
            </a:endParaRPr>
          </a:p>
          <a:p>
            <a:endParaRPr lang="sk-SK" sz="1600" dirty="0">
              <a:solidFill>
                <a:srgbClr val="002269"/>
              </a:solidFill>
              <a:latin typeface="Arial" panose="020B0604020202020204" pitchFamily="34" charset="0"/>
              <a:cs typeface="Arial" panose="020B0604020202020204" pitchFamily="34" charset="0"/>
            </a:endParaRPr>
          </a:p>
          <a:p>
            <a:r>
              <a:rPr lang="zh-CN" altLang="en-US" sz="1400" dirty="0">
                <a:solidFill>
                  <a:srgbClr val="002269"/>
                </a:solidFill>
                <a:latin typeface="Arial" panose="020B0604020202020204" pitchFamily="34" charset="0"/>
                <a:cs typeface="Arial" panose="020B0604020202020204" pitchFamily="34" charset="0"/>
              </a:rPr>
              <a:t>或南行的班列可连接到</a:t>
            </a:r>
          </a:p>
          <a:p>
            <a:endParaRPr lang="sk-SK" sz="1100" b="1" dirty="0">
              <a:solidFill>
                <a:srgbClr val="002269"/>
              </a:solidFill>
              <a:latin typeface="Arial" panose="020B0604020202020204" pitchFamily="34" charset="0"/>
              <a:cs typeface="Arial" panose="020B0604020202020204" pitchFamily="34" charset="0"/>
            </a:endParaRPr>
          </a:p>
          <a:p>
            <a:pPr marL="182563" indent="-182563">
              <a:buFont typeface="Wingdings" panose="05000000000000000000" pitchFamily="2" charset="2"/>
              <a:buChar char="§"/>
            </a:pPr>
            <a:r>
              <a:rPr lang="zh-CN" altLang="en-US" sz="1400" dirty="0">
                <a:solidFill>
                  <a:srgbClr val="002269"/>
                </a:solidFill>
                <a:latin typeface="Arial" panose="020B0604020202020204" pitchFamily="34" charset="0"/>
                <a:cs typeface="Arial" panose="020B0604020202020204" pitchFamily="34" charset="0"/>
              </a:rPr>
              <a:t>科佩尔、的里雅斯特、里耶卡</a:t>
            </a:r>
            <a:endParaRPr lang="sk-SK"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Obrázok 6">
            <a:extLst>
              <a:ext uri="{FF2B5EF4-FFF2-40B4-BE49-F238E27FC236}">
                <a16:creationId xmlns:a16="http://schemas.microsoft.com/office/drawing/2014/main" id="{9CDE3E5E-D5F0-3312-23EA-ABC77E76998C}"/>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8" name="TextBox 12">
            <a:extLst>
              <a:ext uri="{FF2B5EF4-FFF2-40B4-BE49-F238E27FC236}">
                <a16:creationId xmlns:a16="http://schemas.microsoft.com/office/drawing/2014/main" id="{F3727798-5834-EB94-1783-C040DE821DB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D7C87FD8-0ACC-37EF-0B76-0BEC8476E1A6}"/>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1" name="Obrázek 10" descr="Obsah obrázku text, Písmo, logo, Grafika&#10;&#10;Obsah generovaný pomocí AI může být nesprávný.">
            <a:extLst>
              <a:ext uri="{FF2B5EF4-FFF2-40B4-BE49-F238E27FC236}">
                <a16:creationId xmlns:a16="http://schemas.microsoft.com/office/drawing/2014/main" id="{FFFC827D-90A7-2640-E656-26BA57614BE4}"/>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ok 21">
            <a:extLst>
              <a:ext uri="{FF2B5EF4-FFF2-40B4-BE49-F238E27FC236}">
                <a16:creationId xmlns:a16="http://schemas.microsoft.com/office/drawing/2014/main" id="{033253F1-A6D0-AB5C-0F98-8D1CBA6833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9720" y="510073"/>
            <a:ext cx="7558239" cy="6111859"/>
          </a:xfrm>
          <a:prstGeom prst="rect">
            <a:avLst/>
          </a:prstGeom>
        </p:spPr>
      </p:pic>
      <p:sp>
        <p:nvSpPr>
          <p:cNvPr id="6" name="TextBox 12">
            <a:extLst>
              <a:ext uri="{FF2B5EF4-FFF2-40B4-BE49-F238E27FC236}">
                <a16:creationId xmlns:a16="http://schemas.microsoft.com/office/drawing/2014/main" id="{FAEF1539-5ED8-8254-56A2-232CC3A5BB13}"/>
              </a:ext>
            </a:extLst>
          </p:cNvPr>
          <p:cNvSpPr txBox="1"/>
          <p:nvPr/>
        </p:nvSpPr>
        <p:spPr>
          <a:xfrm>
            <a:off x="5875231" y="563550"/>
            <a:ext cx="4999672" cy="830997"/>
          </a:xfrm>
          <a:prstGeom prst="rect">
            <a:avLst/>
          </a:prstGeom>
          <a:noFill/>
        </p:spPr>
        <p:txBody>
          <a:bodyPr wrap="square" rtlCol="0">
            <a:spAutoFit/>
          </a:bodyPr>
          <a:lstStyle/>
          <a:p>
            <a:pPr algn="r"/>
            <a:r>
              <a:rPr lang="sk-SK" sz="3200" b="1" dirty="0">
                <a:solidFill>
                  <a:srgbClr val="122862"/>
                </a:solidFill>
                <a:latin typeface="Arial" panose="020B0604020202020204" pitchFamily="34" charset="0"/>
                <a:ea typeface="Arial" charset="0"/>
                <a:cs typeface="Arial" panose="020B0604020202020204" pitchFamily="34" charset="0"/>
              </a:rPr>
              <a:t>METRANS</a:t>
            </a:r>
            <a:r>
              <a:rPr lang="en-US" sz="2800" dirty="0">
                <a:solidFill>
                  <a:srgbClr val="122862"/>
                </a:solidFill>
                <a:latin typeface="Arial" panose="020B0604020202020204" pitchFamily="34" charset="0"/>
                <a:ea typeface="Arial" charset="0"/>
                <a:cs typeface="Arial" panose="020B0604020202020204" pitchFamily="34" charset="0"/>
              </a:rPr>
              <a:t> </a:t>
            </a:r>
            <a:endParaRPr lang="sk-SK" sz="2800" dirty="0">
              <a:solidFill>
                <a:srgbClr val="122862"/>
              </a:solidFill>
              <a:latin typeface="Arial" panose="020B0604020202020204" pitchFamily="34" charset="0"/>
              <a:ea typeface="Arial" charset="0"/>
              <a:cs typeface="Arial" panose="020B0604020202020204" pitchFamily="34" charset="0"/>
            </a:endParaRPr>
          </a:p>
          <a:p>
            <a:pPr algn="r"/>
            <a:r>
              <a:rPr lang="zh-CN" altLang="en-US" sz="1600" dirty="0">
                <a:solidFill>
                  <a:srgbClr val="A0A0A0"/>
                </a:solidFill>
                <a:latin typeface="+mn-ea"/>
              </a:rPr>
              <a:t>每周超过</a:t>
            </a:r>
            <a:r>
              <a:rPr lang="en-US" altLang="zh-CN" sz="1600" dirty="0">
                <a:solidFill>
                  <a:srgbClr val="A0A0A0"/>
                </a:solidFill>
                <a:latin typeface="+mn-ea"/>
              </a:rPr>
              <a:t>650</a:t>
            </a:r>
            <a:r>
              <a:rPr lang="zh-CN" altLang="en-US" sz="1600" dirty="0">
                <a:solidFill>
                  <a:srgbClr val="A0A0A0"/>
                </a:solidFill>
                <a:latin typeface="+mn-ea"/>
              </a:rPr>
              <a:t>班定期列车</a:t>
            </a:r>
            <a:endParaRPr lang="sk-SK" sz="1600" dirty="0">
              <a:solidFill>
                <a:srgbClr val="A0A0A0"/>
              </a:solidFill>
              <a:latin typeface="+mn-ea"/>
              <a:cs typeface="Arial" charset="0"/>
            </a:endParaRPr>
          </a:p>
        </p:txBody>
      </p:sp>
      <p:sp>
        <p:nvSpPr>
          <p:cNvPr id="117" name="TextBox 4">
            <a:extLst>
              <a:ext uri="{FF2B5EF4-FFF2-40B4-BE49-F238E27FC236}">
                <a16:creationId xmlns:a16="http://schemas.microsoft.com/office/drawing/2014/main" id="{DAB88D4C-C022-3605-DF9E-1FC142291D3B}"/>
              </a:ext>
            </a:extLst>
          </p:cNvPr>
          <p:cNvSpPr txBox="1"/>
          <p:nvPr/>
        </p:nvSpPr>
        <p:spPr>
          <a:xfrm>
            <a:off x="329512" y="373751"/>
            <a:ext cx="1085185"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从</a:t>
            </a:r>
            <a:r>
              <a:rPr lang="sk-SK" sz="900" b="1" dirty="0">
                <a:solidFill>
                  <a:srgbClr val="122862"/>
                </a:solidFill>
                <a:latin typeface="Arial" panose="020B0604020202020204" pitchFamily="34" charset="0"/>
                <a:ea typeface="Arial" charset="0"/>
                <a:cs typeface="Arial" panose="020B0604020202020204" pitchFamily="34" charset="0"/>
              </a:rPr>
              <a:t> </a:t>
            </a:r>
            <a:r>
              <a:rPr lang="sk-SK" sz="900" b="1" dirty="0">
                <a:solidFill>
                  <a:srgbClr val="122862"/>
                </a:solidFill>
                <a:latin typeface="Arial" panose="020B0604020202020204" pitchFamily="34" charset="0"/>
                <a:cs typeface="Arial" panose="020B0604020202020204" pitchFamily="34" charset="0"/>
              </a:rPr>
              <a:t>↔</a:t>
            </a:r>
            <a:r>
              <a:rPr lang="sk-SK" sz="900" b="1" dirty="0">
                <a:solidFill>
                  <a:srgbClr val="122862"/>
                </a:solidFill>
                <a:latin typeface="Arial" panose="020B0604020202020204" pitchFamily="34" charset="0"/>
                <a:ea typeface="Arial" charset="0"/>
                <a:cs typeface="Arial" panose="020B0604020202020204" pitchFamily="34" charset="0"/>
              </a:rPr>
              <a:t> </a:t>
            </a:r>
            <a:r>
              <a:rPr lang="zh-CN" altLang="en-US" sz="900" b="1" dirty="0">
                <a:solidFill>
                  <a:srgbClr val="122862"/>
                </a:solidFill>
                <a:latin typeface="Arial" panose="020B0604020202020204" pitchFamily="34" charset="0"/>
                <a:ea typeface="Arial" charset="0"/>
                <a:cs typeface="Arial" panose="020B0604020202020204" pitchFamily="34" charset="0"/>
              </a:rPr>
              <a:t>到</a:t>
            </a:r>
            <a:endParaRPr lang="en-US" sz="900" b="1" dirty="0">
              <a:solidFill>
                <a:srgbClr val="122862"/>
              </a:solidFill>
              <a:latin typeface="Arial" panose="020B0604020202020204" pitchFamily="34" charset="0"/>
              <a:ea typeface="Arial" charset="0"/>
              <a:cs typeface="Arial" panose="020B0604020202020204" pitchFamily="34" charset="0"/>
            </a:endParaRPr>
          </a:p>
        </p:txBody>
      </p:sp>
      <p:sp>
        <p:nvSpPr>
          <p:cNvPr id="118" name="TextBox 33">
            <a:extLst>
              <a:ext uri="{FF2B5EF4-FFF2-40B4-BE49-F238E27FC236}">
                <a16:creationId xmlns:a16="http://schemas.microsoft.com/office/drawing/2014/main" id="{933B52B8-6673-291F-6085-35095B21A92D}"/>
              </a:ext>
            </a:extLst>
          </p:cNvPr>
          <p:cNvSpPr txBox="1"/>
          <p:nvPr/>
        </p:nvSpPr>
        <p:spPr>
          <a:xfrm>
            <a:off x="2171786" y="352348"/>
            <a:ext cx="847229"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每周班列</a:t>
            </a:r>
          </a:p>
        </p:txBody>
      </p:sp>
      <p:sp>
        <p:nvSpPr>
          <p:cNvPr id="4" name="TextBox 4">
            <a:extLst>
              <a:ext uri="{FF2B5EF4-FFF2-40B4-BE49-F238E27FC236}">
                <a16:creationId xmlns:a16="http://schemas.microsoft.com/office/drawing/2014/main" id="{38A5B01F-E21C-9963-AA4F-9AA8C4CFB711}"/>
              </a:ext>
            </a:extLst>
          </p:cNvPr>
          <p:cNvSpPr txBox="1"/>
          <p:nvPr/>
        </p:nvSpPr>
        <p:spPr>
          <a:xfrm>
            <a:off x="2901654" y="373751"/>
            <a:ext cx="999843" cy="230832"/>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从</a:t>
            </a:r>
            <a:r>
              <a:rPr lang="sk-SK" sz="900" b="1" dirty="0">
                <a:solidFill>
                  <a:srgbClr val="122862"/>
                </a:solidFill>
                <a:latin typeface="Arial" panose="020B0604020202020204" pitchFamily="34" charset="0"/>
                <a:ea typeface="Arial" charset="0"/>
                <a:cs typeface="Arial" panose="020B0604020202020204" pitchFamily="34" charset="0"/>
              </a:rPr>
              <a:t> </a:t>
            </a:r>
            <a:r>
              <a:rPr lang="sk-SK" sz="900" b="1" dirty="0">
                <a:solidFill>
                  <a:srgbClr val="122862"/>
                </a:solidFill>
                <a:latin typeface="Arial" panose="020B0604020202020204" pitchFamily="34" charset="0"/>
                <a:cs typeface="Arial" panose="020B0604020202020204" pitchFamily="34" charset="0"/>
              </a:rPr>
              <a:t>↔</a:t>
            </a:r>
            <a:r>
              <a:rPr lang="sk-SK" sz="900" b="1" dirty="0">
                <a:solidFill>
                  <a:srgbClr val="122862"/>
                </a:solidFill>
                <a:latin typeface="Arial" panose="020B0604020202020204" pitchFamily="34" charset="0"/>
                <a:ea typeface="Arial" charset="0"/>
                <a:cs typeface="Arial" panose="020B0604020202020204" pitchFamily="34" charset="0"/>
              </a:rPr>
              <a:t> </a:t>
            </a:r>
            <a:r>
              <a:rPr lang="zh-CN" altLang="en-US" sz="900" b="1" dirty="0">
                <a:solidFill>
                  <a:srgbClr val="122862"/>
                </a:solidFill>
                <a:latin typeface="Arial" panose="020B0604020202020204" pitchFamily="34" charset="0"/>
                <a:ea typeface="Arial" charset="0"/>
                <a:cs typeface="Arial" panose="020B0604020202020204" pitchFamily="34" charset="0"/>
              </a:rPr>
              <a:t>到</a:t>
            </a:r>
            <a:endParaRPr lang="en-US" sz="900" b="1" dirty="0">
              <a:solidFill>
                <a:srgbClr val="122862"/>
              </a:solidFill>
              <a:latin typeface="Arial" panose="020B0604020202020204" pitchFamily="34" charset="0"/>
              <a:ea typeface="Arial" charset="0"/>
              <a:cs typeface="Arial" panose="020B0604020202020204" pitchFamily="34" charset="0"/>
            </a:endParaRPr>
          </a:p>
        </p:txBody>
      </p:sp>
      <p:sp>
        <p:nvSpPr>
          <p:cNvPr id="5" name="TextBox 33">
            <a:extLst>
              <a:ext uri="{FF2B5EF4-FFF2-40B4-BE49-F238E27FC236}">
                <a16:creationId xmlns:a16="http://schemas.microsoft.com/office/drawing/2014/main" id="{BF901CF5-D364-9FC8-E302-09A946B6CED8}"/>
              </a:ext>
            </a:extLst>
          </p:cNvPr>
          <p:cNvSpPr txBox="1"/>
          <p:nvPr/>
        </p:nvSpPr>
        <p:spPr>
          <a:xfrm>
            <a:off x="4460783" y="373751"/>
            <a:ext cx="91528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900" b="1" dirty="0">
                <a:solidFill>
                  <a:srgbClr val="122862"/>
                </a:solidFill>
                <a:latin typeface="Arial" panose="020B0604020202020204" pitchFamily="34" charset="0"/>
                <a:ea typeface="Arial" charset="0"/>
                <a:cs typeface="Arial" panose="020B0604020202020204" pitchFamily="34" charset="0"/>
              </a:rPr>
              <a:t>每周班列</a:t>
            </a:r>
          </a:p>
        </p:txBody>
      </p:sp>
      <p:sp>
        <p:nvSpPr>
          <p:cNvPr id="16" name="TextBox 12">
            <a:extLst>
              <a:ext uri="{FF2B5EF4-FFF2-40B4-BE49-F238E27FC236}">
                <a16:creationId xmlns:a16="http://schemas.microsoft.com/office/drawing/2014/main" id="{F5CC8F0D-D410-83FF-2CA9-856D807C31DA}"/>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17" name="Obdĺžnik 16">
            <a:extLst>
              <a:ext uri="{FF2B5EF4-FFF2-40B4-BE49-F238E27FC236}">
                <a16:creationId xmlns:a16="http://schemas.microsoft.com/office/drawing/2014/main" id="{FB6BB035-D69A-C018-F115-EAE0BA232D0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8" name="Obrázok 17">
            <a:extLst>
              <a:ext uri="{FF2B5EF4-FFF2-40B4-BE49-F238E27FC236}">
                <a16:creationId xmlns:a16="http://schemas.microsoft.com/office/drawing/2014/main" id="{0449FCA5-2B52-6095-02DB-672D9FBC0017}"/>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52843714-C83D-6475-9409-BF589CC3E19D}"/>
              </a:ext>
            </a:extLst>
          </p:cNvPr>
          <p:cNvSpPr/>
          <p:nvPr/>
        </p:nvSpPr>
        <p:spPr>
          <a:xfrm>
            <a:off x="418970" y="788237"/>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Budapest ↔ Arad</a:t>
            </a:r>
            <a:endParaRPr lang="en-AU" sz="800" noProof="0" dirty="0">
              <a:solidFill>
                <a:srgbClr val="122862"/>
              </a:solidFill>
              <a:latin typeface="Arial" panose="020B0604020202020204" pitchFamily="34" charset="0"/>
              <a:cs typeface="Arial" panose="020B0604020202020204" pitchFamily="34" charset="0"/>
            </a:endParaRPr>
          </a:p>
        </p:txBody>
      </p:sp>
      <p:sp>
        <p:nvSpPr>
          <p:cNvPr id="20" name="Obdĺžnik 19">
            <a:extLst>
              <a:ext uri="{FF2B5EF4-FFF2-40B4-BE49-F238E27FC236}">
                <a16:creationId xmlns:a16="http://schemas.microsoft.com/office/drawing/2014/main" id="{C9C65BA4-B888-A65D-A256-89B7AA20139E}"/>
              </a:ext>
            </a:extLst>
          </p:cNvPr>
          <p:cNvSpPr/>
          <p:nvPr/>
        </p:nvSpPr>
        <p:spPr>
          <a:xfrm>
            <a:off x="418970" y="99434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Budapest ↔ Belgrade (</a:t>
            </a:r>
            <a:r>
              <a:rPr lang="en-AU" sz="800" dirty="0" err="1">
                <a:solidFill>
                  <a:srgbClr val="122862"/>
                </a:solidFill>
                <a:latin typeface="Arial" panose="020B0604020202020204" pitchFamily="34" charset="0"/>
                <a:cs typeface="Arial" panose="020B0604020202020204" pitchFamily="34" charset="0"/>
              </a:rPr>
              <a:t>Inđija</a:t>
            </a:r>
            <a:r>
              <a:rPr lang="en-AU" sz="800" noProof="0" dirty="0">
                <a:solidFill>
                  <a:srgbClr val="122862"/>
                </a:solidFill>
                <a:latin typeface="Arial" panose="020B0604020202020204" pitchFamily="34" charset="0"/>
                <a:cs typeface="Arial" panose="020B0604020202020204" pitchFamily="34" charset="0"/>
              </a:rPr>
              <a:t>)</a:t>
            </a:r>
          </a:p>
        </p:txBody>
      </p:sp>
      <p:sp>
        <p:nvSpPr>
          <p:cNvPr id="21" name="Obdĺžnik 20">
            <a:extLst>
              <a:ext uri="{FF2B5EF4-FFF2-40B4-BE49-F238E27FC236}">
                <a16:creationId xmlns:a16="http://schemas.microsoft.com/office/drawing/2014/main" id="{9AC53E75-B686-4020-21E4-4E8F4D8CD660}"/>
              </a:ext>
            </a:extLst>
          </p:cNvPr>
          <p:cNvSpPr/>
          <p:nvPr/>
        </p:nvSpPr>
        <p:spPr>
          <a:xfrm>
            <a:off x="418970" y="120003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noProof="0" dirty="0">
              <a:solidFill>
                <a:srgbClr val="122862"/>
              </a:solidFill>
              <a:latin typeface="Arial" panose="020B0604020202020204" pitchFamily="34" charset="0"/>
              <a:cs typeface="Arial" panose="020B0604020202020204" pitchFamily="34" charset="0"/>
            </a:endParaRPr>
          </a:p>
        </p:txBody>
      </p:sp>
      <p:sp>
        <p:nvSpPr>
          <p:cNvPr id="22" name="Obdĺžnik 21">
            <a:extLst>
              <a:ext uri="{FF2B5EF4-FFF2-40B4-BE49-F238E27FC236}">
                <a16:creationId xmlns:a16="http://schemas.microsoft.com/office/drawing/2014/main" id="{D7B3D599-4ABD-64DE-8D9B-DDD650FE8F0A}"/>
              </a:ext>
            </a:extLst>
          </p:cNvPr>
          <p:cNvSpPr/>
          <p:nvPr/>
        </p:nvSpPr>
        <p:spPr>
          <a:xfrm>
            <a:off x="418970" y="1405727"/>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a:t>
            </a:r>
            <a:endParaRPr lang="en-AU" sz="800" noProof="0" dirty="0">
              <a:solidFill>
                <a:srgbClr val="122862"/>
              </a:solidFill>
              <a:latin typeface="Arial" panose="020B0604020202020204" pitchFamily="34" charset="0"/>
              <a:cs typeface="Arial" panose="020B0604020202020204" pitchFamily="34" charset="0"/>
            </a:endParaRPr>
          </a:p>
        </p:txBody>
      </p:sp>
      <p:sp>
        <p:nvSpPr>
          <p:cNvPr id="23" name="Obdĺžnik 22">
            <a:extLst>
              <a:ext uri="{FF2B5EF4-FFF2-40B4-BE49-F238E27FC236}">
                <a16:creationId xmlns:a16="http://schemas.microsoft.com/office/drawing/2014/main" id="{2FCC978F-E1E0-5DE0-AB32-92F91F5D4D06}"/>
              </a:ext>
            </a:extLst>
          </p:cNvPr>
          <p:cNvSpPr/>
          <p:nvPr/>
        </p:nvSpPr>
        <p:spPr>
          <a:xfrm>
            <a:off x="418970" y="1611418"/>
            <a:ext cx="1806069" cy="140529"/>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Gądki</a:t>
            </a:r>
            <a:endParaRPr lang="en-AU" sz="800" noProof="0" dirty="0">
              <a:solidFill>
                <a:srgbClr val="122862"/>
              </a:solidFill>
              <a:latin typeface="Arial" panose="020B0604020202020204" pitchFamily="34" charset="0"/>
              <a:cs typeface="Arial" panose="020B0604020202020204" pitchFamily="34" charset="0"/>
            </a:endParaRPr>
          </a:p>
        </p:txBody>
      </p:sp>
      <p:sp>
        <p:nvSpPr>
          <p:cNvPr id="24" name="Obdĺžnik 23">
            <a:extLst>
              <a:ext uri="{FF2B5EF4-FFF2-40B4-BE49-F238E27FC236}">
                <a16:creationId xmlns:a16="http://schemas.microsoft.com/office/drawing/2014/main" id="{CDF98433-8222-3838-BA8C-5946C34F1273}"/>
              </a:ext>
            </a:extLst>
          </p:cNvPr>
          <p:cNvSpPr/>
          <p:nvPr/>
        </p:nvSpPr>
        <p:spPr>
          <a:xfrm>
            <a:off x="418970" y="181710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München</a:t>
            </a:r>
            <a:endParaRPr lang="en-AU" sz="800" noProof="0" dirty="0">
              <a:solidFill>
                <a:srgbClr val="122862"/>
              </a:solidFill>
              <a:latin typeface="Arial" panose="020B0604020202020204" pitchFamily="34" charset="0"/>
              <a:cs typeface="Arial" panose="020B0604020202020204" pitchFamily="34" charset="0"/>
            </a:endParaRPr>
          </a:p>
        </p:txBody>
      </p:sp>
      <p:sp>
        <p:nvSpPr>
          <p:cNvPr id="25" name="Obdĺžnik 24">
            <a:extLst>
              <a:ext uri="{FF2B5EF4-FFF2-40B4-BE49-F238E27FC236}">
                <a16:creationId xmlns:a16="http://schemas.microsoft.com/office/drawing/2014/main" id="{E7232D9D-289B-925A-E720-D7762A9EE381}"/>
              </a:ext>
            </a:extLst>
          </p:cNvPr>
          <p:cNvSpPr/>
          <p:nvPr/>
        </p:nvSpPr>
        <p:spPr>
          <a:xfrm>
            <a:off x="418970" y="202280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Nürnberg</a:t>
            </a:r>
            <a:endParaRPr lang="en-AU" sz="800" noProof="0" dirty="0">
              <a:solidFill>
                <a:srgbClr val="122862"/>
              </a:solidFill>
              <a:latin typeface="Arial" panose="020B0604020202020204" pitchFamily="34" charset="0"/>
              <a:cs typeface="Arial" panose="020B0604020202020204" pitchFamily="34" charset="0"/>
            </a:endParaRPr>
          </a:p>
        </p:txBody>
      </p:sp>
      <p:sp>
        <p:nvSpPr>
          <p:cNvPr id="26" name="Obdĺžnik 25">
            <a:extLst>
              <a:ext uri="{FF2B5EF4-FFF2-40B4-BE49-F238E27FC236}">
                <a16:creationId xmlns:a16="http://schemas.microsoft.com/office/drawing/2014/main" id="{84C1A3BE-6067-A4B5-483D-2294B2A3AC27}"/>
              </a:ext>
            </a:extLst>
          </p:cNvPr>
          <p:cNvSpPr/>
          <p:nvPr/>
        </p:nvSpPr>
        <p:spPr>
          <a:xfrm>
            <a:off x="418970" y="222849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Praha</a:t>
            </a:r>
            <a:endParaRPr lang="en-AU" sz="800" noProof="0" dirty="0">
              <a:solidFill>
                <a:srgbClr val="122862"/>
              </a:solidFill>
              <a:latin typeface="Arial" panose="020B0604020202020204" pitchFamily="34" charset="0"/>
              <a:cs typeface="Arial" panose="020B0604020202020204" pitchFamily="34" charset="0"/>
            </a:endParaRPr>
          </a:p>
        </p:txBody>
      </p:sp>
      <p:sp>
        <p:nvSpPr>
          <p:cNvPr id="27" name="Obdĺžnik 26">
            <a:extLst>
              <a:ext uri="{FF2B5EF4-FFF2-40B4-BE49-F238E27FC236}">
                <a16:creationId xmlns:a16="http://schemas.microsoft.com/office/drawing/2014/main" id="{A8911700-30D0-0C87-E696-B3F15BE61249}"/>
              </a:ext>
            </a:extLst>
          </p:cNvPr>
          <p:cNvSpPr/>
          <p:nvPr/>
        </p:nvSpPr>
        <p:spPr>
          <a:xfrm>
            <a:off x="2265628" y="78823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28" name="Obdĺžnik 27">
            <a:extLst>
              <a:ext uri="{FF2B5EF4-FFF2-40B4-BE49-F238E27FC236}">
                <a16:creationId xmlns:a16="http://schemas.microsoft.com/office/drawing/2014/main" id="{590BE282-FCF2-AB99-FB9D-F610986493E6}"/>
              </a:ext>
            </a:extLst>
          </p:cNvPr>
          <p:cNvSpPr/>
          <p:nvPr/>
        </p:nvSpPr>
        <p:spPr>
          <a:xfrm>
            <a:off x="2265628" y="993944"/>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29" name="Obdĺžnik 28">
            <a:extLst>
              <a:ext uri="{FF2B5EF4-FFF2-40B4-BE49-F238E27FC236}">
                <a16:creationId xmlns:a16="http://schemas.microsoft.com/office/drawing/2014/main" id="{78ED3F81-DA64-02EE-1A16-3B703E873BFA}"/>
              </a:ext>
            </a:extLst>
          </p:cNvPr>
          <p:cNvSpPr/>
          <p:nvPr/>
        </p:nvSpPr>
        <p:spPr>
          <a:xfrm>
            <a:off x="2265628" y="119965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13</a:t>
            </a:r>
          </a:p>
        </p:txBody>
      </p:sp>
      <p:sp>
        <p:nvSpPr>
          <p:cNvPr id="30" name="Obdĺžnik 29">
            <a:extLst>
              <a:ext uri="{FF2B5EF4-FFF2-40B4-BE49-F238E27FC236}">
                <a16:creationId xmlns:a16="http://schemas.microsoft.com/office/drawing/2014/main" id="{66C7FDFC-07D3-212F-F021-98DE4D49B429}"/>
              </a:ext>
            </a:extLst>
          </p:cNvPr>
          <p:cNvSpPr/>
          <p:nvPr/>
        </p:nvSpPr>
        <p:spPr>
          <a:xfrm>
            <a:off x="2265628" y="140535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31" name="Obdĺžnik 30">
            <a:extLst>
              <a:ext uri="{FF2B5EF4-FFF2-40B4-BE49-F238E27FC236}">
                <a16:creationId xmlns:a16="http://schemas.microsoft.com/office/drawing/2014/main" id="{564E71B9-7BB3-28DE-7146-7BD7990DD9C7}"/>
              </a:ext>
            </a:extLst>
          </p:cNvPr>
          <p:cNvSpPr/>
          <p:nvPr/>
        </p:nvSpPr>
        <p:spPr>
          <a:xfrm>
            <a:off x="2265628" y="1611065"/>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13</a:t>
            </a:r>
          </a:p>
        </p:txBody>
      </p:sp>
      <p:sp>
        <p:nvSpPr>
          <p:cNvPr id="32" name="Obdĺžnik 31">
            <a:extLst>
              <a:ext uri="{FF2B5EF4-FFF2-40B4-BE49-F238E27FC236}">
                <a16:creationId xmlns:a16="http://schemas.microsoft.com/office/drawing/2014/main" id="{9426B2F5-B159-7B90-C039-9B3BBE567F36}"/>
              </a:ext>
            </a:extLst>
          </p:cNvPr>
          <p:cNvSpPr/>
          <p:nvPr/>
        </p:nvSpPr>
        <p:spPr>
          <a:xfrm>
            <a:off x="2265628" y="181677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33" name="Obdĺžnik 32">
            <a:extLst>
              <a:ext uri="{FF2B5EF4-FFF2-40B4-BE49-F238E27FC236}">
                <a16:creationId xmlns:a16="http://schemas.microsoft.com/office/drawing/2014/main" id="{45D9453F-A365-4FED-AB90-BA22B533DD9A}"/>
              </a:ext>
            </a:extLst>
          </p:cNvPr>
          <p:cNvSpPr/>
          <p:nvPr/>
        </p:nvSpPr>
        <p:spPr>
          <a:xfrm>
            <a:off x="2265628" y="2022480"/>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34" name="Obdĺžnik 33">
            <a:extLst>
              <a:ext uri="{FF2B5EF4-FFF2-40B4-BE49-F238E27FC236}">
                <a16:creationId xmlns:a16="http://schemas.microsoft.com/office/drawing/2014/main" id="{3F5771FE-DCF5-B74B-96E2-CBFD5498FF4E}"/>
              </a:ext>
            </a:extLst>
          </p:cNvPr>
          <p:cNvSpPr/>
          <p:nvPr/>
        </p:nvSpPr>
        <p:spPr>
          <a:xfrm>
            <a:off x="2265628" y="222818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11</a:t>
            </a:r>
          </a:p>
        </p:txBody>
      </p:sp>
      <p:sp>
        <p:nvSpPr>
          <p:cNvPr id="35" name="Obdĺžnik 34">
            <a:extLst>
              <a:ext uri="{FF2B5EF4-FFF2-40B4-BE49-F238E27FC236}">
                <a16:creationId xmlns:a16="http://schemas.microsoft.com/office/drawing/2014/main" id="{8BF81255-4DC0-B98D-C4A7-8A757CA1752E}"/>
              </a:ext>
            </a:extLst>
          </p:cNvPr>
          <p:cNvSpPr/>
          <p:nvPr/>
        </p:nvSpPr>
        <p:spPr>
          <a:xfrm>
            <a:off x="3013990" y="778169"/>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Berlin</a:t>
            </a:r>
            <a:endParaRPr lang="en-AU" sz="800" noProof="0" dirty="0">
              <a:solidFill>
                <a:srgbClr val="122862"/>
              </a:solidFill>
              <a:latin typeface="Arial" panose="020B0604020202020204" pitchFamily="34" charset="0"/>
              <a:cs typeface="Arial" panose="020B0604020202020204" pitchFamily="34" charset="0"/>
            </a:endParaRPr>
          </a:p>
        </p:txBody>
      </p:sp>
      <p:sp>
        <p:nvSpPr>
          <p:cNvPr id="36" name="Obdĺžnik 35">
            <a:extLst>
              <a:ext uri="{FF2B5EF4-FFF2-40B4-BE49-F238E27FC236}">
                <a16:creationId xmlns:a16="http://schemas.microsoft.com/office/drawing/2014/main" id="{F3F8B0BB-A4AD-724D-4BEB-A8CD19E9617F}"/>
              </a:ext>
            </a:extLst>
          </p:cNvPr>
          <p:cNvSpPr/>
          <p:nvPr/>
        </p:nvSpPr>
        <p:spPr>
          <a:xfrm>
            <a:off x="3013990" y="985639"/>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i="0" u="none" strike="noStrike" noProof="0" dirty="0">
              <a:solidFill>
                <a:srgbClr val="122862"/>
              </a:solidFill>
              <a:effectLst/>
              <a:latin typeface="Arial" panose="020B0604020202020204" pitchFamily="34" charset="0"/>
              <a:cs typeface="Arial" panose="020B0604020202020204" pitchFamily="34" charset="0"/>
            </a:endParaRPr>
          </a:p>
        </p:txBody>
      </p:sp>
      <p:sp>
        <p:nvSpPr>
          <p:cNvPr id="37" name="Obdĺžnik 36">
            <a:extLst>
              <a:ext uri="{FF2B5EF4-FFF2-40B4-BE49-F238E27FC236}">
                <a16:creationId xmlns:a16="http://schemas.microsoft.com/office/drawing/2014/main" id="{8A4F56B1-58D6-DFA9-80B4-666F667998C2}"/>
              </a:ext>
            </a:extLst>
          </p:cNvPr>
          <p:cNvSpPr/>
          <p:nvPr/>
        </p:nvSpPr>
        <p:spPr>
          <a:xfrm>
            <a:off x="3013990" y="1191346"/>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a:t>
            </a:r>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a:t>
            </a:r>
            <a:endParaRPr lang="en-AU" sz="800" noProof="0" dirty="0">
              <a:solidFill>
                <a:srgbClr val="122862"/>
              </a:solidFill>
              <a:latin typeface="Arial" panose="020B0604020202020204" pitchFamily="34" charset="0"/>
              <a:cs typeface="Arial" panose="020B0604020202020204" pitchFamily="34" charset="0"/>
            </a:endParaRPr>
          </a:p>
        </p:txBody>
      </p:sp>
      <p:sp>
        <p:nvSpPr>
          <p:cNvPr id="38" name="Obdĺžnik 37">
            <a:extLst>
              <a:ext uri="{FF2B5EF4-FFF2-40B4-BE49-F238E27FC236}">
                <a16:creationId xmlns:a16="http://schemas.microsoft.com/office/drawing/2014/main" id="{83BA3B84-7F5B-56AB-1431-E253691B2182}"/>
              </a:ext>
            </a:extLst>
          </p:cNvPr>
          <p:cNvSpPr/>
          <p:nvPr/>
        </p:nvSpPr>
        <p:spPr>
          <a:xfrm>
            <a:off x="3013990" y="1397053"/>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a:t>
            </a:r>
            <a:r>
              <a:rPr lang="en-AU" sz="800" dirty="0" err="1">
                <a:solidFill>
                  <a:srgbClr val="122862"/>
                </a:solidFill>
                <a:latin typeface="Arial" panose="020B0604020202020204" pitchFamily="34" charset="0"/>
                <a:cs typeface="Arial" panose="020B0604020202020204" pitchFamily="34" charset="0"/>
              </a:rPr>
              <a:t>Gądki</a:t>
            </a:r>
            <a:endParaRPr lang="en-AU" sz="800" noProof="0" dirty="0">
              <a:solidFill>
                <a:srgbClr val="122862"/>
              </a:solidFill>
              <a:latin typeface="Arial" panose="020B0604020202020204" pitchFamily="34" charset="0"/>
              <a:cs typeface="Arial" panose="020B0604020202020204" pitchFamily="34" charset="0"/>
            </a:endParaRPr>
          </a:p>
        </p:txBody>
      </p:sp>
      <p:sp>
        <p:nvSpPr>
          <p:cNvPr id="39" name="Obdĺžnik 38">
            <a:extLst>
              <a:ext uri="{FF2B5EF4-FFF2-40B4-BE49-F238E27FC236}">
                <a16:creationId xmlns:a16="http://schemas.microsoft.com/office/drawing/2014/main" id="{F3097737-7DD7-AB34-3686-7A25305E32E1}"/>
              </a:ext>
            </a:extLst>
          </p:cNvPr>
          <p:cNvSpPr/>
          <p:nvPr/>
        </p:nvSpPr>
        <p:spPr>
          <a:xfrm>
            <a:off x="3013990" y="1602760"/>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Gernsheim</a:t>
            </a:r>
            <a:endParaRPr lang="en-AU" sz="800" noProof="0" dirty="0">
              <a:solidFill>
                <a:srgbClr val="122862"/>
              </a:solidFill>
              <a:latin typeface="Arial" panose="020B0604020202020204" pitchFamily="34" charset="0"/>
              <a:cs typeface="Arial" panose="020B0604020202020204" pitchFamily="34" charset="0"/>
            </a:endParaRPr>
          </a:p>
        </p:txBody>
      </p:sp>
      <p:sp>
        <p:nvSpPr>
          <p:cNvPr id="40" name="Obdĺžnik 39">
            <a:extLst>
              <a:ext uri="{FF2B5EF4-FFF2-40B4-BE49-F238E27FC236}">
                <a16:creationId xmlns:a16="http://schemas.microsoft.com/office/drawing/2014/main" id="{99AB077B-38CD-039E-3802-42DE0A7F8E2C}"/>
              </a:ext>
            </a:extLst>
          </p:cNvPr>
          <p:cNvSpPr/>
          <p:nvPr/>
        </p:nvSpPr>
        <p:spPr>
          <a:xfrm>
            <a:off x="3013990" y="1808467"/>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Kornwestheim</a:t>
            </a:r>
          </a:p>
        </p:txBody>
      </p:sp>
      <p:sp>
        <p:nvSpPr>
          <p:cNvPr id="41" name="Obdĺžnik 40">
            <a:extLst>
              <a:ext uri="{FF2B5EF4-FFF2-40B4-BE49-F238E27FC236}">
                <a16:creationId xmlns:a16="http://schemas.microsoft.com/office/drawing/2014/main" id="{4DE99A3E-B2B3-2E5C-238B-7321006062CA}"/>
              </a:ext>
            </a:extLst>
          </p:cNvPr>
          <p:cNvSpPr/>
          <p:nvPr/>
        </p:nvSpPr>
        <p:spPr>
          <a:xfrm>
            <a:off x="3013990" y="2014174"/>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a:t>
            </a:r>
            <a:r>
              <a:rPr lang="en-AU" sz="800" noProof="0" dirty="0">
                <a:solidFill>
                  <a:srgbClr val="122862"/>
                </a:solidFill>
                <a:latin typeface="Arial" panose="020B0604020202020204" pitchFamily="34" charset="0"/>
                <a:cs typeface="Arial" panose="020B0604020202020204" pitchFamily="34" charset="0"/>
              </a:rPr>
              <a:t>g </a:t>
            </a:r>
            <a:r>
              <a:rPr lang="en-AU" sz="800" u="none" strike="noStrike" noProof="0" dirty="0">
                <a:solidFill>
                  <a:srgbClr val="122862"/>
                </a:solidFill>
                <a:effectLst/>
                <a:latin typeface="Arial" panose="020B0604020202020204" pitchFamily="34" charset="0"/>
                <a:cs typeface="Arial" panose="020B0604020202020204" pitchFamily="34" charset="0"/>
              </a:rPr>
              <a:t>↔ Krems</a:t>
            </a:r>
            <a:r>
              <a:rPr lang="en-AU" sz="800" noProof="0" dirty="0">
                <a:solidFill>
                  <a:srgbClr val="122862"/>
                </a:solidFill>
                <a:latin typeface="Arial" panose="020B0604020202020204" pitchFamily="34" charset="0"/>
                <a:cs typeface="Arial" panose="020B0604020202020204" pitchFamily="34" charset="0"/>
              </a:rPr>
              <a:t> </a:t>
            </a:r>
            <a:endParaRPr lang="en-AU" sz="800" u="none" strike="noStrike" noProof="0" dirty="0">
              <a:solidFill>
                <a:srgbClr val="122862"/>
              </a:solidFill>
              <a:effectLst/>
              <a:latin typeface="Arial" panose="020B0604020202020204" pitchFamily="34" charset="0"/>
              <a:cs typeface="Arial" panose="020B0604020202020204" pitchFamily="34" charset="0"/>
            </a:endParaRPr>
          </a:p>
        </p:txBody>
      </p:sp>
      <p:sp>
        <p:nvSpPr>
          <p:cNvPr id="42" name="Obdĺžnik 41">
            <a:extLst>
              <a:ext uri="{FF2B5EF4-FFF2-40B4-BE49-F238E27FC236}">
                <a16:creationId xmlns:a16="http://schemas.microsoft.com/office/drawing/2014/main" id="{FC5FCDC7-BB94-7E99-FAC3-07FD10178CAD}"/>
              </a:ext>
            </a:extLst>
          </p:cNvPr>
          <p:cNvSpPr/>
          <p:nvPr/>
        </p:nvSpPr>
        <p:spPr>
          <a:xfrm>
            <a:off x="3013990" y="2219881"/>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Leipzig</a:t>
            </a:r>
            <a:endParaRPr lang="en-AU" sz="800" noProof="0" dirty="0">
              <a:solidFill>
                <a:srgbClr val="122862"/>
              </a:solidFill>
              <a:latin typeface="Arial" panose="020B0604020202020204" pitchFamily="34" charset="0"/>
              <a:cs typeface="Arial" panose="020B0604020202020204" pitchFamily="34" charset="0"/>
            </a:endParaRPr>
          </a:p>
        </p:txBody>
      </p:sp>
      <p:sp>
        <p:nvSpPr>
          <p:cNvPr id="43" name="Obdĺžnik 42">
            <a:extLst>
              <a:ext uri="{FF2B5EF4-FFF2-40B4-BE49-F238E27FC236}">
                <a16:creationId xmlns:a16="http://schemas.microsoft.com/office/drawing/2014/main" id="{AB4327D4-5372-5A35-33D0-A6441E83AF71}"/>
              </a:ext>
            </a:extLst>
          </p:cNvPr>
          <p:cNvSpPr/>
          <p:nvPr/>
        </p:nvSpPr>
        <p:spPr>
          <a:xfrm>
            <a:off x="3013990" y="2425588"/>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München</a:t>
            </a:r>
            <a:endParaRPr lang="en-AU" sz="800" noProof="0" dirty="0">
              <a:solidFill>
                <a:srgbClr val="122862"/>
              </a:solidFill>
              <a:latin typeface="Arial" panose="020B0604020202020204" pitchFamily="34" charset="0"/>
              <a:cs typeface="Arial" panose="020B0604020202020204" pitchFamily="34" charset="0"/>
            </a:endParaRPr>
          </a:p>
        </p:txBody>
      </p:sp>
      <p:sp>
        <p:nvSpPr>
          <p:cNvPr id="44" name="Obdĺžnik 43">
            <a:extLst>
              <a:ext uri="{FF2B5EF4-FFF2-40B4-BE49-F238E27FC236}">
                <a16:creationId xmlns:a16="http://schemas.microsoft.com/office/drawing/2014/main" id="{A795EF9B-0298-DF2A-80EA-CE3957CE9B70}"/>
              </a:ext>
            </a:extLst>
          </p:cNvPr>
          <p:cNvSpPr/>
          <p:nvPr/>
        </p:nvSpPr>
        <p:spPr>
          <a:xfrm>
            <a:off x="3013990" y="2631295"/>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Nürnberg</a:t>
            </a:r>
            <a:endParaRPr lang="en-AU" sz="800" noProof="0" dirty="0">
              <a:solidFill>
                <a:srgbClr val="122862"/>
              </a:solidFill>
              <a:latin typeface="Arial" panose="020B0604020202020204" pitchFamily="34" charset="0"/>
              <a:cs typeface="Arial" panose="020B0604020202020204" pitchFamily="34" charset="0"/>
            </a:endParaRPr>
          </a:p>
        </p:txBody>
      </p:sp>
      <p:sp>
        <p:nvSpPr>
          <p:cNvPr id="45" name="Obdĺžnik 44">
            <a:extLst>
              <a:ext uri="{FF2B5EF4-FFF2-40B4-BE49-F238E27FC236}">
                <a16:creationId xmlns:a16="http://schemas.microsoft.com/office/drawing/2014/main" id="{06A562F0-E6A5-9FE0-9768-AF1F751CF3CA}"/>
              </a:ext>
            </a:extLst>
          </p:cNvPr>
          <p:cNvSpPr/>
          <p:nvPr/>
        </p:nvSpPr>
        <p:spPr>
          <a:xfrm>
            <a:off x="3013990" y="2837003"/>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Hamburg ↔ Praha</a:t>
            </a:r>
            <a:endParaRPr lang="en-AU" sz="800" i="0" u="none" strike="noStrike" noProof="0" dirty="0">
              <a:solidFill>
                <a:srgbClr val="122862"/>
              </a:solidFill>
              <a:effectLst/>
              <a:latin typeface="Arial" panose="020B0604020202020204" pitchFamily="34" charset="0"/>
              <a:cs typeface="Arial" panose="020B0604020202020204" pitchFamily="34" charset="0"/>
            </a:endParaRPr>
          </a:p>
        </p:txBody>
      </p:sp>
      <p:sp>
        <p:nvSpPr>
          <p:cNvPr id="46" name="Obdĺžnik 45">
            <a:extLst>
              <a:ext uri="{FF2B5EF4-FFF2-40B4-BE49-F238E27FC236}">
                <a16:creationId xmlns:a16="http://schemas.microsoft.com/office/drawing/2014/main" id="{19255F2A-6581-D055-F7E1-67EE03A012C3}"/>
              </a:ext>
            </a:extLst>
          </p:cNvPr>
          <p:cNvSpPr/>
          <p:nvPr/>
        </p:nvSpPr>
        <p:spPr>
          <a:xfrm>
            <a:off x="3013990" y="3042710"/>
            <a:ext cx="1543525" cy="150703"/>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Koper</a:t>
            </a:r>
            <a:r>
              <a:rPr lang="en-AU" sz="800" u="none" strike="noStrike" noProof="0" dirty="0">
                <a:solidFill>
                  <a:srgbClr val="122862"/>
                </a:solidFill>
                <a:effectLst/>
                <a:latin typeface="Arial" panose="020B0604020202020204" pitchFamily="34" charset="0"/>
                <a:cs typeface="Arial" panose="020B0604020202020204" pitchFamily="34" charset="0"/>
              </a:rPr>
              <a:t> ↔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47" name="Obdĺžnik 46">
            <a:extLst>
              <a:ext uri="{FF2B5EF4-FFF2-40B4-BE49-F238E27FC236}">
                <a16:creationId xmlns:a16="http://schemas.microsoft.com/office/drawing/2014/main" id="{9901DA45-C407-B3AE-2984-B45F170868C9}"/>
              </a:ext>
            </a:extLst>
          </p:cNvPr>
          <p:cNvSpPr/>
          <p:nvPr/>
        </p:nvSpPr>
        <p:spPr>
          <a:xfrm>
            <a:off x="3013990" y="3240052"/>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Koper ↔ </a:t>
            </a:r>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a:t>
            </a:r>
            <a:endParaRPr lang="en-AU" sz="800" noProof="0" dirty="0">
              <a:solidFill>
                <a:srgbClr val="122862"/>
              </a:solidFill>
              <a:latin typeface="Arial" panose="020B0604020202020204" pitchFamily="34" charset="0"/>
              <a:cs typeface="Arial" panose="020B0604020202020204" pitchFamily="34" charset="0"/>
            </a:endParaRPr>
          </a:p>
        </p:txBody>
      </p:sp>
      <p:sp>
        <p:nvSpPr>
          <p:cNvPr id="48" name="Obdĺžnik 47">
            <a:extLst>
              <a:ext uri="{FF2B5EF4-FFF2-40B4-BE49-F238E27FC236}">
                <a16:creationId xmlns:a16="http://schemas.microsoft.com/office/drawing/2014/main" id="{C56C34FE-402E-D1A4-5A41-800568A29D0F}"/>
              </a:ext>
            </a:extLst>
          </p:cNvPr>
          <p:cNvSpPr/>
          <p:nvPr/>
        </p:nvSpPr>
        <p:spPr>
          <a:xfrm>
            <a:off x="3013990" y="3659138"/>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Małaszewicze</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a:t>
            </a:r>
            <a:r>
              <a:rPr lang="en-AU" sz="800" noProof="0" dirty="0">
                <a:solidFill>
                  <a:srgbClr val="122862"/>
                </a:solidFill>
                <a:latin typeface="Arial" panose="020B0604020202020204" pitchFamily="34" charset="0"/>
                <a:cs typeface="Arial" panose="020B0604020202020204" pitchFamily="34" charset="0"/>
              </a:rPr>
              <a:t> Budapest</a:t>
            </a:r>
          </a:p>
        </p:txBody>
      </p:sp>
      <p:sp>
        <p:nvSpPr>
          <p:cNvPr id="49" name="Obdĺžnik 48">
            <a:extLst>
              <a:ext uri="{FF2B5EF4-FFF2-40B4-BE49-F238E27FC236}">
                <a16:creationId xmlns:a16="http://schemas.microsoft.com/office/drawing/2014/main" id="{217A73AE-4A53-6323-4672-17D3F11C8AF1}"/>
              </a:ext>
            </a:extLst>
          </p:cNvPr>
          <p:cNvSpPr/>
          <p:nvPr/>
        </p:nvSpPr>
        <p:spPr>
          <a:xfrm>
            <a:off x="3013990" y="3864845"/>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Małaszewicze</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a:t>
            </a:r>
            <a:r>
              <a:rPr lang="en-AU" sz="800" noProof="0" dirty="0">
                <a:solidFill>
                  <a:srgbClr val="122862"/>
                </a:solidFill>
                <a:latin typeface="Arial" panose="020B0604020202020204" pitchFamily="34" charset="0"/>
                <a:cs typeface="Arial" panose="020B0604020202020204" pitchFamily="34" charset="0"/>
              </a:rPr>
              <a:t> Hamburg</a:t>
            </a:r>
          </a:p>
        </p:txBody>
      </p:sp>
      <p:sp>
        <p:nvSpPr>
          <p:cNvPr id="50" name="Obdĺžnik 49">
            <a:extLst>
              <a:ext uri="{FF2B5EF4-FFF2-40B4-BE49-F238E27FC236}">
                <a16:creationId xmlns:a16="http://schemas.microsoft.com/office/drawing/2014/main" id="{70E8813C-CA9F-9314-1395-2C7EBFF7B2DE}"/>
              </a:ext>
            </a:extLst>
          </p:cNvPr>
          <p:cNvSpPr/>
          <p:nvPr/>
        </p:nvSpPr>
        <p:spPr>
          <a:xfrm>
            <a:off x="3013990" y="4070552"/>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Nürnberg → München</a:t>
            </a:r>
            <a:endParaRPr lang="en-AU" sz="800" noProof="0" dirty="0">
              <a:solidFill>
                <a:srgbClr val="122862"/>
              </a:solidFill>
              <a:latin typeface="Arial" panose="020B0604020202020204" pitchFamily="34" charset="0"/>
              <a:cs typeface="Arial" panose="020B0604020202020204" pitchFamily="34" charset="0"/>
            </a:endParaRPr>
          </a:p>
        </p:txBody>
      </p:sp>
      <p:sp>
        <p:nvSpPr>
          <p:cNvPr id="51" name="Obdĺžnik 50">
            <a:extLst>
              <a:ext uri="{FF2B5EF4-FFF2-40B4-BE49-F238E27FC236}">
                <a16:creationId xmlns:a16="http://schemas.microsoft.com/office/drawing/2014/main" id="{708080A3-D24F-138E-B432-89FBF5A617BB}"/>
              </a:ext>
            </a:extLst>
          </p:cNvPr>
          <p:cNvSpPr/>
          <p:nvPr/>
        </p:nvSpPr>
        <p:spPr>
          <a:xfrm>
            <a:off x="3013990" y="4276259"/>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Ostrava ↔ </a:t>
            </a:r>
            <a:r>
              <a:rPr lang="en-AU" sz="800" dirty="0" err="1">
                <a:solidFill>
                  <a:srgbClr val="122862"/>
                </a:solidFill>
                <a:latin typeface="Arial" panose="020B0604020202020204" pitchFamily="34" charset="0"/>
                <a:cs typeface="Arial" panose="020B0604020202020204" pitchFamily="34" charset="0"/>
              </a:rPr>
              <a:t>Dąbrowa</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Górnicza</a:t>
            </a:r>
            <a:endParaRPr lang="en-AU" sz="800" noProof="0" dirty="0">
              <a:solidFill>
                <a:srgbClr val="122862"/>
              </a:solidFill>
              <a:latin typeface="Arial" panose="020B0604020202020204" pitchFamily="34" charset="0"/>
              <a:cs typeface="Arial" panose="020B0604020202020204" pitchFamily="34" charset="0"/>
            </a:endParaRPr>
          </a:p>
        </p:txBody>
      </p:sp>
      <p:sp>
        <p:nvSpPr>
          <p:cNvPr id="52" name="Obdĺžnik 51">
            <a:extLst>
              <a:ext uri="{FF2B5EF4-FFF2-40B4-BE49-F238E27FC236}">
                <a16:creationId xmlns:a16="http://schemas.microsoft.com/office/drawing/2014/main" id="{7388C09C-55F7-769B-88B1-11AA1699631F}"/>
              </a:ext>
            </a:extLst>
          </p:cNvPr>
          <p:cNvSpPr/>
          <p:nvPr/>
        </p:nvSpPr>
        <p:spPr>
          <a:xfrm>
            <a:off x="3013990" y="4485520"/>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Praha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noProof="0" dirty="0">
              <a:solidFill>
                <a:srgbClr val="122862"/>
              </a:solidFill>
              <a:latin typeface="Arial" panose="020B0604020202020204" pitchFamily="34" charset="0"/>
              <a:cs typeface="Arial" panose="020B0604020202020204" pitchFamily="34" charset="0"/>
            </a:endParaRPr>
          </a:p>
        </p:txBody>
      </p:sp>
      <p:sp>
        <p:nvSpPr>
          <p:cNvPr id="53" name="Obdĺžnik 52">
            <a:extLst>
              <a:ext uri="{FF2B5EF4-FFF2-40B4-BE49-F238E27FC236}">
                <a16:creationId xmlns:a16="http://schemas.microsoft.com/office/drawing/2014/main" id="{61E72777-FECB-1F9E-668D-12D4F73E7BBF}"/>
              </a:ext>
            </a:extLst>
          </p:cNvPr>
          <p:cNvSpPr/>
          <p:nvPr/>
        </p:nvSpPr>
        <p:spPr>
          <a:xfrm>
            <a:off x="3013990" y="4691219"/>
            <a:ext cx="1543525" cy="154857"/>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Praha</a:t>
            </a:r>
            <a:r>
              <a:rPr lang="en-AU" sz="800" u="none" strike="noStrike" noProof="0" dirty="0">
                <a:solidFill>
                  <a:srgbClr val="122862"/>
                </a:solidFill>
                <a:effectLst/>
                <a:latin typeface="Arial" panose="020B0604020202020204" pitchFamily="34" charset="0"/>
                <a:cs typeface="Arial" panose="020B0604020202020204" pitchFamily="34" charset="0"/>
              </a:rPr>
              <a:t> → Leipzig</a:t>
            </a:r>
            <a:endParaRPr lang="en-AU" sz="800" noProof="0" dirty="0">
              <a:solidFill>
                <a:srgbClr val="122862"/>
              </a:solidFill>
              <a:latin typeface="Arial" panose="020B0604020202020204" pitchFamily="34" charset="0"/>
              <a:cs typeface="Arial" panose="020B0604020202020204" pitchFamily="34" charset="0"/>
            </a:endParaRPr>
          </a:p>
        </p:txBody>
      </p:sp>
      <p:sp>
        <p:nvSpPr>
          <p:cNvPr id="54" name="Obdĺžnik 53">
            <a:extLst>
              <a:ext uri="{FF2B5EF4-FFF2-40B4-BE49-F238E27FC236}">
                <a16:creationId xmlns:a16="http://schemas.microsoft.com/office/drawing/2014/main" id="{EF39D395-51B0-D0DA-D303-C85CAA9EECB3}"/>
              </a:ext>
            </a:extLst>
          </p:cNvPr>
          <p:cNvSpPr/>
          <p:nvPr/>
        </p:nvSpPr>
        <p:spPr>
          <a:xfrm>
            <a:off x="3013990" y="4901430"/>
            <a:ext cx="1543525" cy="146553"/>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Praha ↔ Plzeň</a:t>
            </a:r>
            <a:endParaRPr lang="en-AU" sz="800" noProof="0" dirty="0">
              <a:solidFill>
                <a:srgbClr val="122862"/>
              </a:solidFill>
              <a:latin typeface="Arial" panose="020B0604020202020204" pitchFamily="34" charset="0"/>
              <a:cs typeface="Arial" panose="020B0604020202020204" pitchFamily="34" charset="0"/>
            </a:endParaRPr>
          </a:p>
        </p:txBody>
      </p:sp>
      <p:sp>
        <p:nvSpPr>
          <p:cNvPr id="55" name="Obdĺžnik 54">
            <a:extLst>
              <a:ext uri="{FF2B5EF4-FFF2-40B4-BE49-F238E27FC236}">
                <a16:creationId xmlns:a16="http://schemas.microsoft.com/office/drawing/2014/main" id="{3EBCA64B-6E41-B86F-61FB-F5CE9334CB3A}"/>
              </a:ext>
            </a:extLst>
          </p:cNvPr>
          <p:cNvSpPr/>
          <p:nvPr/>
        </p:nvSpPr>
        <p:spPr>
          <a:xfrm>
            <a:off x="3013990" y="5102633"/>
            <a:ext cx="1543525" cy="15279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Praha</a:t>
            </a:r>
            <a:r>
              <a:rPr lang="en-AU" sz="800" u="none" strike="noStrike" noProof="0" dirty="0">
                <a:solidFill>
                  <a:srgbClr val="122862"/>
                </a:solidFill>
                <a:effectLst/>
                <a:latin typeface="Arial" panose="020B0604020202020204" pitchFamily="34" charset="0"/>
                <a:cs typeface="Arial" panose="020B0604020202020204" pitchFamily="34" charset="0"/>
              </a:rPr>
              <a:t> ↔ Salzburg</a:t>
            </a:r>
            <a:endParaRPr lang="en-AU" sz="800" noProof="0" dirty="0">
              <a:solidFill>
                <a:srgbClr val="122862"/>
              </a:solidFill>
              <a:latin typeface="Arial" panose="020B0604020202020204" pitchFamily="34" charset="0"/>
              <a:cs typeface="Arial" panose="020B0604020202020204" pitchFamily="34" charset="0"/>
            </a:endParaRPr>
          </a:p>
        </p:txBody>
      </p:sp>
      <p:sp>
        <p:nvSpPr>
          <p:cNvPr id="56" name="Obdĺžnik 55">
            <a:extLst>
              <a:ext uri="{FF2B5EF4-FFF2-40B4-BE49-F238E27FC236}">
                <a16:creationId xmlns:a16="http://schemas.microsoft.com/office/drawing/2014/main" id="{643B248A-9930-F73E-182A-D2A1B6AF2A2A}"/>
              </a:ext>
            </a:extLst>
          </p:cNvPr>
          <p:cNvSpPr/>
          <p:nvPr/>
        </p:nvSpPr>
        <p:spPr>
          <a:xfrm>
            <a:off x="3013990" y="5306076"/>
            <a:ext cx="1543525" cy="152798"/>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Praha</a:t>
            </a:r>
            <a:r>
              <a:rPr lang="en-AU" sz="800" u="none" strike="noStrike" noProof="0" dirty="0">
                <a:solidFill>
                  <a:srgbClr val="122862"/>
                </a:solidFill>
                <a:effectLst/>
                <a:latin typeface="Arial" panose="020B0604020202020204" pitchFamily="34" charset="0"/>
                <a:cs typeface="Arial" panose="020B0604020202020204" pitchFamily="34" charset="0"/>
              </a:rPr>
              <a:t> ↔ Wilhelmshaven</a:t>
            </a:r>
            <a:endParaRPr lang="en-AU" sz="800" noProof="0" dirty="0">
              <a:solidFill>
                <a:srgbClr val="122862"/>
              </a:solidFill>
              <a:latin typeface="Arial" panose="020B0604020202020204" pitchFamily="34" charset="0"/>
              <a:cs typeface="Arial" panose="020B0604020202020204" pitchFamily="34" charset="0"/>
            </a:endParaRPr>
          </a:p>
        </p:txBody>
      </p:sp>
      <p:sp>
        <p:nvSpPr>
          <p:cNvPr id="57" name="Obdĺžnik 56">
            <a:extLst>
              <a:ext uri="{FF2B5EF4-FFF2-40B4-BE49-F238E27FC236}">
                <a16:creationId xmlns:a16="http://schemas.microsoft.com/office/drawing/2014/main" id="{F36972F9-3F27-C293-6021-1A57FF4419B3}"/>
              </a:ext>
            </a:extLst>
          </p:cNvPr>
          <p:cNvSpPr/>
          <p:nvPr/>
        </p:nvSpPr>
        <p:spPr>
          <a:xfrm>
            <a:off x="3013990" y="5518551"/>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Rijeka ↔ </a:t>
            </a:r>
            <a:r>
              <a:rPr lang="en-AU" sz="800" dirty="0">
                <a:solidFill>
                  <a:srgbClr val="122862"/>
                </a:solidFill>
                <a:latin typeface="Arial" panose="020B0604020202020204" pitchFamily="34" charset="0"/>
                <a:cs typeface="Arial" panose="020B0604020202020204" pitchFamily="34" charset="0"/>
              </a:rPr>
              <a:t>Be</a:t>
            </a:r>
            <a:r>
              <a:rPr lang="cs-CZ" sz="800" dirty="0">
                <a:solidFill>
                  <a:srgbClr val="122862"/>
                </a:solidFill>
                <a:latin typeface="Arial" panose="020B0604020202020204" pitchFamily="34" charset="0"/>
                <a:cs typeface="Arial" panose="020B0604020202020204" pitchFamily="34" charset="0"/>
              </a:rPr>
              <a:t>o</a:t>
            </a:r>
            <a:r>
              <a:rPr lang="en-AU" sz="800" dirty="0">
                <a:solidFill>
                  <a:srgbClr val="122862"/>
                </a:solidFill>
                <a:latin typeface="Arial" panose="020B0604020202020204" pitchFamily="34" charset="0"/>
                <a:cs typeface="Arial" panose="020B0604020202020204" pitchFamily="34" charset="0"/>
              </a:rPr>
              <a:t>grad</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Inđija</a:t>
            </a:r>
            <a:r>
              <a:rPr lang="en-AU" sz="800" noProof="0" dirty="0">
                <a:solidFill>
                  <a:srgbClr val="122862"/>
                </a:solidFill>
                <a:latin typeface="Arial" panose="020B0604020202020204" pitchFamily="34" charset="0"/>
                <a:cs typeface="Arial" panose="020B0604020202020204" pitchFamily="34" charset="0"/>
              </a:rPr>
              <a:t>)</a:t>
            </a:r>
          </a:p>
        </p:txBody>
      </p:sp>
      <p:sp>
        <p:nvSpPr>
          <p:cNvPr id="58" name="Obdĺžnik 57">
            <a:extLst>
              <a:ext uri="{FF2B5EF4-FFF2-40B4-BE49-F238E27FC236}">
                <a16:creationId xmlns:a16="http://schemas.microsoft.com/office/drawing/2014/main" id="{79D5796E-5B01-86CE-87FF-BB4D94ECA5BB}"/>
              </a:ext>
            </a:extLst>
          </p:cNvPr>
          <p:cNvSpPr/>
          <p:nvPr/>
        </p:nvSpPr>
        <p:spPr>
          <a:xfrm>
            <a:off x="3013990" y="5724258"/>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Rijeka ↔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59" name="Obdĺžnik 58">
            <a:extLst>
              <a:ext uri="{FF2B5EF4-FFF2-40B4-BE49-F238E27FC236}">
                <a16:creationId xmlns:a16="http://schemas.microsoft.com/office/drawing/2014/main" id="{49AA917A-E9D4-B3C2-8832-45FFE3ADD0BE}"/>
              </a:ext>
            </a:extLst>
          </p:cNvPr>
          <p:cNvSpPr/>
          <p:nvPr/>
        </p:nvSpPr>
        <p:spPr>
          <a:xfrm>
            <a:off x="3013990" y="5929965"/>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Rotterdam</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endParaRPr lang="en-AU" sz="800" noProof="0" dirty="0">
              <a:solidFill>
                <a:srgbClr val="122862"/>
              </a:solidFill>
              <a:latin typeface="Arial" panose="020B0604020202020204" pitchFamily="34" charset="0"/>
              <a:cs typeface="Arial" panose="020B0604020202020204" pitchFamily="34" charset="0"/>
            </a:endParaRPr>
          </a:p>
        </p:txBody>
      </p:sp>
      <p:sp>
        <p:nvSpPr>
          <p:cNvPr id="60" name="Obdĺžnik 59">
            <a:extLst>
              <a:ext uri="{FF2B5EF4-FFF2-40B4-BE49-F238E27FC236}">
                <a16:creationId xmlns:a16="http://schemas.microsoft.com/office/drawing/2014/main" id="{5180BC96-EE0E-A1AB-2553-3F12EB444781}"/>
              </a:ext>
            </a:extLst>
          </p:cNvPr>
          <p:cNvSpPr/>
          <p:nvPr/>
        </p:nvSpPr>
        <p:spPr>
          <a:xfrm>
            <a:off x="3013990" y="6135672"/>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Rotterdam</a:t>
            </a:r>
            <a:r>
              <a:rPr lang="en-AU" sz="800" u="none" strike="noStrike" noProof="0" dirty="0">
                <a:solidFill>
                  <a:srgbClr val="122862"/>
                </a:solidFill>
                <a:effectLst/>
                <a:latin typeface="Arial" panose="020B0604020202020204" pitchFamily="34" charset="0"/>
                <a:cs typeface="Arial" panose="020B0604020202020204" pitchFamily="34" charset="0"/>
              </a:rPr>
              <a:t> ↔ Praha</a:t>
            </a:r>
            <a:endParaRPr lang="en-AU" sz="800" noProof="0" dirty="0">
              <a:solidFill>
                <a:srgbClr val="122862"/>
              </a:solidFill>
              <a:latin typeface="Arial" panose="020B0604020202020204" pitchFamily="34" charset="0"/>
              <a:cs typeface="Arial" panose="020B0604020202020204" pitchFamily="34" charset="0"/>
            </a:endParaRPr>
          </a:p>
        </p:txBody>
      </p:sp>
      <p:sp>
        <p:nvSpPr>
          <p:cNvPr id="61" name="Obdĺžnik 60">
            <a:extLst>
              <a:ext uri="{FF2B5EF4-FFF2-40B4-BE49-F238E27FC236}">
                <a16:creationId xmlns:a16="http://schemas.microsoft.com/office/drawing/2014/main" id="{E1B037C2-2319-121D-0596-59EF29E3D5D0}"/>
              </a:ext>
            </a:extLst>
          </p:cNvPr>
          <p:cNvSpPr/>
          <p:nvPr/>
        </p:nvSpPr>
        <p:spPr>
          <a:xfrm>
            <a:off x="3013990" y="6341370"/>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Salzburg → Hamburg</a:t>
            </a:r>
          </a:p>
        </p:txBody>
      </p:sp>
      <p:sp>
        <p:nvSpPr>
          <p:cNvPr id="62" name="Obdĺžnik 61">
            <a:extLst>
              <a:ext uri="{FF2B5EF4-FFF2-40B4-BE49-F238E27FC236}">
                <a16:creationId xmlns:a16="http://schemas.microsoft.com/office/drawing/2014/main" id="{A4AE40C9-E0F9-BDCC-A05B-BFBA45A335B0}"/>
              </a:ext>
            </a:extLst>
          </p:cNvPr>
          <p:cNvSpPr/>
          <p:nvPr/>
        </p:nvSpPr>
        <p:spPr>
          <a:xfrm>
            <a:off x="4591642" y="77816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63" name="Obdĺžnik 62">
            <a:extLst>
              <a:ext uri="{FF2B5EF4-FFF2-40B4-BE49-F238E27FC236}">
                <a16:creationId xmlns:a16="http://schemas.microsoft.com/office/drawing/2014/main" id="{67873284-2F81-82B0-159D-E06B288E5346}"/>
              </a:ext>
            </a:extLst>
          </p:cNvPr>
          <p:cNvSpPr/>
          <p:nvPr/>
        </p:nvSpPr>
        <p:spPr>
          <a:xfrm>
            <a:off x="4591642" y="985261"/>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37</a:t>
            </a:r>
          </a:p>
        </p:txBody>
      </p:sp>
      <p:sp>
        <p:nvSpPr>
          <p:cNvPr id="64" name="Obdĺžnik 63">
            <a:extLst>
              <a:ext uri="{FF2B5EF4-FFF2-40B4-BE49-F238E27FC236}">
                <a16:creationId xmlns:a16="http://schemas.microsoft.com/office/drawing/2014/main" id="{DC2948BE-7E60-4945-74BE-4A632157E33D}"/>
              </a:ext>
            </a:extLst>
          </p:cNvPr>
          <p:cNvSpPr/>
          <p:nvPr/>
        </p:nvSpPr>
        <p:spPr>
          <a:xfrm>
            <a:off x="4591642" y="119058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11</a:t>
            </a:r>
          </a:p>
        </p:txBody>
      </p:sp>
      <p:sp>
        <p:nvSpPr>
          <p:cNvPr id="65" name="Obdĺžnik 64">
            <a:extLst>
              <a:ext uri="{FF2B5EF4-FFF2-40B4-BE49-F238E27FC236}">
                <a16:creationId xmlns:a16="http://schemas.microsoft.com/office/drawing/2014/main" id="{D437E098-83DA-37D4-A98D-B0BDAECD4B9F}"/>
              </a:ext>
            </a:extLst>
          </p:cNvPr>
          <p:cNvSpPr/>
          <p:nvPr/>
        </p:nvSpPr>
        <p:spPr>
          <a:xfrm>
            <a:off x="4591642" y="139591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22</a:t>
            </a:r>
          </a:p>
        </p:txBody>
      </p:sp>
      <p:sp>
        <p:nvSpPr>
          <p:cNvPr id="66" name="Obdĺžnik 65">
            <a:extLst>
              <a:ext uri="{FF2B5EF4-FFF2-40B4-BE49-F238E27FC236}">
                <a16:creationId xmlns:a16="http://schemas.microsoft.com/office/drawing/2014/main" id="{88F23DC0-A538-7208-2404-10AA54E13B1C}"/>
              </a:ext>
            </a:extLst>
          </p:cNvPr>
          <p:cNvSpPr/>
          <p:nvPr/>
        </p:nvSpPr>
        <p:spPr>
          <a:xfrm>
            <a:off x="4591642" y="1601246"/>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8</a:t>
            </a:r>
          </a:p>
        </p:txBody>
      </p:sp>
      <p:sp>
        <p:nvSpPr>
          <p:cNvPr id="67" name="Obdĺžnik 66">
            <a:extLst>
              <a:ext uri="{FF2B5EF4-FFF2-40B4-BE49-F238E27FC236}">
                <a16:creationId xmlns:a16="http://schemas.microsoft.com/office/drawing/2014/main" id="{694E1DB0-B8A4-7C58-DA1F-C08E86EE3C4D}"/>
              </a:ext>
            </a:extLst>
          </p:cNvPr>
          <p:cNvSpPr/>
          <p:nvPr/>
        </p:nvSpPr>
        <p:spPr>
          <a:xfrm>
            <a:off x="4591642" y="1806574"/>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10</a:t>
            </a:r>
          </a:p>
        </p:txBody>
      </p:sp>
      <p:sp>
        <p:nvSpPr>
          <p:cNvPr id="68" name="Obdĺžnik 67">
            <a:extLst>
              <a:ext uri="{FF2B5EF4-FFF2-40B4-BE49-F238E27FC236}">
                <a16:creationId xmlns:a16="http://schemas.microsoft.com/office/drawing/2014/main" id="{898246B8-FE16-4127-93AD-54F2DF8DBBD8}"/>
              </a:ext>
            </a:extLst>
          </p:cNvPr>
          <p:cNvSpPr/>
          <p:nvPr/>
        </p:nvSpPr>
        <p:spPr>
          <a:xfrm>
            <a:off x="4591642" y="2011903"/>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69" name="Obdĺžnik 68">
            <a:extLst>
              <a:ext uri="{FF2B5EF4-FFF2-40B4-BE49-F238E27FC236}">
                <a16:creationId xmlns:a16="http://schemas.microsoft.com/office/drawing/2014/main" id="{AE661FE6-D3DC-1958-438D-727AFED28E6D}"/>
              </a:ext>
            </a:extLst>
          </p:cNvPr>
          <p:cNvSpPr/>
          <p:nvPr/>
        </p:nvSpPr>
        <p:spPr>
          <a:xfrm>
            <a:off x="4591642" y="2217231"/>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13</a:t>
            </a:r>
          </a:p>
        </p:txBody>
      </p:sp>
      <p:sp>
        <p:nvSpPr>
          <p:cNvPr id="70" name="Obdĺžnik 69">
            <a:extLst>
              <a:ext uri="{FF2B5EF4-FFF2-40B4-BE49-F238E27FC236}">
                <a16:creationId xmlns:a16="http://schemas.microsoft.com/office/drawing/2014/main" id="{D38B541C-1BA0-5FC8-9240-5A0C801C1383}"/>
              </a:ext>
            </a:extLst>
          </p:cNvPr>
          <p:cNvSpPr/>
          <p:nvPr/>
        </p:nvSpPr>
        <p:spPr>
          <a:xfrm>
            <a:off x="4591642" y="242256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20</a:t>
            </a:r>
          </a:p>
        </p:txBody>
      </p:sp>
      <p:sp>
        <p:nvSpPr>
          <p:cNvPr id="71" name="Obdĺžnik 70">
            <a:extLst>
              <a:ext uri="{FF2B5EF4-FFF2-40B4-BE49-F238E27FC236}">
                <a16:creationId xmlns:a16="http://schemas.microsoft.com/office/drawing/2014/main" id="{BD394E45-AE50-4B09-1599-2B90420860D9}"/>
              </a:ext>
            </a:extLst>
          </p:cNvPr>
          <p:cNvSpPr/>
          <p:nvPr/>
        </p:nvSpPr>
        <p:spPr>
          <a:xfrm>
            <a:off x="4591642" y="2627888"/>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10</a:t>
            </a:r>
          </a:p>
        </p:txBody>
      </p:sp>
      <p:sp>
        <p:nvSpPr>
          <p:cNvPr id="72" name="Obdĺžnik 71">
            <a:extLst>
              <a:ext uri="{FF2B5EF4-FFF2-40B4-BE49-F238E27FC236}">
                <a16:creationId xmlns:a16="http://schemas.microsoft.com/office/drawing/2014/main" id="{F0732FEA-768D-BDDE-9CBB-C9C2BFADA695}"/>
              </a:ext>
            </a:extLst>
          </p:cNvPr>
          <p:cNvSpPr/>
          <p:nvPr/>
        </p:nvSpPr>
        <p:spPr>
          <a:xfrm>
            <a:off x="4591642" y="283321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49</a:t>
            </a:r>
          </a:p>
        </p:txBody>
      </p:sp>
      <p:sp>
        <p:nvSpPr>
          <p:cNvPr id="73" name="Obdĺžnik 72">
            <a:extLst>
              <a:ext uri="{FF2B5EF4-FFF2-40B4-BE49-F238E27FC236}">
                <a16:creationId xmlns:a16="http://schemas.microsoft.com/office/drawing/2014/main" id="{AB0AD1CB-8B47-8216-CC70-0D7EE9269F08}"/>
              </a:ext>
            </a:extLst>
          </p:cNvPr>
          <p:cNvSpPr/>
          <p:nvPr/>
        </p:nvSpPr>
        <p:spPr>
          <a:xfrm>
            <a:off x="4591642" y="3038545"/>
            <a:ext cx="602571" cy="157438"/>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28</a:t>
            </a:r>
          </a:p>
        </p:txBody>
      </p:sp>
      <p:sp>
        <p:nvSpPr>
          <p:cNvPr id="74" name="Obdĺžnik 73">
            <a:extLst>
              <a:ext uri="{FF2B5EF4-FFF2-40B4-BE49-F238E27FC236}">
                <a16:creationId xmlns:a16="http://schemas.microsoft.com/office/drawing/2014/main" id="{649B6326-1E8E-93A1-7FF9-0063682C87E1}"/>
              </a:ext>
            </a:extLst>
          </p:cNvPr>
          <p:cNvSpPr/>
          <p:nvPr/>
        </p:nvSpPr>
        <p:spPr>
          <a:xfrm>
            <a:off x="4591642" y="3237509"/>
            <a:ext cx="602571" cy="153047"/>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35</a:t>
            </a:r>
          </a:p>
        </p:txBody>
      </p:sp>
      <p:sp>
        <p:nvSpPr>
          <p:cNvPr id="75" name="Obdĺžnik 74">
            <a:extLst>
              <a:ext uri="{FF2B5EF4-FFF2-40B4-BE49-F238E27FC236}">
                <a16:creationId xmlns:a16="http://schemas.microsoft.com/office/drawing/2014/main" id="{79D730E2-A78A-5979-5DA6-E5EB9766CA4A}"/>
              </a:ext>
            </a:extLst>
          </p:cNvPr>
          <p:cNvSpPr/>
          <p:nvPr/>
        </p:nvSpPr>
        <p:spPr>
          <a:xfrm>
            <a:off x="4591642" y="366406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2</a:t>
            </a:r>
          </a:p>
        </p:txBody>
      </p:sp>
      <p:sp>
        <p:nvSpPr>
          <p:cNvPr id="76" name="Obdĺžnik 75">
            <a:extLst>
              <a:ext uri="{FF2B5EF4-FFF2-40B4-BE49-F238E27FC236}">
                <a16:creationId xmlns:a16="http://schemas.microsoft.com/office/drawing/2014/main" id="{ED14A8D2-2E00-0C22-866F-7AD43681B106}"/>
              </a:ext>
            </a:extLst>
          </p:cNvPr>
          <p:cNvSpPr/>
          <p:nvPr/>
        </p:nvSpPr>
        <p:spPr>
          <a:xfrm>
            <a:off x="4591642" y="386938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2</a:t>
            </a:r>
          </a:p>
        </p:txBody>
      </p:sp>
      <p:sp>
        <p:nvSpPr>
          <p:cNvPr id="77" name="Obdĺžnik 76">
            <a:extLst>
              <a:ext uri="{FF2B5EF4-FFF2-40B4-BE49-F238E27FC236}">
                <a16:creationId xmlns:a16="http://schemas.microsoft.com/office/drawing/2014/main" id="{E75B60B2-0BF8-CF60-B198-5745C146A2B7}"/>
              </a:ext>
            </a:extLst>
          </p:cNvPr>
          <p:cNvSpPr/>
          <p:nvPr/>
        </p:nvSpPr>
        <p:spPr>
          <a:xfrm>
            <a:off x="4591642" y="407471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78" name="Obdĺžnik 77">
            <a:extLst>
              <a:ext uri="{FF2B5EF4-FFF2-40B4-BE49-F238E27FC236}">
                <a16:creationId xmlns:a16="http://schemas.microsoft.com/office/drawing/2014/main" id="{268BD36F-AC5F-9D21-34E8-F080978059CF}"/>
              </a:ext>
            </a:extLst>
          </p:cNvPr>
          <p:cNvSpPr/>
          <p:nvPr/>
        </p:nvSpPr>
        <p:spPr>
          <a:xfrm>
            <a:off x="4591642" y="4280046"/>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79" name="Obdĺžnik 78">
            <a:extLst>
              <a:ext uri="{FF2B5EF4-FFF2-40B4-BE49-F238E27FC236}">
                <a16:creationId xmlns:a16="http://schemas.microsoft.com/office/drawing/2014/main" id="{07E4DDB1-8DB8-04C1-AF2F-ECEF9AB1AC76}"/>
              </a:ext>
            </a:extLst>
          </p:cNvPr>
          <p:cNvSpPr/>
          <p:nvPr/>
        </p:nvSpPr>
        <p:spPr>
          <a:xfrm>
            <a:off x="4591642" y="448552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28</a:t>
            </a:r>
          </a:p>
        </p:txBody>
      </p:sp>
      <p:sp>
        <p:nvSpPr>
          <p:cNvPr id="80" name="Obdĺžnik 79">
            <a:extLst>
              <a:ext uri="{FF2B5EF4-FFF2-40B4-BE49-F238E27FC236}">
                <a16:creationId xmlns:a16="http://schemas.microsoft.com/office/drawing/2014/main" id="{E762BE6E-772A-BDF8-743F-D3A24977E13A}"/>
              </a:ext>
            </a:extLst>
          </p:cNvPr>
          <p:cNvSpPr/>
          <p:nvPr/>
        </p:nvSpPr>
        <p:spPr>
          <a:xfrm>
            <a:off x="4591642" y="4691219"/>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a:t>
            </a:r>
          </a:p>
        </p:txBody>
      </p:sp>
      <p:sp>
        <p:nvSpPr>
          <p:cNvPr id="81" name="Obdĺžnik 80">
            <a:extLst>
              <a:ext uri="{FF2B5EF4-FFF2-40B4-BE49-F238E27FC236}">
                <a16:creationId xmlns:a16="http://schemas.microsoft.com/office/drawing/2014/main" id="{99BD40A3-5809-12A2-20EF-1F9D6BA33724}"/>
              </a:ext>
            </a:extLst>
          </p:cNvPr>
          <p:cNvSpPr/>
          <p:nvPr/>
        </p:nvSpPr>
        <p:spPr>
          <a:xfrm>
            <a:off x="4591642" y="4904082"/>
            <a:ext cx="602571" cy="144207"/>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82" name="Obdĺžnik 81">
            <a:extLst>
              <a:ext uri="{FF2B5EF4-FFF2-40B4-BE49-F238E27FC236}">
                <a16:creationId xmlns:a16="http://schemas.microsoft.com/office/drawing/2014/main" id="{F990B6FE-5011-7CE5-91AB-A46FACE5D574}"/>
              </a:ext>
            </a:extLst>
          </p:cNvPr>
          <p:cNvSpPr/>
          <p:nvPr/>
        </p:nvSpPr>
        <p:spPr>
          <a:xfrm>
            <a:off x="4591642" y="5102361"/>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9</a:t>
            </a:r>
          </a:p>
        </p:txBody>
      </p:sp>
      <p:sp>
        <p:nvSpPr>
          <p:cNvPr id="83" name="Obdĺžnik 82">
            <a:extLst>
              <a:ext uri="{FF2B5EF4-FFF2-40B4-BE49-F238E27FC236}">
                <a16:creationId xmlns:a16="http://schemas.microsoft.com/office/drawing/2014/main" id="{CF6A8D3E-066C-6D84-B110-F5AC219A81BA}"/>
              </a:ext>
            </a:extLst>
          </p:cNvPr>
          <p:cNvSpPr/>
          <p:nvPr/>
        </p:nvSpPr>
        <p:spPr>
          <a:xfrm>
            <a:off x="4591642" y="5306076"/>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7</a:t>
            </a:r>
          </a:p>
        </p:txBody>
      </p:sp>
      <p:sp>
        <p:nvSpPr>
          <p:cNvPr id="84" name="Obdĺžnik 83">
            <a:extLst>
              <a:ext uri="{FF2B5EF4-FFF2-40B4-BE49-F238E27FC236}">
                <a16:creationId xmlns:a16="http://schemas.microsoft.com/office/drawing/2014/main" id="{68C4F856-83FF-1FA4-6F2E-525E748EB44E}"/>
              </a:ext>
            </a:extLst>
          </p:cNvPr>
          <p:cNvSpPr/>
          <p:nvPr/>
        </p:nvSpPr>
        <p:spPr>
          <a:xfrm>
            <a:off x="4591642" y="5520067"/>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85" name="Obdĺžnik 84">
            <a:extLst>
              <a:ext uri="{FF2B5EF4-FFF2-40B4-BE49-F238E27FC236}">
                <a16:creationId xmlns:a16="http://schemas.microsoft.com/office/drawing/2014/main" id="{0FC00973-6140-D651-E4E4-781DB0C064C2}"/>
              </a:ext>
            </a:extLst>
          </p:cNvPr>
          <p:cNvSpPr/>
          <p:nvPr/>
        </p:nvSpPr>
        <p:spPr>
          <a:xfrm>
            <a:off x="4591642" y="5725395"/>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3</a:t>
            </a:r>
          </a:p>
        </p:txBody>
      </p:sp>
      <p:sp>
        <p:nvSpPr>
          <p:cNvPr id="86" name="Obdĺžnik 85">
            <a:extLst>
              <a:ext uri="{FF2B5EF4-FFF2-40B4-BE49-F238E27FC236}">
                <a16:creationId xmlns:a16="http://schemas.microsoft.com/office/drawing/2014/main" id="{172FDACA-8814-541E-5B0C-4CBF3012A82B}"/>
              </a:ext>
            </a:extLst>
          </p:cNvPr>
          <p:cNvSpPr/>
          <p:nvPr/>
        </p:nvSpPr>
        <p:spPr>
          <a:xfrm>
            <a:off x="4591642" y="5930723"/>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up to 10</a:t>
            </a:r>
            <a:endParaRPr lang="en-AU" sz="800" b="1" noProof="0" dirty="0">
              <a:solidFill>
                <a:schemeClr val="bg1"/>
              </a:solidFill>
              <a:latin typeface="Arial" panose="020B0604020202020204" pitchFamily="34" charset="0"/>
              <a:cs typeface="Arial" panose="020B0604020202020204" pitchFamily="34" charset="0"/>
            </a:endParaRPr>
          </a:p>
        </p:txBody>
      </p:sp>
      <p:sp>
        <p:nvSpPr>
          <p:cNvPr id="87" name="Obdĺžnik 86">
            <a:extLst>
              <a:ext uri="{FF2B5EF4-FFF2-40B4-BE49-F238E27FC236}">
                <a16:creationId xmlns:a16="http://schemas.microsoft.com/office/drawing/2014/main" id="{999DF7D8-20D5-DB75-A858-6F404BBC414F}"/>
              </a:ext>
            </a:extLst>
          </p:cNvPr>
          <p:cNvSpPr/>
          <p:nvPr/>
        </p:nvSpPr>
        <p:spPr>
          <a:xfrm>
            <a:off x="4591642" y="6136052"/>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up to 14</a:t>
            </a:r>
            <a:endParaRPr lang="en-AU" sz="800" b="1" noProof="0" dirty="0">
              <a:solidFill>
                <a:schemeClr val="bg1"/>
              </a:solidFill>
              <a:latin typeface="Arial" panose="020B0604020202020204" pitchFamily="34" charset="0"/>
              <a:cs typeface="Arial" panose="020B0604020202020204" pitchFamily="34" charset="0"/>
            </a:endParaRPr>
          </a:p>
        </p:txBody>
      </p:sp>
      <p:sp>
        <p:nvSpPr>
          <p:cNvPr id="88" name="Obdĺžnik 87">
            <a:extLst>
              <a:ext uri="{FF2B5EF4-FFF2-40B4-BE49-F238E27FC236}">
                <a16:creationId xmlns:a16="http://schemas.microsoft.com/office/drawing/2014/main" id="{DE61A2AB-3277-FDD8-8731-11412BDBAAE0}"/>
              </a:ext>
            </a:extLst>
          </p:cNvPr>
          <p:cNvSpPr/>
          <p:nvPr/>
        </p:nvSpPr>
        <p:spPr>
          <a:xfrm>
            <a:off x="4591642" y="634137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89" name="Obdĺžnik 88">
            <a:extLst>
              <a:ext uri="{FF2B5EF4-FFF2-40B4-BE49-F238E27FC236}">
                <a16:creationId xmlns:a16="http://schemas.microsoft.com/office/drawing/2014/main" id="{69D46C7E-D3C8-903E-4F44-23DD5C0138A2}"/>
              </a:ext>
            </a:extLst>
          </p:cNvPr>
          <p:cNvSpPr/>
          <p:nvPr/>
        </p:nvSpPr>
        <p:spPr>
          <a:xfrm>
            <a:off x="418970" y="242860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Bremerhaven</a:t>
            </a:r>
            <a:r>
              <a:rPr lang="en-AU" sz="800" u="none" strike="noStrike" noProof="0" dirty="0">
                <a:solidFill>
                  <a:srgbClr val="122862"/>
                </a:solidFill>
                <a:effectLst/>
                <a:latin typeface="Arial" panose="020B0604020202020204" pitchFamily="34" charset="0"/>
                <a:cs typeface="Arial" panose="020B0604020202020204" pitchFamily="34" charset="0"/>
              </a:rPr>
              <a:t> ↔ Leipzig</a:t>
            </a:r>
            <a:endParaRPr lang="en-AU" sz="800" noProof="0" dirty="0">
              <a:solidFill>
                <a:srgbClr val="122862"/>
              </a:solidFill>
              <a:latin typeface="Arial" panose="020B0604020202020204" pitchFamily="34" charset="0"/>
              <a:cs typeface="Arial" panose="020B0604020202020204" pitchFamily="34" charset="0"/>
            </a:endParaRPr>
          </a:p>
        </p:txBody>
      </p:sp>
      <p:sp>
        <p:nvSpPr>
          <p:cNvPr id="90" name="Obdĺžnik 89">
            <a:extLst>
              <a:ext uri="{FF2B5EF4-FFF2-40B4-BE49-F238E27FC236}">
                <a16:creationId xmlns:a16="http://schemas.microsoft.com/office/drawing/2014/main" id="{916411E8-82BF-58B2-0229-CD499F539E44}"/>
              </a:ext>
            </a:extLst>
          </p:cNvPr>
          <p:cNvSpPr/>
          <p:nvPr/>
        </p:nvSpPr>
        <p:spPr>
          <a:xfrm>
            <a:off x="2265628" y="242830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91" name="Obdĺžnik 90">
            <a:extLst>
              <a:ext uri="{FF2B5EF4-FFF2-40B4-BE49-F238E27FC236}">
                <a16:creationId xmlns:a16="http://schemas.microsoft.com/office/drawing/2014/main" id="{2060EE08-BBE8-20DB-EA16-EB6FCCE1997F}"/>
              </a:ext>
            </a:extLst>
          </p:cNvPr>
          <p:cNvSpPr/>
          <p:nvPr/>
        </p:nvSpPr>
        <p:spPr>
          <a:xfrm>
            <a:off x="418970" y="2633357"/>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92" name="Obdĺžnik 91">
            <a:extLst>
              <a:ext uri="{FF2B5EF4-FFF2-40B4-BE49-F238E27FC236}">
                <a16:creationId xmlns:a16="http://schemas.microsoft.com/office/drawing/2014/main" id="{937C241B-3CAD-BD35-B4E9-3137583BE7F1}"/>
              </a:ext>
            </a:extLst>
          </p:cNvPr>
          <p:cNvSpPr/>
          <p:nvPr/>
        </p:nvSpPr>
        <p:spPr>
          <a:xfrm>
            <a:off x="418970" y="2839048"/>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a:t>
            </a:r>
          </a:p>
        </p:txBody>
      </p:sp>
      <p:sp>
        <p:nvSpPr>
          <p:cNvPr id="93" name="Obdĺžnik 92">
            <a:extLst>
              <a:ext uri="{FF2B5EF4-FFF2-40B4-BE49-F238E27FC236}">
                <a16:creationId xmlns:a16="http://schemas.microsoft.com/office/drawing/2014/main" id="{A2A5C729-0C17-5743-331B-D85D3DE0E83C}"/>
              </a:ext>
            </a:extLst>
          </p:cNvPr>
          <p:cNvSpPr/>
          <p:nvPr/>
        </p:nvSpPr>
        <p:spPr>
          <a:xfrm>
            <a:off x="418970" y="304473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Krems</a:t>
            </a:r>
            <a:endParaRPr lang="en-AU" sz="800" noProof="0" dirty="0">
              <a:solidFill>
                <a:srgbClr val="122862"/>
              </a:solidFill>
              <a:latin typeface="Arial" panose="020B0604020202020204" pitchFamily="34" charset="0"/>
              <a:cs typeface="Arial" panose="020B0604020202020204" pitchFamily="34" charset="0"/>
            </a:endParaRPr>
          </a:p>
        </p:txBody>
      </p:sp>
      <p:sp>
        <p:nvSpPr>
          <p:cNvPr id="94" name="Obdĺžnik 93">
            <a:extLst>
              <a:ext uri="{FF2B5EF4-FFF2-40B4-BE49-F238E27FC236}">
                <a16:creationId xmlns:a16="http://schemas.microsoft.com/office/drawing/2014/main" id="{CC1A904F-8082-FD0E-0E0D-C5F8793D4047}"/>
              </a:ext>
            </a:extLst>
          </p:cNvPr>
          <p:cNvSpPr/>
          <p:nvPr/>
        </p:nvSpPr>
        <p:spPr>
          <a:xfrm>
            <a:off x="418970" y="325042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Linz</a:t>
            </a:r>
            <a:endParaRPr lang="en-AU" sz="800" noProof="0" dirty="0">
              <a:solidFill>
                <a:srgbClr val="122862"/>
              </a:solidFill>
              <a:latin typeface="Arial" panose="020B0604020202020204" pitchFamily="34" charset="0"/>
              <a:cs typeface="Arial" panose="020B0604020202020204" pitchFamily="34" charset="0"/>
            </a:endParaRPr>
          </a:p>
        </p:txBody>
      </p:sp>
      <p:sp>
        <p:nvSpPr>
          <p:cNvPr id="95" name="Obdĺžnik 94">
            <a:extLst>
              <a:ext uri="{FF2B5EF4-FFF2-40B4-BE49-F238E27FC236}">
                <a16:creationId xmlns:a16="http://schemas.microsoft.com/office/drawing/2014/main" id="{076425A0-3A03-DDB4-8790-CB952832B4DF}"/>
              </a:ext>
            </a:extLst>
          </p:cNvPr>
          <p:cNvSpPr/>
          <p:nvPr/>
        </p:nvSpPr>
        <p:spPr>
          <a:xfrm>
            <a:off x="418970" y="345612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Małaszewicze</a:t>
            </a:r>
            <a:endParaRPr lang="en-AU" sz="800" noProof="0" dirty="0">
              <a:solidFill>
                <a:srgbClr val="122862"/>
              </a:solidFill>
              <a:latin typeface="Arial" panose="020B0604020202020204" pitchFamily="34" charset="0"/>
              <a:cs typeface="Arial" panose="020B0604020202020204" pitchFamily="34" charset="0"/>
            </a:endParaRPr>
          </a:p>
        </p:txBody>
      </p:sp>
      <p:sp>
        <p:nvSpPr>
          <p:cNvPr id="96" name="Obdĺžnik 95">
            <a:extLst>
              <a:ext uri="{FF2B5EF4-FFF2-40B4-BE49-F238E27FC236}">
                <a16:creationId xmlns:a16="http://schemas.microsoft.com/office/drawing/2014/main" id="{D5D9F5FB-3D02-D149-BFCA-83EBBCCBCA19}"/>
              </a:ext>
            </a:extLst>
          </p:cNvPr>
          <p:cNvSpPr/>
          <p:nvPr/>
        </p:nvSpPr>
        <p:spPr>
          <a:xfrm>
            <a:off x="418970" y="3661811"/>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Ostrava</a:t>
            </a:r>
            <a:endParaRPr lang="en-AU" sz="800" noProof="0" dirty="0">
              <a:solidFill>
                <a:srgbClr val="122862"/>
              </a:solidFill>
              <a:latin typeface="Arial" panose="020B0604020202020204" pitchFamily="34" charset="0"/>
              <a:cs typeface="Arial" panose="020B0604020202020204" pitchFamily="34" charset="0"/>
            </a:endParaRPr>
          </a:p>
        </p:txBody>
      </p:sp>
      <p:sp>
        <p:nvSpPr>
          <p:cNvPr id="97" name="Obdĺžnik 96">
            <a:extLst>
              <a:ext uri="{FF2B5EF4-FFF2-40B4-BE49-F238E27FC236}">
                <a16:creationId xmlns:a16="http://schemas.microsoft.com/office/drawing/2014/main" id="{C90869C1-4673-0BB6-3D01-BEBC5ECA112A}"/>
              </a:ext>
            </a:extLst>
          </p:cNvPr>
          <p:cNvSpPr/>
          <p:nvPr/>
        </p:nvSpPr>
        <p:spPr>
          <a:xfrm>
            <a:off x="418970" y="4077564"/>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a:solidFill>
                  <a:srgbClr val="122862"/>
                </a:solidFill>
                <a:latin typeface="Arial" panose="020B0604020202020204" pitchFamily="34" charset="0"/>
                <a:cs typeface="Arial" panose="020B0604020202020204" pitchFamily="34" charset="0"/>
              </a:rPr>
              <a:t>Zlín</a:t>
            </a:r>
            <a:endParaRPr lang="en-AU" sz="800" noProof="0" dirty="0">
              <a:solidFill>
                <a:srgbClr val="122862"/>
              </a:solidFill>
              <a:latin typeface="Arial" panose="020B0604020202020204" pitchFamily="34" charset="0"/>
              <a:cs typeface="Arial" panose="020B0604020202020204" pitchFamily="34" charset="0"/>
            </a:endParaRPr>
          </a:p>
        </p:txBody>
      </p:sp>
      <p:sp>
        <p:nvSpPr>
          <p:cNvPr id="98" name="Obdĺžnik 97">
            <a:extLst>
              <a:ext uri="{FF2B5EF4-FFF2-40B4-BE49-F238E27FC236}">
                <a16:creationId xmlns:a16="http://schemas.microsoft.com/office/drawing/2014/main" id="{D103176F-51AE-8FAB-39E6-2262773C63B5}"/>
              </a:ext>
            </a:extLst>
          </p:cNvPr>
          <p:cNvSpPr/>
          <p:nvPr/>
        </p:nvSpPr>
        <p:spPr>
          <a:xfrm>
            <a:off x="418970" y="469121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noProof="0" dirty="0">
                <a:solidFill>
                  <a:srgbClr val="122862"/>
                </a:solidFill>
                <a:latin typeface="Arial" panose="020B0604020202020204" pitchFamily="34" charset="0"/>
                <a:cs typeface="Arial" panose="020B0604020202020204" pitchFamily="34" charset="0"/>
              </a:rPr>
              <a:t>Duisburg </a:t>
            </a:r>
            <a:r>
              <a:rPr lang="en-AU" sz="800" u="none" strike="noStrike" noProof="0" dirty="0">
                <a:solidFill>
                  <a:srgbClr val="122862"/>
                </a:solidFill>
                <a:effectLst/>
                <a:latin typeface="Arial" panose="020B0604020202020204" pitchFamily="34" charset="0"/>
                <a:cs typeface="Arial" panose="020B0604020202020204" pitchFamily="34" charset="0"/>
              </a:rPr>
              <a:t>↔ Praha</a:t>
            </a:r>
            <a:endParaRPr lang="en-AU" sz="800" noProof="0" dirty="0">
              <a:solidFill>
                <a:srgbClr val="122862"/>
              </a:solidFill>
              <a:latin typeface="Arial" panose="020B0604020202020204" pitchFamily="34" charset="0"/>
              <a:cs typeface="Arial" panose="020B0604020202020204" pitchFamily="34" charset="0"/>
            </a:endParaRPr>
          </a:p>
        </p:txBody>
      </p:sp>
      <p:sp>
        <p:nvSpPr>
          <p:cNvPr id="99" name="Obdĺžnik 98">
            <a:extLst>
              <a:ext uri="{FF2B5EF4-FFF2-40B4-BE49-F238E27FC236}">
                <a16:creationId xmlns:a16="http://schemas.microsoft.com/office/drawing/2014/main" id="{A83AAA0E-84F5-7887-1DAD-3C22DC9A4152}"/>
              </a:ext>
            </a:extLst>
          </p:cNvPr>
          <p:cNvSpPr/>
          <p:nvPr/>
        </p:nvSpPr>
        <p:spPr>
          <a:xfrm>
            <a:off x="418970" y="4896910"/>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Budapest</a:t>
            </a:r>
            <a:endParaRPr lang="en-AU" sz="800" noProof="0" dirty="0">
              <a:solidFill>
                <a:srgbClr val="122862"/>
              </a:solidFill>
              <a:latin typeface="Arial" panose="020B0604020202020204" pitchFamily="34" charset="0"/>
              <a:cs typeface="Arial" panose="020B0604020202020204" pitchFamily="34" charset="0"/>
            </a:endParaRPr>
          </a:p>
        </p:txBody>
      </p:sp>
      <p:sp>
        <p:nvSpPr>
          <p:cNvPr id="100" name="Obdĺžnik 99">
            <a:extLst>
              <a:ext uri="{FF2B5EF4-FFF2-40B4-BE49-F238E27FC236}">
                <a16:creationId xmlns:a16="http://schemas.microsoft.com/office/drawing/2014/main" id="{F6C30F9C-8D2D-6276-DAD6-08B146EBA61A}"/>
              </a:ext>
            </a:extLst>
          </p:cNvPr>
          <p:cNvSpPr/>
          <p:nvPr/>
        </p:nvSpPr>
        <p:spPr>
          <a:xfrm>
            <a:off x="418970" y="5102601"/>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u="none" strike="noStrike" noProof="0" dirty="0">
                <a:solidFill>
                  <a:srgbClr val="122862"/>
                </a:solidFill>
                <a:effectLst/>
                <a:latin typeface="Arial" panose="020B0604020202020204" pitchFamily="34" charset="0"/>
                <a:cs typeface="Arial" panose="020B0604020202020204" pitchFamily="34" charset="0"/>
              </a:rPr>
              <a:t> Streda ↔ Halkali </a:t>
            </a:r>
            <a:endParaRPr lang="en-AU" sz="800" noProof="0" dirty="0">
              <a:solidFill>
                <a:srgbClr val="122862"/>
              </a:solidFill>
              <a:latin typeface="Arial" panose="020B0604020202020204" pitchFamily="34" charset="0"/>
              <a:cs typeface="Arial" panose="020B0604020202020204" pitchFamily="34" charset="0"/>
            </a:endParaRPr>
          </a:p>
        </p:txBody>
      </p:sp>
      <p:sp>
        <p:nvSpPr>
          <p:cNvPr id="101" name="Obdĺžnik 100">
            <a:extLst>
              <a:ext uri="{FF2B5EF4-FFF2-40B4-BE49-F238E27FC236}">
                <a16:creationId xmlns:a16="http://schemas.microsoft.com/office/drawing/2014/main" id="{BD257354-D85D-AFC5-7BF0-5DDE7507C05F}"/>
              </a:ext>
            </a:extLst>
          </p:cNvPr>
          <p:cNvSpPr/>
          <p:nvPr/>
        </p:nvSpPr>
        <p:spPr>
          <a:xfrm>
            <a:off x="418970" y="5308291"/>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Ko</a:t>
            </a:r>
            <a:r>
              <a:rPr lang="cs-CZ" sz="800" u="none" strike="noStrike" noProof="0" dirty="0">
                <a:solidFill>
                  <a:srgbClr val="122862"/>
                </a:solidFill>
                <a:effectLst/>
                <a:latin typeface="Arial" panose="020B0604020202020204" pitchFamily="34" charset="0"/>
                <a:cs typeface="Arial" panose="020B0604020202020204" pitchFamily="34" charset="0"/>
              </a:rPr>
              <a:t>š</a:t>
            </a:r>
            <a:r>
              <a:rPr lang="en-AU" sz="800" u="none" strike="noStrike" noProof="0" dirty="0">
                <a:solidFill>
                  <a:srgbClr val="122862"/>
                </a:solidFill>
                <a:effectLst/>
                <a:latin typeface="Arial" panose="020B0604020202020204" pitchFamily="34" charset="0"/>
                <a:cs typeface="Arial" panose="020B0604020202020204" pitchFamily="34" charset="0"/>
              </a:rPr>
              <a:t>ice</a:t>
            </a:r>
            <a:endParaRPr lang="en-AU" sz="800" noProof="0" dirty="0">
              <a:solidFill>
                <a:srgbClr val="122862"/>
              </a:solidFill>
              <a:latin typeface="Arial" panose="020B0604020202020204" pitchFamily="34" charset="0"/>
              <a:cs typeface="Arial" panose="020B0604020202020204" pitchFamily="34" charset="0"/>
            </a:endParaRPr>
          </a:p>
        </p:txBody>
      </p:sp>
      <p:sp>
        <p:nvSpPr>
          <p:cNvPr id="102" name="Obdĺžnik 101">
            <a:extLst>
              <a:ext uri="{FF2B5EF4-FFF2-40B4-BE49-F238E27FC236}">
                <a16:creationId xmlns:a16="http://schemas.microsoft.com/office/drawing/2014/main" id="{5DD4F173-6041-45FC-D49E-8BD98D289426}"/>
              </a:ext>
            </a:extLst>
          </p:cNvPr>
          <p:cNvSpPr/>
          <p:nvPr/>
        </p:nvSpPr>
        <p:spPr>
          <a:xfrm>
            <a:off x="418970" y="5513982"/>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Krems</a:t>
            </a:r>
            <a:endParaRPr lang="en-AU" sz="800" noProof="0" dirty="0">
              <a:solidFill>
                <a:srgbClr val="122862"/>
              </a:solidFill>
              <a:latin typeface="Arial" panose="020B0604020202020204" pitchFamily="34" charset="0"/>
              <a:cs typeface="Arial" panose="020B0604020202020204" pitchFamily="34" charset="0"/>
            </a:endParaRPr>
          </a:p>
        </p:txBody>
      </p:sp>
      <p:sp>
        <p:nvSpPr>
          <p:cNvPr id="103" name="Obdĺžnik 102">
            <a:extLst>
              <a:ext uri="{FF2B5EF4-FFF2-40B4-BE49-F238E27FC236}">
                <a16:creationId xmlns:a16="http://schemas.microsoft.com/office/drawing/2014/main" id="{36C0D9E1-E7D0-95EC-7FA6-3F1502638204}"/>
              </a:ext>
            </a:extLst>
          </p:cNvPr>
          <p:cNvSpPr/>
          <p:nvPr/>
        </p:nvSpPr>
        <p:spPr>
          <a:xfrm>
            <a:off x="418970" y="5719673"/>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Dunajská</a:t>
            </a:r>
            <a:r>
              <a:rPr lang="en-AU" sz="800" noProof="0" dirty="0">
                <a:solidFill>
                  <a:srgbClr val="122862"/>
                </a:solidFill>
                <a:latin typeface="Arial" panose="020B0604020202020204" pitchFamily="34" charset="0"/>
                <a:cs typeface="Arial" panose="020B0604020202020204" pitchFamily="34" charset="0"/>
              </a:rPr>
              <a:t> Streda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cs-CZ" sz="800" u="none" strike="noStrike" noProof="0" dirty="0">
                <a:solidFill>
                  <a:srgbClr val="122862"/>
                </a:solidFill>
                <a:effectLst/>
                <a:latin typeface="Arial" panose="020B0604020202020204" pitchFamily="34" charset="0"/>
                <a:cs typeface="Arial" panose="020B0604020202020204" pitchFamily="34" charset="0"/>
              </a:rPr>
              <a:t>Ž</a:t>
            </a:r>
            <a:r>
              <a:rPr lang="en-AU" sz="800" u="none" strike="noStrike" noProof="0" dirty="0" err="1">
                <a:solidFill>
                  <a:srgbClr val="122862"/>
                </a:solidFill>
                <a:effectLst/>
                <a:latin typeface="Arial" panose="020B0604020202020204" pitchFamily="34" charset="0"/>
                <a:cs typeface="Arial" panose="020B0604020202020204" pitchFamily="34" charset="0"/>
              </a:rPr>
              <a:t>ilina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4" name="Obdĺžnik 103">
            <a:extLst>
              <a:ext uri="{FF2B5EF4-FFF2-40B4-BE49-F238E27FC236}">
                <a16:creationId xmlns:a16="http://schemas.microsoft.com/office/drawing/2014/main" id="{4BA3B43D-2217-976F-72CB-20051A04A090}"/>
              </a:ext>
            </a:extLst>
          </p:cNvPr>
          <p:cNvSpPr/>
          <p:nvPr/>
        </p:nvSpPr>
        <p:spPr>
          <a:xfrm>
            <a:off x="418970" y="5925364"/>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Gądki</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Dąbrowa</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Górnicza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5" name="Obdĺžnik 104">
            <a:extLst>
              <a:ext uri="{FF2B5EF4-FFF2-40B4-BE49-F238E27FC236}">
                <a16:creationId xmlns:a16="http://schemas.microsoft.com/office/drawing/2014/main" id="{BBAAC75B-59DF-1ED3-1965-C5AEC7A0A2A5}"/>
              </a:ext>
            </a:extLst>
          </p:cNvPr>
          <p:cNvSpPr/>
          <p:nvPr/>
        </p:nvSpPr>
        <p:spPr>
          <a:xfrm>
            <a:off x="418970" y="6131055"/>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Gądki</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Kąty</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Wrocławskie</a:t>
            </a:r>
            <a:endParaRPr lang="en-AU" sz="800" noProof="0" dirty="0">
              <a:solidFill>
                <a:srgbClr val="122862"/>
              </a:solidFill>
              <a:latin typeface="Arial" panose="020B0604020202020204" pitchFamily="34" charset="0"/>
              <a:cs typeface="Arial" panose="020B0604020202020204" pitchFamily="34" charset="0"/>
            </a:endParaRPr>
          </a:p>
        </p:txBody>
      </p:sp>
      <p:sp>
        <p:nvSpPr>
          <p:cNvPr id="106" name="Obdĺžnik 105">
            <a:extLst>
              <a:ext uri="{FF2B5EF4-FFF2-40B4-BE49-F238E27FC236}">
                <a16:creationId xmlns:a16="http://schemas.microsoft.com/office/drawing/2014/main" id="{FE1604FA-B7DC-57BB-773A-DA7628E9E7A4}"/>
              </a:ext>
            </a:extLst>
          </p:cNvPr>
          <p:cNvSpPr/>
          <p:nvPr/>
        </p:nvSpPr>
        <p:spPr>
          <a:xfrm>
            <a:off x="418970" y="6336745"/>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Gądki</a:t>
            </a:r>
            <a:r>
              <a:rPr lang="en-AU" sz="800" u="none" strike="noStrike" noProof="0" dirty="0">
                <a:solidFill>
                  <a:srgbClr val="122862"/>
                </a:solidFill>
                <a:effectLst/>
                <a:latin typeface="Arial" panose="020B0604020202020204" pitchFamily="34" charset="0"/>
                <a:cs typeface="Arial" panose="020B0604020202020204" pitchFamily="34" charset="0"/>
              </a:rPr>
              <a:t> ↔ </a:t>
            </a:r>
            <a:r>
              <a:rPr lang="en-AU" sz="800" dirty="0" err="1">
                <a:solidFill>
                  <a:srgbClr val="122862"/>
                </a:solidFill>
                <a:latin typeface="Arial" panose="020B0604020202020204" pitchFamily="34" charset="0"/>
                <a:cs typeface="Arial" panose="020B0604020202020204" pitchFamily="34" charset="0"/>
              </a:rPr>
              <a:t>Pruszków</a:t>
            </a:r>
            <a:endParaRPr lang="en-AU" sz="800" noProof="0" dirty="0">
              <a:solidFill>
                <a:srgbClr val="122862"/>
              </a:solidFill>
              <a:latin typeface="Arial" panose="020B0604020202020204" pitchFamily="34" charset="0"/>
              <a:cs typeface="Arial" panose="020B0604020202020204" pitchFamily="34" charset="0"/>
            </a:endParaRPr>
          </a:p>
        </p:txBody>
      </p:sp>
      <p:sp>
        <p:nvSpPr>
          <p:cNvPr id="107" name="Obdĺžnik 106">
            <a:extLst>
              <a:ext uri="{FF2B5EF4-FFF2-40B4-BE49-F238E27FC236}">
                <a16:creationId xmlns:a16="http://schemas.microsoft.com/office/drawing/2014/main" id="{E6EF93EA-F4CE-D4CF-AA0E-5E798074B48C}"/>
              </a:ext>
            </a:extLst>
          </p:cNvPr>
          <p:cNvSpPr/>
          <p:nvPr/>
        </p:nvSpPr>
        <p:spPr>
          <a:xfrm>
            <a:off x="418970" y="6542436"/>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Gdańsk</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Dąbrowa</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Górnicza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8" name="Obdĺžnik 107">
            <a:extLst>
              <a:ext uri="{FF2B5EF4-FFF2-40B4-BE49-F238E27FC236}">
                <a16:creationId xmlns:a16="http://schemas.microsoft.com/office/drawing/2014/main" id="{68684CF6-F0AB-9ECA-98B5-3BF8C05AE92F}"/>
              </a:ext>
            </a:extLst>
          </p:cNvPr>
          <p:cNvSpPr/>
          <p:nvPr/>
        </p:nvSpPr>
        <p:spPr>
          <a:xfrm>
            <a:off x="3017782" y="582580"/>
            <a:ext cx="1539734"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Gdańsk</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Ostrava</a:t>
            </a:r>
            <a:endParaRPr lang="en-AU" sz="800" noProof="0" dirty="0">
              <a:solidFill>
                <a:srgbClr val="122862"/>
              </a:solidFill>
              <a:latin typeface="Arial" panose="020B0604020202020204" pitchFamily="34" charset="0"/>
              <a:cs typeface="Arial" panose="020B0604020202020204" pitchFamily="34" charset="0"/>
            </a:endParaRPr>
          </a:p>
        </p:txBody>
      </p:sp>
      <p:sp>
        <p:nvSpPr>
          <p:cNvPr id="109" name="Obdĺžnik 108">
            <a:extLst>
              <a:ext uri="{FF2B5EF4-FFF2-40B4-BE49-F238E27FC236}">
                <a16:creationId xmlns:a16="http://schemas.microsoft.com/office/drawing/2014/main" id="{339E117B-8B34-73D2-7C35-247EEB3E52F1}"/>
              </a:ext>
            </a:extLst>
          </p:cNvPr>
          <p:cNvSpPr/>
          <p:nvPr/>
        </p:nvSpPr>
        <p:spPr>
          <a:xfrm>
            <a:off x="2265628" y="2633070"/>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4</a:t>
            </a:r>
          </a:p>
        </p:txBody>
      </p:sp>
      <p:sp>
        <p:nvSpPr>
          <p:cNvPr id="110" name="Obdĺžnik 109">
            <a:extLst>
              <a:ext uri="{FF2B5EF4-FFF2-40B4-BE49-F238E27FC236}">
                <a16:creationId xmlns:a16="http://schemas.microsoft.com/office/drawing/2014/main" id="{F2E66263-3DEA-032D-EB64-85107B80868D}"/>
              </a:ext>
            </a:extLst>
          </p:cNvPr>
          <p:cNvSpPr/>
          <p:nvPr/>
        </p:nvSpPr>
        <p:spPr>
          <a:xfrm>
            <a:off x="2265628" y="283877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39</a:t>
            </a:r>
          </a:p>
        </p:txBody>
      </p:sp>
      <p:sp>
        <p:nvSpPr>
          <p:cNvPr id="111" name="Obdĺžnik 110">
            <a:extLst>
              <a:ext uri="{FF2B5EF4-FFF2-40B4-BE49-F238E27FC236}">
                <a16:creationId xmlns:a16="http://schemas.microsoft.com/office/drawing/2014/main" id="{B63F9FC2-74E7-9277-4F78-EE4FDBE54482}"/>
              </a:ext>
            </a:extLst>
          </p:cNvPr>
          <p:cNvSpPr/>
          <p:nvPr/>
        </p:nvSpPr>
        <p:spPr>
          <a:xfrm>
            <a:off x="2265628" y="3044484"/>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a:t>
            </a:r>
          </a:p>
        </p:txBody>
      </p:sp>
      <p:sp>
        <p:nvSpPr>
          <p:cNvPr id="112" name="Obdĺžnik 111">
            <a:extLst>
              <a:ext uri="{FF2B5EF4-FFF2-40B4-BE49-F238E27FC236}">
                <a16:creationId xmlns:a16="http://schemas.microsoft.com/office/drawing/2014/main" id="{868A206C-4C9B-C54D-D65B-8326721091E9}"/>
              </a:ext>
            </a:extLst>
          </p:cNvPr>
          <p:cNvSpPr/>
          <p:nvPr/>
        </p:nvSpPr>
        <p:spPr>
          <a:xfrm>
            <a:off x="2265628" y="325019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2</a:t>
            </a:r>
          </a:p>
        </p:txBody>
      </p:sp>
      <p:sp>
        <p:nvSpPr>
          <p:cNvPr id="113" name="Obdĺžnik 112">
            <a:extLst>
              <a:ext uri="{FF2B5EF4-FFF2-40B4-BE49-F238E27FC236}">
                <a16:creationId xmlns:a16="http://schemas.microsoft.com/office/drawing/2014/main" id="{6A3A2AD4-2D63-EBA9-DD52-AC35A9F4C78D}"/>
              </a:ext>
            </a:extLst>
          </p:cNvPr>
          <p:cNvSpPr/>
          <p:nvPr/>
        </p:nvSpPr>
        <p:spPr>
          <a:xfrm>
            <a:off x="2265628" y="345589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4</a:t>
            </a:r>
          </a:p>
        </p:txBody>
      </p:sp>
      <p:sp>
        <p:nvSpPr>
          <p:cNvPr id="114" name="Obdĺžnik 113">
            <a:extLst>
              <a:ext uri="{FF2B5EF4-FFF2-40B4-BE49-F238E27FC236}">
                <a16:creationId xmlns:a16="http://schemas.microsoft.com/office/drawing/2014/main" id="{0BEAF2E1-4E27-AD46-6DC7-0B5BBF39FB30}"/>
              </a:ext>
            </a:extLst>
          </p:cNvPr>
          <p:cNvSpPr/>
          <p:nvPr/>
        </p:nvSpPr>
        <p:spPr>
          <a:xfrm>
            <a:off x="2265628" y="3661605"/>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115" name="Obdĺžnik 114">
            <a:extLst>
              <a:ext uri="{FF2B5EF4-FFF2-40B4-BE49-F238E27FC236}">
                <a16:creationId xmlns:a16="http://schemas.microsoft.com/office/drawing/2014/main" id="{669CE4DD-F074-5371-EBA4-8E23E44C4842}"/>
              </a:ext>
            </a:extLst>
          </p:cNvPr>
          <p:cNvSpPr/>
          <p:nvPr/>
        </p:nvSpPr>
        <p:spPr>
          <a:xfrm>
            <a:off x="2265628" y="407739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14</a:t>
            </a:r>
          </a:p>
        </p:txBody>
      </p:sp>
      <p:sp>
        <p:nvSpPr>
          <p:cNvPr id="116" name="Obdĺžnik 115">
            <a:extLst>
              <a:ext uri="{FF2B5EF4-FFF2-40B4-BE49-F238E27FC236}">
                <a16:creationId xmlns:a16="http://schemas.microsoft.com/office/drawing/2014/main" id="{7D9EDADF-E878-F987-699F-3FEF295B4231}"/>
              </a:ext>
            </a:extLst>
          </p:cNvPr>
          <p:cNvSpPr/>
          <p:nvPr/>
        </p:nvSpPr>
        <p:spPr>
          <a:xfrm>
            <a:off x="2265628" y="469106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up to 8</a:t>
            </a:r>
            <a:endParaRPr lang="en-AU" sz="800" b="1" noProof="0" dirty="0">
              <a:solidFill>
                <a:schemeClr val="bg1"/>
              </a:solidFill>
              <a:latin typeface="Arial" panose="020B0604020202020204" pitchFamily="34" charset="0"/>
              <a:cs typeface="Arial" panose="020B0604020202020204" pitchFamily="34" charset="0"/>
            </a:endParaRPr>
          </a:p>
        </p:txBody>
      </p:sp>
      <p:sp>
        <p:nvSpPr>
          <p:cNvPr id="119" name="Obdĺžnik 118">
            <a:extLst>
              <a:ext uri="{FF2B5EF4-FFF2-40B4-BE49-F238E27FC236}">
                <a16:creationId xmlns:a16="http://schemas.microsoft.com/office/drawing/2014/main" id="{99447B58-C15C-110A-C041-78A637925F97}"/>
              </a:ext>
            </a:extLst>
          </p:cNvPr>
          <p:cNvSpPr/>
          <p:nvPr/>
        </p:nvSpPr>
        <p:spPr>
          <a:xfrm>
            <a:off x="2265628" y="4896769"/>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24</a:t>
            </a:r>
          </a:p>
        </p:txBody>
      </p:sp>
      <p:sp>
        <p:nvSpPr>
          <p:cNvPr id="120" name="Obdĺžnik 119">
            <a:extLst>
              <a:ext uri="{FF2B5EF4-FFF2-40B4-BE49-F238E27FC236}">
                <a16:creationId xmlns:a16="http://schemas.microsoft.com/office/drawing/2014/main" id="{BEF59935-98BC-614B-B728-6C26B0005A05}"/>
              </a:ext>
            </a:extLst>
          </p:cNvPr>
          <p:cNvSpPr/>
          <p:nvPr/>
        </p:nvSpPr>
        <p:spPr>
          <a:xfrm>
            <a:off x="2265628" y="5102476"/>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noProof="0" dirty="0">
                <a:solidFill>
                  <a:schemeClr val="bg1"/>
                </a:solidFill>
                <a:latin typeface="Arial" panose="020B0604020202020204" pitchFamily="34" charset="0"/>
                <a:cs typeface="Arial" panose="020B0604020202020204" pitchFamily="34" charset="0"/>
              </a:rPr>
              <a:t>4</a:t>
            </a:r>
            <a:endParaRPr lang="en-AU" sz="800" b="1" noProof="0" dirty="0">
              <a:solidFill>
                <a:schemeClr val="bg1"/>
              </a:solidFill>
              <a:latin typeface="Arial" panose="020B0604020202020204" pitchFamily="34" charset="0"/>
              <a:cs typeface="Arial" panose="020B0604020202020204" pitchFamily="34" charset="0"/>
            </a:endParaRPr>
          </a:p>
        </p:txBody>
      </p:sp>
      <p:sp>
        <p:nvSpPr>
          <p:cNvPr id="121" name="Obdĺžnik 120">
            <a:extLst>
              <a:ext uri="{FF2B5EF4-FFF2-40B4-BE49-F238E27FC236}">
                <a16:creationId xmlns:a16="http://schemas.microsoft.com/office/drawing/2014/main" id="{E437B15B-27FD-14B2-EAD9-14BD2479D545}"/>
              </a:ext>
            </a:extLst>
          </p:cNvPr>
          <p:cNvSpPr/>
          <p:nvPr/>
        </p:nvSpPr>
        <p:spPr>
          <a:xfrm>
            <a:off x="2265628" y="5308183"/>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122" name="Obdĺžnik 121">
            <a:extLst>
              <a:ext uri="{FF2B5EF4-FFF2-40B4-BE49-F238E27FC236}">
                <a16:creationId xmlns:a16="http://schemas.microsoft.com/office/drawing/2014/main" id="{1E521A3D-F77E-39D0-D6FC-F7AC5E13669F}"/>
              </a:ext>
            </a:extLst>
          </p:cNvPr>
          <p:cNvSpPr/>
          <p:nvPr/>
        </p:nvSpPr>
        <p:spPr>
          <a:xfrm>
            <a:off x="2265628" y="5513890"/>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3" name="Obdĺžnik 122">
            <a:extLst>
              <a:ext uri="{FF2B5EF4-FFF2-40B4-BE49-F238E27FC236}">
                <a16:creationId xmlns:a16="http://schemas.microsoft.com/office/drawing/2014/main" id="{5D27E37B-6549-022F-1B31-67FD767BEC1E}"/>
              </a:ext>
            </a:extLst>
          </p:cNvPr>
          <p:cNvSpPr/>
          <p:nvPr/>
        </p:nvSpPr>
        <p:spPr>
          <a:xfrm>
            <a:off x="2265628" y="5719597"/>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12</a:t>
            </a:r>
          </a:p>
        </p:txBody>
      </p:sp>
      <p:sp>
        <p:nvSpPr>
          <p:cNvPr id="124" name="Obdĺžnik 123">
            <a:extLst>
              <a:ext uri="{FF2B5EF4-FFF2-40B4-BE49-F238E27FC236}">
                <a16:creationId xmlns:a16="http://schemas.microsoft.com/office/drawing/2014/main" id="{8682B94F-09B7-DE86-F680-BB7915D9DBDF}"/>
              </a:ext>
            </a:extLst>
          </p:cNvPr>
          <p:cNvSpPr/>
          <p:nvPr/>
        </p:nvSpPr>
        <p:spPr>
          <a:xfrm>
            <a:off x="2265628" y="5925304"/>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5" name="Obdĺžnik 124">
            <a:extLst>
              <a:ext uri="{FF2B5EF4-FFF2-40B4-BE49-F238E27FC236}">
                <a16:creationId xmlns:a16="http://schemas.microsoft.com/office/drawing/2014/main" id="{B9EE937D-EFFF-B31D-8BEA-8B26496A63CE}"/>
              </a:ext>
            </a:extLst>
          </p:cNvPr>
          <p:cNvSpPr/>
          <p:nvPr/>
        </p:nvSpPr>
        <p:spPr>
          <a:xfrm>
            <a:off x="2265628" y="6131011"/>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7" name="Obdĺžnik 126">
            <a:extLst>
              <a:ext uri="{FF2B5EF4-FFF2-40B4-BE49-F238E27FC236}">
                <a16:creationId xmlns:a16="http://schemas.microsoft.com/office/drawing/2014/main" id="{EC46ED89-56E6-0624-EF01-A6175C44455F}"/>
              </a:ext>
            </a:extLst>
          </p:cNvPr>
          <p:cNvSpPr/>
          <p:nvPr/>
        </p:nvSpPr>
        <p:spPr>
          <a:xfrm>
            <a:off x="2265628" y="633671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up to 8</a:t>
            </a:r>
          </a:p>
        </p:txBody>
      </p:sp>
      <p:sp>
        <p:nvSpPr>
          <p:cNvPr id="128" name="Obdĺžnik 127">
            <a:extLst>
              <a:ext uri="{FF2B5EF4-FFF2-40B4-BE49-F238E27FC236}">
                <a16:creationId xmlns:a16="http://schemas.microsoft.com/office/drawing/2014/main" id="{51C2C921-906F-C20E-8E84-4BF3F517DC14}"/>
              </a:ext>
            </a:extLst>
          </p:cNvPr>
          <p:cNvSpPr/>
          <p:nvPr/>
        </p:nvSpPr>
        <p:spPr>
          <a:xfrm>
            <a:off x="2265628" y="6542425"/>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29" name="Obdĺžnik 128">
            <a:extLst>
              <a:ext uri="{FF2B5EF4-FFF2-40B4-BE49-F238E27FC236}">
                <a16:creationId xmlns:a16="http://schemas.microsoft.com/office/drawing/2014/main" id="{448AE87B-3E08-1F7E-E0CE-4FABFE6618EA}"/>
              </a:ext>
            </a:extLst>
          </p:cNvPr>
          <p:cNvSpPr/>
          <p:nvPr/>
        </p:nvSpPr>
        <p:spPr>
          <a:xfrm>
            <a:off x="4591642" y="582580"/>
            <a:ext cx="602571"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6</a:t>
            </a:r>
          </a:p>
        </p:txBody>
      </p:sp>
      <p:sp>
        <p:nvSpPr>
          <p:cNvPr id="130" name="Obdĺžnik 129">
            <a:extLst>
              <a:ext uri="{FF2B5EF4-FFF2-40B4-BE49-F238E27FC236}">
                <a16:creationId xmlns:a16="http://schemas.microsoft.com/office/drawing/2014/main" id="{045B3272-9F7D-54DE-655F-74A03B7187E3}"/>
              </a:ext>
            </a:extLst>
          </p:cNvPr>
          <p:cNvSpPr/>
          <p:nvPr/>
        </p:nvSpPr>
        <p:spPr>
          <a:xfrm>
            <a:off x="3013990" y="3453431"/>
            <a:ext cx="1543525"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Linz ↔ Krems</a:t>
            </a:r>
            <a:endParaRPr lang="en-AU" sz="800" noProof="0" dirty="0">
              <a:solidFill>
                <a:srgbClr val="122862"/>
              </a:solidFill>
              <a:latin typeface="Arial" panose="020B0604020202020204" pitchFamily="34" charset="0"/>
              <a:cs typeface="Arial" panose="020B0604020202020204" pitchFamily="34" charset="0"/>
            </a:endParaRPr>
          </a:p>
        </p:txBody>
      </p:sp>
      <p:sp>
        <p:nvSpPr>
          <p:cNvPr id="131" name="Obdĺžnik 130">
            <a:extLst>
              <a:ext uri="{FF2B5EF4-FFF2-40B4-BE49-F238E27FC236}">
                <a16:creationId xmlns:a16="http://schemas.microsoft.com/office/drawing/2014/main" id="{2CB3B757-12BE-449B-981C-3110CCF96884}"/>
              </a:ext>
            </a:extLst>
          </p:cNvPr>
          <p:cNvSpPr/>
          <p:nvPr/>
        </p:nvSpPr>
        <p:spPr>
          <a:xfrm>
            <a:off x="4591642" y="3450888"/>
            <a:ext cx="602571" cy="153047"/>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237" name="Obdĺžnik 236">
            <a:extLst>
              <a:ext uri="{FF2B5EF4-FFF2-40B4-BE49-F238E27FC236}">
                <a16:creationId xmlns:a16="http://schemas.microsoft.com/office/drawing/2014/main" id="{15D9FFAC-6BD3-FC2B-B7BF-91E656F4354B}"/>
              </a:ext>
            </a:extLst>
          </p:cNvPr>
          <p:cNvSpPr/>
          <p:nvPr/>
        </p:nvSpPr>
        <p:spPr>
          <a:xfrm>
            <a:off x="418970" y="3876162"/>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dirty="0" err="1">
                <a:solidFill>
                  <a:srgbClr val="122862"/>
                </a:solidFill>
                <a:latin typeface="Arial" panose="020B0604020202020204" pitchFamily="34" charset="0"/>
                <a:cs typeface="Arial" panose="020B0604020202020204" pitchFamily="34" charset="0"/>
              </a:rPr>
              <a:t>Česká</a:t>
            </a:r>
            <a:r>
              <a:rPr lang="en-AU" sz="800" dirty="0">
                <a:solidFill>
                  <a:srgbClr val="122862"/>
                </a:solidFill>
                <a:latin typeface="Arial" panose="020B0604020202020204" pitchFamily="34" charset="0"/>
                <a:cs typeface="Arial" panose="020B0604020202020204" pitchFamily="34" charset="0"/>
              </a:rPr>
              <a:t> </a:t>
            </a:r>
            <a:r>
              <a:rPr lang="en-AU" sz="800" dirty="0" err="1">
                <a:solidFill>
                  <a:srgbClr val="122862"/>
                </a:solidFill>
                <a:latin typeface="Arial" panose="020B0604020202020204" pitchFamily="34" charset="0"/>
                <a:cs typeface="Arial" panose="020B0604020202020204" pitchFamily="34" charset="0"/>
              </a:rPr>
              <a:t>Třebová</a:t>
            </a:r>
            <a:r>
              <a:rPr lang="en-AU" sz="80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Wilhelmshaven</a:t>
            </a:r>
            <a:endParaRPr lang="en-AU" sz="800" noProof="0" dirty="0">
              <a:solidFill>
                <a:srgbClr val="122862"/>
              </a:solidFill>
              <a:latin typeface="Arial" panose="020B0604020202020204" pitchFamily="34" charset="0"/>
              <a:cs typeface="Arial" panose="020B0604020202020204" pitchFamily="34" charset="0"/>
            </a:endParaRPr>
          </a:p>
        </p:txBody>
      </p:sp>
      <p:sp>
        <p:nvSpPr>
          <p:cNvPr id="238" name="Obdĺžnik 237">
            <a:extLst>
              <a:ext uri="{FF2B5EF4-FFF2-40B4-BE49-F238E27FC236}">
                <a16:creationId xmlns:a16="http://schemas.microsoft.com/office/drawing/2014/main" id="{FA55B32D-C477-B5E2-8C05-E4101A98F5CE}"/>
              </a:ext>
            </a:extLst>
          </p:cNvPr>
          <p:cNvSpPr/>
          <p:nvPr/>
        </p:nvSpPr>
        <p:spPr>
          <a:xfrm>
            <a:off x="2265628" y="3875989"/>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noProof="0" dirty="0">
                <a:solidFill>
                  <a:schemeClr val="bg1"/>
                </a:solidFill>
                <a:latin typeface="Arial" panose="020B0604020202020204" pitchFamily="34" charset="0"/>
                <a:cs typeface="Arial" panose="020B0604020202020204" pitchFamily="34" charset="0"/>
              </a:rPr>
              <a:t>3</a:t>
            </a:r>
          </a:p>
        </p:txBody>
      </p:sp>
      <p:sp>
        <p:nvSpPr>
          <p:cNvPr id="239" name="Obdĺžnik 238">
            <a:extLst>
              <a:ext uri="{FF2B5EF4-FFF2-40B4-BE49-F238E27FC236}">
                <a16:creationId xmlns:a16="http://schemas.microsoft.com/office/drawing/2014/main" id="{8B24A294-274C-5D28-7593-96EE6A89BC7A}"/>
              </a:ext>
            </a:extLst>
          </p:cNvPr>
          <p:cNvSpPr/>
          <p:nvPr/>
        </p:nvSpPr>
        <p:spPr>
          <a:xfrm>
            <a:off x="418970" y="59746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800" u="none" strike="noStrike" noProof="0" dirty="0">
                <a:solidFill>
                  <a:srgbClr val="122862"/>
                </a:solidFill>
                <a:effectLst/>
                <a:latin typeface="Arial" panose="020B0604020202020204" pitchFamily="34" charset="0"/>
                <a:cs typeface="Arial" panose="020B0604020202020204" pitchFamily="34" charset="0"/>
              </a:rPr>
              <a:t>Arad ↔ </a:t>
            </a:r>
            <a:r>
              <a:rPr lang="cs-CZ" sz="800" dirty="0" err="1">
                <a:solidFill>
                  <a:srgbClr val="002269"/>
                </a:solidFill>
                <a:latin typeface="Arial" panose="020B0604020202020204" pitchFamily="34" charset="0"/>
                <a:cs typeface="Arial" panose="020B0604020202020204" pitchFamily="34" charset="0"/>
              </a:rPr>
              <a:t>București</a:t>
            </a:r>
            <a:endParaRPr lang="en-AU" sz="800" noProof="0" dirty="0">
              <a:solidFill>
                <a:srgbClr val="002269"/>
              </a:solidFill>
              <a:latin typeface="Arial" panose="020B0604020202020204" pitchFamily="34" charset="0"/>
              <a:cs typeface="Arial" panose="020B0604020202020204" pitchFamily="34" charset="0"/>
            </a:endParaRPr>
          </a:p>
        </p:txBody>
      </p:sp>
      <p:sp>
        <p:nvSpPr>
          <p:cNvPr id="240" name="Obdĺžnik 239">
            <a:extLst>
              <a:ext uri="{FF2B5EF4-FFF2-40B4-BE49-F238E27FC236}">
                <a16:creationId xmlns:a16="http://schemas.microsoft.com/office/drawing/2014/main" id="{9EE798D9-9F35-D48C-BB5B-FD7B47807A6D}"/>
              </a:ext>
            </a:extLst>
          </p:cNvPr>
          <p:cNvSpPr/>
          <p:nvPr/>
        </p:nvSpPr>
        <p:spPr>
          <a:xfrm>
            <a:off x="2265628" y="597469"/>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800" b="1">
                <a:solidFill>
                  <a:schemeClr val="bg1"/>
                </a:solidFill>
                <a:latin typeface="Arial" panose="020B0604020202020204" pitchFamily="34" charset="0"/>
                <a:cs typeface="Arial" panose="020B0604020202020204" pitchFamily="34" charset="0"/>
              </a:rPr>
              <a:t>up to 3</a:t>
            </a:r>
            <a:endParaRPr lang="en-AU" sz="800" b="1" dirty="0">
              <a:solidFill>
                <a:schemeClr val="bg1"/>
              </a:solidFill>
              <a:latin typeface="Arial" panose="020B0604020202020204" pitchFamily="34" charset="0"/>
              <a:cs typeface="Arial" panose="020B0604020202020204" pitchFamily="34" charset="0"/>
            </a:endParaRPr>
          </a:p>
        </p:txBody>
      </p:sp>
      <p:sp>
        <p:nvSpPr>
          <p:cNvPr id="241" name="Obdĺžnik 145">
            <a:extLst>
              <a:ext uri="{FF2B5EF4-FFF2-40B4-BE49-F238E27FC236}">
                <a16:creationId xmlns:a16="http://schemas.microsoft.com/office/drawing/2014/main" id="{36F80B51-6103-5D85-06B2-7D0573ECC428}"/>
              </a:ext>
            </a:extLst>
          </p:cNvPr>
          <p:cNvSpPr/>
          <p:nvPr/>
        </p:nvSpPr>
        <p:spPr>
          <a:xfrm>
            <a:off x="418970" y="4276259"/>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s-CZ" sz="800" dirty="0" err="1">
                <a:solidFill>
                  <a:srgbClr val="122862"/>
                </a:solidFill>
                <a:latin typeface="Arial" panose="020B0604020202020204" pitchFamily="34" charset="0"/>
                <a:cs typeface="Arial" panose="020B0604020202020204" pitchFamily="34" charset="0"/>
              </a:rPr>
              <a:t>Dąbrowa</a:t>
            </a:r>
            <a:r>
              <a:rPr lang="cs-CZ" sz="800" dirty="0">
                <a:solidFill>
                  <a:srgbClr val="122862"/>
                </a:solidFill>
                <a:latin typeface="Arial" panose="020B0604020202020204" pitchFamily="34" charset="0"/>
                <a:cs typeface="Arial" panose="020B0604020202020204" pitchFamily="34" charset="0"/>
              </a:rPr>
              <a:t> </a:t>
            </a:r>
            <a:r>
              <a:rPr lang="cs-CZ" sz="800" dirty="0" err="1">
                <a:solidFill>
                  <a:srgbClr val="122862"/>
                </a:solidFill>
                <a:latin typeface="Arial" panose="020B0604020202020204" pitchFamily="34" charset="0"/>
                <a:cs typeface="Arial" panose="020B0604020202020204" pitchFamily="34" charset="0"/>
              </a:rPr>
              <a:t>Górnicza</a:t>
            </a:r>
            <a:r>
              <a:rPr lang="en-AU" sz="800" noProof="0" dirty="0">
                <a:solidFill>
                  <a:srgbClr val="122862"/>
                </a:solidFill>
                <a:latin typeface="Arial" panose="020B0604020202020204" pitchFamily="34" charset="0"/>
                <a:cs typeface="Arial" panose="020B0604020202020204" pitchFamily="34" charset="0"/>
              </a:rPr>
              <a:t> </a:t>
            </a:r>
            <a:r>
              <a:rPr lang="en-AU" sz="800" u="none" strike="noStrike" noProof="0" dirty="0">
                <a:solidFill>
                  <a:srgbClr val="122862"/>
                </a:solidFill>
                <a:effectLst/>
                <a:latin typeface="Arial" panose="020B0604020202020204" pitchFamily="34" charset="0"/>
                <a:cs typeface="Arial" panose="020B0604020202020204" pitchFamily="34" charset="0"/>
              </a:rPr>
              <a:t>↔ </a:t>
            </a:r>
            <a:r>
              <a:rPr lang="cs-CZ" sz="800" dirty="0" err="1">
                <a:solidFill>
                  <a:srgbClr val="122862"/>
                </a:solidFill>
                <a:latin typeface="Arial" panose="020B0604020202020204" pitchFamily="34" charset="0"/>
                <a:cs typeface="Arial" panose="020B0604020202020204" pitchFamily="34" charset="0"/>
              </a:rPr>
              <a:t>Dębica</a:t>
            </a:r>
            <a:endParaRPr lang="en-AU" sz="800" noProof="0" dirty="0">
              <a:solidFill>
                <a:srgbClr val="122862"/>
              </a:solidFill>
              <a:latin typeface="Arial" panose="020B0604020202020204" pitchFamily="34" charset="0"/>
              <a:cs typeface="Arial" panose="020B0604020202020204" pitchFamily="34" charset="0"/>
            </a:endParaRPr>
          </a:p>
        </p:txBody>
      </p:sp>
      <p:sp>
        <p:nvSpPr>
          <p:cNvPr id="242" name="Obdĺžnik 171">
            <a:extLst>
              <a:ext uri="{FF2B5EF4-FFF2-40B4-BE49-F238E27FC236}">
                <a16:creationId xmlns:a16="http://schemas.microsoft.com/office/drawing/2014/main" id="{62C453D4-7086-4590-7FD1-434DB7037F5C}"/>
              </a:ext>
            </a:extLst>
          </p:cNvPr>
          <p:cNvSpPr/>
          <p:nvPr/>
        </p:nvSpPr>
        <p:spPr>
          <a:xfrm>
            <a:off x="2265628" y="4276102"/>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dirty="0">
                <a:solidFill>
                  <a:schemeClr val="bg1"/>
                </a:solidFill>
                <a:latin typeface="Arial" panose="020B0604020202020204" pitchFamily="34" charset="0"/>
                <a:cs typeface="Arial" panose="020B0604020202020204" pitchFamily="34" charset="0"/>
              </a:rPr>
              <a:t>6</a:t>
            </a:r>
            <a:endParaRPr lang="en-AU" sz="800" b="1" noProof="0" dirty="0">
              <a:solidFill>
                <a:schemeClr val="bg1"/>
              </a:solidFill>
              <a:latin typeface="Arial" panose="020B0604020202020204" pitchFamily="34" charset="0"/>
              <a:cs typeface="Arial" panose="020B0604020202020204" pitchFamily="34" charset="0"/>
            </a:endParaRPr>
          </a:p>
        </p:txBody>
      </p:sp>
      <p:sp>
        <p:nvSpPr>
          <p:cNvPr id="243" name="Obdĺžnik 145">
            <a:extLst>
              <a:ext uri="{FF2B5EF4-FFF2-40B4-BE49-F238E27FC236}">
                <a16:creationId xmlns:a16="http://schemas.microsoft.com/office/drawing/2014/main" id="{0A3FCC00-47FD-72EA-0B45-366F23764951}"/>
              </a:ext>
            </a:extLst>
          </p:cNvPr>
          <p:cNvSpPr/>
          <p:nvPr/>
        </p:nvSpPr>
        <p:spPr>
          <a:xfrm>
            <a:off x="418970" y="4471625"/>
            <a:ext cx="1806069" cy="150701"/>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s-CZ" sz="800" dirty="0" err="1">
                <a:solidFill>
                  <a:srgbClr val="122862"/>
                </a:solidFill>
                <a:latin typeface="Arial" panose="020B0604020202020204" pitchFamily="34" charset="0"/>
                <a:cs typeface="Arial" panose="020B0604020202020204" pitchFamily="34" charset="0"/>
              </a:rPr>
              <a:t>Dąbrowa</a:t>
            </a:r>
            <a:r>
              <a:rPr lang="cs-CZ" sz="800" dirty="0">
                <a:solidFill>
                  <a:srgbClr val="122862"/>
                </a:solidFill>
                <a:latin typeface="Arial" panose="020B0604020202020204" pitchFamily="34" charset="0"/>
                <a:cs typeface="Arial" panose="020B0604020202020204" pitchFamily="34" charset="0"/>
              </a:rPr>
              <a:t> </a:t>
            </a:r>
            <a:r>
              <a:rPr lang="cs-CZ" sz="800" dirty="0" err="1">
                <a:solidFill>
                  <a:srgbClr val="122862"/>
                </a:solidFill>
                <a:latin typeface="Arial" panose="020B0604020202020204" pitchFamily="34" charset="0"/>
                <a:cs typeface="Arial" panose="020B0604020202020204" pitchFamily="34" charset="0"/>
              </a:rPr>
              <a:t>Górnicza</a:t>
            </a:r>
            <a:r>
              <a:rPr lang="en-AU" sz="800" noProof="0" dirty="0">
                <a:solidFill>
                  <a:srgbClr val="122862"/>
                </a:solidFill>
                <a:latin typeface="Arial" panose="020B0604020202020204" pitchFamily="34" charset="0"/>
                <a:cs typeface="Arial" panose="020B0604020202020204" pitchFamily="34" charset="0"/>
              </a:rPr>
              <a:t> </a:t>
            </a:r>
            <a:r>
              <a:rPr lang="en-AU" sz="800" dirty="0">
                <a:solidFill>
                  <a:srgbClr val="122862"/>
                </a:solidFill>
                <a:latin typeface="Arial" panose="020B0604020202020204" pitchFamily="34" charset="0"/>
                <a:cs typeface="Arial" panose="020B0604020202020204" pitchFamily="34" charset="0"/>
              </a:rPr>
              <a:t>↔ </a:t>
            </a:r>
            <a:r>
              <a:rPr lang="cs-CZ" sz="800" dirty="0">
                <a:solidFill>
                  <a:srgbClr val="122862"/>
                </a:solidFill>
                <a:latin typeface="Arial" panose="020B0604020202020204" pitchFamily="34" charset="0"/>
                <a:cs typeface="Arial" panose="020B0604020202020204" pitchFamily="34" charset="0"/>
              </a:rPr>
              <a:t>Žilina</a:t>
            </a:r>
            <a:endParaRPr lang="en-AU" sz="800" noProof="0" dirty="0">
              <a:solidFill>
                <a:srgbClr val="122862"/>
              </a:solidFill>
              <a:latin typeface="Arial" panose="020B0604020202020204" pitchFamily="34" charset="0"/>
              <a:cs typeface="Arial" panose="020B0604020202020204" pitchFamily="34" charset="0"/>
            </a:endParaRPr>
          </a:p>
        </p:txBody>
      </p:sp>
      <p:sp>
        <p:nvSpPr>
          <p:cNvPr id="244" name="Obdĺžnik 171">
            <a:extLst>
              <a:ext uri="{FF2B5EF4-FFF2-40B4-BE49-F238E27FC236}">
                <a16:creationId xmlns:a16="http://schemas.microsoft.com/office/drawing/2014/main" id="{FBDF6BC8-DE72-58F2-0D42-C9CDCB4862FB}"/>
              </a:ext>
            </a:extLst>
          </p:cNvPr>
          <p:cNvSpPr/>
          <p:nvPr/>
        </p:nvSpPr>
        <p:spPr>
          <a:xfrm>
            <a:off x="2265628" y="4471468"/>
            <a:ext cx="659547" cy="150701"/>
          </a:xfrm>
          <a:prstGeom prst="rect">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cs-CZ" sz="800" b="1" noProof="0" dirty="0">
                <a:solidFill>
                  <a:schemeClr val="bg1"/>
                </a:solidFill>
                <a:latin typeface="Arial" panose="020B0604020202020204" pitchFamily="34" charset="0"/>
                <a:cs typeface="Arial" panose="020B0604020202020204" pitchFamily="34" charset="0"/>
              </a:rPr>
              <a:t>4</a:t>
            </a:r>
            <a:endParaRPr lang="en-AU" sz="800" b="1" noProof="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04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21">
            <a:extLst>
              <a:ext uri="{FF2B5EF4-FFF2-40B4-BE49-F238E27FC236}">
                <a16:creationId xmlns:a16="http://schemas.microsoft.com/office/drawing/2014/main" id="{2B24CBD5-01BB-01A4-F107-EB0A7A44FB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85999"/>
            <a:ext cx="5395961" cy="4363364"/>
          </a:xfrm>
          <a:prstGeom prst="rect">
            <a:avLst/>
          </a:prstGeom>
        </p:spPr>
      </p:pic>
      <p:pic>
        <p:nvPicPr>
          <p:cNvPr id="7" name="Obrázek 6">
            <a:extLst>
              <a:ext uri="{FF2B5EF4-FFF2-40B4-BE49-F238E27FC236}">
                <a16:creationId xmlns:a16="http://schemas.microsoft.com/office/drawing/2014/main" id="{79BB5AEA-28B4-0D1C-FC76-65F0F6BC8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957" y="-860387"/>
            <a:ext cx="8637408" cy="5618191"/>
          </a:xfrm>
          <a:prstGeom prst="rect">
            <a:avLst/>
          </a:prstGeom>
        </p:spPr>
      </p:pic>
      <p:sp>
        <p:nvSpPr>
          <p:cNvPr id="18" name="Obdĺžnik 17">
            <a:extLst>
              <a:ext uri="{FF2B5EF4-FFF2-40B4-BE49-F238E27FC236}">
                <a16:creationId xmlns:a16="http://schemas.microsoft.com/office/drawing/2014/main" id="{013F3ABA-A0D5-D771-C91E-2C5608FB2BA0}"/>
              </a:ext>
            </a:extLst>
          </p:cNvPr>
          <p:cNvSpPr/>
          <p:nvPr/>
        </p:nvSpPr>
        <p:spPr>
          <a:xfrm>
            <a:off x="4956916" y="3429000"/>
            <a:ext cx="6033302" cy="2906652"/>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BlokTextu 16">
            <a:extLst>
              <a:ext uri="{FF2B5EF4-FFF2-40B4-BE49-F238E27FC236}">
                <a16:creationId xmlns:a16="http://schemas.microsoft.com/office/drawing/2014/main" id="{388785BF-484C-8211-C90E-E9F23718ACD5}"/>
              </a:ext>
            </a:extLst>
          </p:cNvPr>
          <p:cNvSpPr txBox="1"/>
          <p:nvPr/>
        </p:nvSpPr>
        <p:spPr>
          <a:xfrm>
            <a:off x="5161043" y="3678517"/>
            <a:ext cx="5715963" cy="2677656"/>
          </a:xfrm>
          <a:prstGeom prst="rect">
            <a:avLst/>
          </a:prstGeom>
          <a:noFill/>
          <a:ln>
            <a:noFill/>
          </a:ln>
          <a:effectLst/>
        </p:spPr>
        <p:txBody>
          <a:bodyPr wrap="square" rtlCol="0">
            <a:spAutoFit/>
          </a:bodyPr>
          <a:lstStyle/>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20 </a:t>
            </a:r>
            <a:r>
              <a:rPr lang="zh-CN" altLang="en-US" sz="1400" dirty="0">
                <a:solidFill>
                  <a:schemeClr val="bg1"/>
                </a:solidFill>
                <a:latin typeface="+mn-ea"/>
                <a:cs typeface="Arial" panose="020B0604020202020204" pitchFamily="34" charset="0"/>
              </a:rPr>
              <a:t>个场站和堆场：奥地利、捷克、德国、匈牙利、波兰、罗马尼亚、塞尔维亚，斯洛伐克</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200</a:t>
            </a:r>
            <a:r>
              <a:rPr lang="zh-CN" altLang="en-US" sz="1400" dirty="0">
                <a:solidFill>
                  <a:schemeClr val="bg1"/>
                </a:solidFill>
                <a:latin typeface="+mn-ea"/>
                <a:cs typeface="Arial" panose="020B0604020202020204" pitchFamily="34" charset="0"/>
              </a:rPr>
              <a:t>多万平方米的堆场与场站的容量</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1</a:t>
            </a:r>
            <a:r>
              <a:rPr lang="sk-SK" altLang="zh-CN" sz="1400" dirty="0">
                <a:solidFill>
                  <a:schemeClr val="bg1"/>
                </a:solidFill>
                <a:latin typeface="+mn-ea"/>
                <a:cs typeface="Arial" panose="020B0604020202020204" pitchFamily="34" charset="0"/>
              </a:rPr>
              <a:t>9</a:t>
            </a:r>
            <a:r>
              <a:rPr lang="en-US" altLang="zh-CN" sz="1400" dirty="0">
                <a:solidFill>
                  <a:schemeClr val="bg1"/>
                </a:solidFill>
                <a:latin typeface="+mn-ea"/>
                <a:cs typeface="Arial" panose="020B0604020202020204" pitchFamily="34" charset="0"/>
              </a:rPr>
              <a:t>0</a:t>
            </a:r>
            <a:r>
              <a:rPr lang="zh-CN" altLang="en-US" sz="1400" dirty="0">
                <a:solidFill>
                  <a:schemeClr val="bg1"/>
                </a:solidFill>
                <a:latin typeface="+mn-ea"/>
                <a:cs typeface="Arial" panose="020B0604020202020204" pitchFamily="34" charset="0"/>
              </a:rPr>
              <a:t>多列机车与</a:t>
            </a:r>
            <a:r>
              <a:rPr lang="en-US" altLang="zh-CN" sz="1400" dirty="0">
                <a:solidFill>
                  <a:schemeClr val="bg1"/>
                </a:solidFill>
                <a:latin typeface="+mn-ea"/>
                <a:cs typeface="Arial" panose="020B0604020202020204" pitchFamily="34" charset="0"/>
              </a:rPr>
              <a:t>4000</a:t>
            </a:r>
            <a:r>
              <a:rPr lang="zh-CN" altLang="en-US" sz="1400" dirty="0">
                <a:solidFill>
                  <a:schemeClr val="bg1"/>
                </a:solidFill>
                <a:latin typeface="+mn-ea"/>
                <a:cs typeface="Arial" panose="020B0604020202020204" pitchFamily="34" charset="0"/>
              </a:rPr>
              <a:t>多块车板</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2</a:t>
            </a:r>
            <a:r>
              <a:rPr lang="zh-CN" altLang="en-US" sz="1400" dirty="0">
                <a:solidFill>
                  <a:schemeClr val="bg1"/>
                </a:solidFill>
                <a:latin typeface="+mn-ea"/>
                <a:cs typeface="Arial" panose="020B0604020202020204" pitchFamily="34" charset="0"/>
              </a:rPr>
              <a:t>家机车和车板维修厂</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在港口有办公点：汉堡</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不莱梅港</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科佩尔</a:t>
            </a:r>
          </a:p>
          <a:p>
            <a:pPr marL="171450" indent="-171450">
              <a:buFont typeface="Wingdings" panose="05000000000000000000" pitchFamily="2" charset="2"/>
              <a:buChar char="§"/>
            </a:pPr>
            <a:r>
              <a:rPr lang="en-US" altLang="zh-CN" sz="1400" dirty="0">
                <a:solidFill>
                  <a:schemeClr val="bg1"/>
                </a:solidFill>
                <a:latin typeface="+mn-ea"/>
                <a:cs typeface="Arial" panose="020B0604020202020204" pitchFamily="34" charset="0"/>
              </a:rPr>
              <a:t>METRANS </a:t>
            </a:r>
            <a:r>
              <a:rPr lang="zh-CN" altLang="en-US" sz="1400" dirty="0">
                <a:solidFill>
                  <a:schemeClr val="bg1"/>
                </a:solidFill>
                <a:latin typeface="+mn-ea"/>
                <a:cs typeface="Arial" panose="020B0604020202020204" pitchFamily="34" charset="0"/>
              </a:rPr>
              <a:t>也在丝绸之路的运输上保持中立</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为我们的客户带来广泛的益处：</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直接在场站清关</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说中文的员工</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专用客服台，用于处理与丝绸之路相关的货物</a:t>
            </a:r>
          </a:p>
          <a:p>
            <a:pPr marL="171450" indent="-171450">
              <a:buFont typeface="Wingdings" panose="05000000000000000000" pitchFamily="2" charset="2"/>
              <a:buChar char="§"/>
            </a:pPr>
            <a:r>
              <a:rPr lang="zh-CN" altLang="en-US" sz="1400" dirty="0">
                <a:solidFill>
                  <a:schemeClr val="bg1"/>
                </a:solidFill>
                <a:latin typeface="+mn-ea"/>
                <a:cs typeface="Arial" panose="020B0604020202020204" pitchFamily="34" charset="0"/>
              </a:rPr>
              <a:t>当地的拖车队</a:t>
            </a:r>
          </a:p>
        </p:txBody>
      </p:sp>
      <p:sp>
        <p:nvSpPr>
          <p:cNvPr id="16" name="TextBox 12">
            <a:extLst>
              <a:ext uri="{FF2B5EF4-FFF2-40B4-BE49-F238E27FC236}">
                <a16:creationId xmlns:a16="http://schemas.microsoft.com/office/drawing/2014/main" id="{2D864330-93C6-DDFB-0719-E2BC2AEE7C00}"/>
              </a:ext>
            </a:extLst>
          </p:cNvPr>
          <p:cNvSpPr txBox="1"/>
          <p:nvPr/>
        </p:nvSpPr>
        <p:spPr>
          <a:xfrm>
            <a:off x="254442" y="563714"/>
            <a:ext cx="3202861" cy="861774"/>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METRANS</a:t>
            </a:r>
            <a:r>
              <a:rPr lang="zh-CN" altLang="en-US" sz="3200" b="1" dirty="0">
                <a:solidFill>
                  <a:srgbClr val="122862"/>
                </a:solidFill>
                <a:latin typeface="Arial" panose="020B0604020202020204" pitchFamily="34" charset="0"/>
                <a:cs typeface="Arial" panose="020B0604020202020204" pitchFamily="34" charset="0"/>
              </a:rPr>
              <a:t>连接</a:t>
            </a:r>
            <a:r>
              <a:rPr lang="zh-CN" altLang="en-US" dirty="0">
                <a:solidFill>
                  <a:schemeClr val="bg1">
                    <a:lumMod val="50000"/>
                  </a:schemeClr>
                </a:solidFill>
                <a:latin typeface="+mn-ea"/>
                <a:cs typeface="Arial" charset="0"/>
              </a:rPr>
              <a:t>到新丝绸之路</a:t>
            </a:r>
            <a:endParaRPr lang="cs-CZ" dirty="0">
              <a:solidFill>
                <a:schemeClr val="bg1">
                  <a:lumMod val="50000"/>
                </a:schemeClr>
              </a:solidFill>
              <a:latin typeface="+mn-ea"/>
              <a:cs typeface="Arial" charset="0"/>
            </a:endParaRPr>
          </a:p>
        </p:txBody>
      </p:sp>
      <p:pic>
        <p:nvPicPr>
          <p:cNvPr id="2" name="Obrázok 1">
            <a:extLst>
              <a:ext uri="{FF2B5EF4-FFF2-40B4-BE49-F238E27FC236}">
                <a16:creationId xmlns:a16="http://schemas.microsoft.com/office/drawing/2014/main" id="{9CED1D06-4D09-2925-EAFF-C80B56A43121}"/>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E1D32E4C-5EBF-9947-A87B-B3D2842C2CF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5FAC37E5-8E7E-4CC7-52FC-0263E0494BE8}"/>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8" name="Obrázek 7" descr="Obsah obrázku text, Písmo, logo, Grafika&#10;&#10;Obsah generovaný pomocí AI může být nesprávný.">
            <a:extLst>
              <a:ext uri="{FF2B5EF4-FFF2-40B4-BE49-F238E27FC236}">
                <a16:creationId xmlns:a16="http://schemas.microsoft.com/office/drawing/2014/main" id="{9E5C237A-3C83-94AB-6AC9-56BB15B4E95D}"/>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869186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ĺžnik 16">
            <a:extLst>
              <a:ext uri="{FF2B5EF4-FFF2-40B4-BE49-F238E27FC236}">
                <a16:creationId xmlns:a16="http://schemas.microsoft.com/office/drawing/2014/main" id="{050BC9C5-D6C2-34EB-08D1-45FA1CEB1AAA}"/>
              </a:ext>
            </a:extLst>
          </p:cNvPr>
          <p:cNvSpPr/>
          <p:nvPr/>
        </p:nvSpPr>
        <p:spPr>
          <a:xfrm>
            <a:off x="635507" y="3780429"/>
            <a:ext cx="4391150" cy="2541993"/>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9" name="Rechteck 22">
            <a:extLst>
              <a:ext uri="{FF2B5EF4-FFF2-40B4-BE49-F238E27FC236}">
                <a16:creationId xmlns:a16="http://schemas.microsoft.com/office/drawing/2014/main" id="{A4FA4759-7910-FEA7-054F-B6C4F20D0F90}"/>
              </a:ext>
            </a:extLst>
          </p:cNvPr>
          <p:cNvSpPr/>
          <p:nvPr/>
        </p:nvSpPr>
        <p:spPr>
          <a:xfrm>
            <a:off x="626284" y="1517019"/>
            <a:ext cx="4391150" cy="2279945"/>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1" name="TextBox 2">
            <a:extLst>
              <a:ext uri="{FF2B5EF4-FFF2-40B4-BE49-F238E27FC236}">
                <a16:creationId xmlns:a16="http://schemas.microsoft.com/office/drawing/2014/main" id="{0825116D-D483-66F7-C00F-E46F44A4BCB1}"/>
              </a:ext>
            </a:extLst>
          </p:cNvPr>
          <p:cNvSpPr txBox="1"/>
          <p:nvPr/>
        </p:nvSpPr>
        <p:spPr>
          <a:xfrm>
            <a:off x="806160" y="1566731"/>
            <a:ext cx="4031398" cy="2277547"/>
          </a:xfrm>
          <a:prstGeom prst="rect">
            <a:avLst/>
          </a:prstGeom>
          <a:noFill/>
        </p:spPr>
        <p:txBody>
          <a:bodyPr wrap="square" rtlCol="0">
            <a:spAutoFit/>
          </a:bodyPr>
          <a:lstStyle/>
          <a:p>
            <a:r>
              <a:rPr lang="zh-CN" altLang="en-US" sz="1400" dirty="0">
                <a:solidFill>
                  <a:schemeClr val="bg1"/>
                </a:solidFill>
                <a:latin typeface="+mn-ea"/>
                <a:cs typeface="Arial" panose="020B0604020202020204" pitchFamily="34" charset="0"/>
              </a:rPr>
              <a:t>在布拉格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捷克</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、捷克特热博瓦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捷克</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、多瑙斯特雷达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斯洛伐克</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、布达佩斯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匈牙利</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波兹南 </a:t>
            </a:r>
            <a:r>
              <a:rPr lang="en-US" altLang="zh-CN" sz="1400" dirty="0">
                <a:solidFill>
                  <a:schemeClr val="bg1"/>
                </a:solidFill>
                <a:latin typeface="+mn-ea"/>
                <a:cs typeface="Arial" panose="020B0604020202020204" pitchFamily="34" charset="0"/>
              </a:rPr>
              <a:t>(</a:t>
            </a:r>
            <a:r>
              <a:rPr lang="zh-CN" altLang="en-US" sz="1400" dirty="0">
                <a:solidFill>
                  <a:schemeClr val="bg1"/>
                </a:solidFill>
                <a:latin typeface="+mn-ea"/>
                <a:cs typeface="Arial" panose="020B0604020202020204" pitchFamily="34" charset="0"/>
              </a:rPr>
              <a:t>波兰</a:t>
            </a:r>
            <a:r>
              <a:rPr lang="en-US" altLang="zh-CN" sz="1400" dirty="0">
                <a:solidFill>
                  <a:schemeClr val="bg1"/>
                </a:solidFill>
                <a:latin typeface="+mn-ea"/>
                <a:cs typeface="Arial" panose="020B0604020202020204" pitchFamily="34" charset="0"/>
              </a:rPr>
              <a:t>) </a:t>
            </a:r>
            <a:r>
              <a:rPr lang="zh-CN" altLang="en-US" sz="1400" dirty="0">
                <a:solidFill>
                  <a:schemeClr val="bg1"/>
                </a:solidFill>
                <a:latin typeface="+mn-ea"/>
                <a:cs typeface="Arial" panose="020B0604020202020204" pitchFamily="34" charset="0"/>
              </a:rPr>
              <a:t>借助我们自己高精密的集装箱场站和堆场网络以及现代化的铁路枢纽，并通过以下途径将“一带一路”倡议与欧洲连接起来。</a:t>
            </a:r>
            <a:endParaRPr lang="cs-CZ" altLang="zh-CN" sz="1400" dirty="0">
              <a:solidFill>
                <a:schemeClr val="bg1"/>
              </a:solidFill>
              <a:latin typeface="+mn-ea"/>
              <a:cs typeface="Arial" panose="020B0604020202020204" pitchFamily="34" charset="0"/>
            </a:endParaRPr>
          </a:p>
          <a:p>
            <a:r>
              <a:rPr lang="zh-CN" altLang="en-US" sz="1400" dirty="0">
                <a:solidFill>
                  <a:schemeClr val="bg1"/>
                </a:solidFill>
                <a:latin typeface="+mn-ea"/>
                <a:cs typeface="Arial" panose="020B0604020202020204" pitchFamily="34" charset="0"/>
              </a:rPr>
              <a:t>我们是马拉舍维奇场站（</a:t>
            </a:r>
            <a:r>
              <a:rPr lang="en-US" altLang="zh-CN" sz="1400" dirty="0">
                <a:solidFill>
                  <a:schemeClr val="bg1"/>
                </a:solidFill>
                <a:latin typeface="+mn-ea"/>
                <a:cs typeface="Arial" panose="020B0604020202020204" pitchFamily="34" charset="0"/>
              </a:rPr>
              <a:t>CL EUROPORT</a:t>
            </a:r>
            <a:r>
              <a:rPr lang="zh-CN" altLang="en-US" sz="1400" dirty="0">
                <a:solidFill>
                  <a:schemeClr val="bg1"/>
                </a:solidFill>
                <a:latin typeface="+mn-ea"/>
                <a:cs typeface="Arial" panose="020B0604020202020204" pitchFamily="34" charset="0"/>
              </a:rPr>
              <a:t>）的所有者，也是</a:t>
            </a:r>
            <a:r>
              <a:rPr lang="zh-CN" altLang="en-US" sz="1400" dirty="0">
                <a:solidFill>
                  <a:schemeClr val="bg1"/>
                </a:solidFill>
                <a:latin typeface="+mj-ea"/>
                <a:cs typeface="Arial" panose="020B0604020202020204" pitchFamily="34" charset="0"/>
              </a:rPr>
              <a:t>布列斯特</a:t>
            </a:r>
            <a:r>
              <a:rPr lang="zh-CN" altLang="en-US" sz="1400" dirty="0">
                <a:solidFill>
                  <a:schemeClr val="bg1"/>
                </a:solidFill>
                <a:latin typeface="+mn-ea"/>
                <a:cs typeface="Arial" panose="020B0604020202020204" pitchFamily="34" charset="0"/>
              </a:rPr>
              <a:t>至马拉舍维奇边境通关铁路（</a:t>
            </a:r>
            <a:r>
              <a:rPr lang="en-US" altLang="zh-CN" sz="1400" dirty="0">
                <a:solidFill>
                  <a:schemeClr val="bg1"/>
                </a:solidFill>
                <a:latin typeface="+mn-ea"/>
                <a:cs typeface="Arial" panose="020B0604020202020204" pitchFamily="34" charset="0"/>
              </a:rPr>
              <a:t>EUROTRANS</a:t>
            </a:r>
            <a:r>
              <a:rPr lang="zh-CN" altLang="en-US" sz="1400" dirty="0">
                <a:solidFill>
                  <a:schemeClr val="bg1"/>
                </a:solidFill>
                <a:latin typeface="+mn-ea"/>
                <a:cs typeface="Arial" panose="020B0604020202020204" pitchFamily="34" charset="0"/>
              </a:rPr>
              <a:t>）的承运商，拥有</a:t>
            </a:r>
            <a:r>
              <a:rPr lang="en-US" altLang="zh-CN" sz="1400" dirty="0">
                <a:solidFill>
                  <a:schemeClr val="bg1"/>
                </a:solidFill>
                <a:latin typeface="+mn-ea"/>
                <a:cs typeface="Arial" panose="020B0604020202020204" pitchFamily="34" charset="0"/>
              </a:rPr>
              <a:t>1520</a:t>
            </a:r>
            <a:r>
              <a:rPr lang="zh-CN" altLang="en-US" sz="1400" dirty="0">
                <a:solidFill>
                  <a:schemeClr val="bg1"/>
                </a:solidFill>
                <a:latin typeface="+mn-ea"/>
                <a:cs typeface="Arial" panose="020B0604020202020204" pitchFamily="34" charset="0"/>
              </a:rPr>
              <a:t>毫米机车。因此，所有列车抵达</a:t>
            </a:r>
            <a:r>
              <a:rPr lang="zh-CN" altLang="en-US" sz="1400" dirty="0">
                <a:solidFill>
                  <a:schemeClr val="bg1"/>
                </a:solidFill>
                <a:latin typeface="+mj-ea"/>
                <a:cs typeface="Arial" panose="020B0604020202020204" pitchFamily="34" charset="0"/>
              </a:rPr>
              <a:t>布列斯特</a:t>
            </a:r>
            <a:r>
              <a:rPr lang="zh-CN" altLang="en-US" sz="1400" dirty="0">
                <a:solidFill>
                  <a:schemeClr val="bg1"/>
                </a:solidFill>
                <a:latin typeface="+mn-ea"/>
                <a:cs typeface="Arial" panose="020B0604020202020204" pitchFamily="34" charset="0"/>
              </a:rPr>
              <a:t>后均由我们负责管理。</a:t>
            </a:r>
            <a:endParaRPr lang="en-US" altLang="zh-CN" sz="1400" dirty="0">
              <a:solidFill>
                <a:schemeClr val="bg1"/>
              </a:solidFill>
              <a:latin typeface="+mn-ea"/>
              <a:cs typeface="Arial" panose="020B0604020202020204" pitchFamily="34" charset="0"/>
            </a:endParaRPr>
          </a:p>
        </p:txBody>
      </p:sp>
      <p:sp>
        <p:nvSpPr>
          <p:cNvPr id="23" name="TextBox 12">
            <a:extLst>
              <a:ext uri="{FF2B5EF4-FFF2-40B4-BE49-F238E27FC236}">
                <a16:creationId xmlns:a16="http://schemas.microsoft.com/office/drawing/2014/main" id="{D2913242-50C3-7295-4DED-798E6DCA06D5}"/>
              </a:ext>
            </a:extLst>
          </p:cNvPr>
          <p:cNvSpPr txBox="1"/>
          <p:nvPr/>
        </p:nvSpPr>
        <p:spPr>
          <a:xfrm>
            <a:off x="968441" y="5357518"/>
            <a:ext cx="3716060" cy="351891"/>
          </a:xfrm>
          <a:prstGeom prst="rect">
            <a:avLst/>
          </a:prstGeom>
          <a:noFill/>
        </p:spPr>
        <p:txBody>
          <a:bodyPr wrap="square" rtlCol="0">
            <a:spAutoFit/>
          </a:bodyPr>
          <a:lstStyle/>
          <a:p>
            <a:pPr>
              <a:lnSpc>
                <a:spcPct val="110000"/>
              </a:lnSpc>
            </a:pPr>
            <a:r>
              <a:rPr lang="zh-CN" altLang="en-US" sz="1600" dirty="0">
                <a:solidFill>
                  <a:schemeClr val="bg1"/>
                </a:solidFill>
                <a:latin typeface="+mj-ea"/>
                <a:ea typeface="+mj-ea"/>
                <a:cs typeface="Arial" panose="020B0604020202020204" pitchFamily="34" charset="0"/>
              </a:rPr>
              <a:t>马拉舍维奇 </a:t>
            </a:r>
            <a:r>
              <a:rPr lang="en-US" altLang="zh-CN" sz="1600" dirty="0">
                <a:solidFill>
                  <a:schemeClr val="bg1"/>
                </a:solidFill>
                <a:latin typeface="+mj-ea"/>
                <a:ea typeface="+mj-ea"/>
                <a:cs typeface="Arial" panose="020B0604020202020204" pitchFamily="34" charset="0"/>
              </a:rPr>
              <a:t>/ </a:t>
            </a:r>
            <a:r>
              <a:rPr lang="zh-CN" altLang="en-US" sz="1600" dirty="0">
                <a:solidFill>
                  <a:schemeClr val="bg1"/>
                </a:solidFill>
                <a:latin typeface="+mj-ea"/>
                <a:ea typeface="+mj-ea"/>
                <a:cs typeface="Arial" panose="020B0604020202020204" pitchFamily="34" charset="0"/>
              </a:rPr>
              <a:t>布列斯特 </a:t>
            </a:r>
            <a:r>
              <a:rPr lang="en-US" altLang="zh-CN" sz="1600" dirty="0">
                <a:solidFill>
                  <a:schemeClr val="bg1"/>
                </a:solidFill>
                <a:latin typeface="+mj-ea"/>
                <a:ea typeface="+mj-ea"/>
                <a:cs typeface="Arial" panose="020B0604020202020204" pitchFamily="34" charset="0"/>
              </a:rPr>
              <a:t>(</a:t>
            </a:r>
            <a:r>
              <a:rPr lang="zh-CN" altLang="en-US" sz="1600" dirty="0">
                <a:solidFill>
                  <a:schemeClr val="bg1"/>
                </a:solidFill>
                <a:latin typeface="+mj-ea"/>
                <a:ea typeface="+mj-ea"/>
                <a:cs typeface="Arial" panose="020B0604020202020204" pitchFamily="34" charset="0"/>
              </a:rPr>
              <a:t>波兰</a:t>
            </a:r>
            <a:r>
              <a:rPr lang="en-US" altLang="zh-CN" sz="1600" dirty="0">
                <a:solidFill>
                  <a:schemeClr val="bg1"/>
                </a:solidFill>
                <a:latin typeface="+mj-ea"/>
                <a:ea typeface="+mj-ea"/>
                <a:cs typeface="Arial" panose="020B0604020202020204" pitchFamily="34" charset="0"/>
              </a:rPr>
              <a:t>/ </a:t>
            </a:r>
            <a:r>
              <a:rPr lang="zh-CN" altLang="en-US" sz="1600" dirty="0">
                <a:solidFill>
                  <a:schemeClr val="bg1"/>
                </a:solidFill>
                <a:latin typeface="+mj-ea"/>
                <a:ea typeface="+mj-ea"/>
                <a:cs typeface="Arial" panose="020B0604020202020204" pitchFamily="34" charset="0"/>
              </a:rPr>
              <a:t>白俄罗斯</a:t>
            </a:r>
            <a:r>
              <a:rPr lang="en-US" altLang="zh-CN" sz="1600" dirty="0">
                <a:solidFill>
                  <a:schemeClr val="bg1"/>
                </a:solidFill>
                <a:latin typeface="+mj-ea"/>
                <a:ea typeface="+mj-ea"/>
                <a:cs typeface="Arial" panose="020B0604020202020204" pitchFamily="34" charset="0"/>
              </a:rPr>
              <a:t>)</a:t>
            </a:r>
            <a:endParaRPr lang="en-GB" sz="1600" dirty="0">
              <a:solidFill>
                <a:schemeClr val="bg1">
                  <a:lumMod val="50000"/>
                </a:schemeClr>
              </a:solidFill>
            </a:endParaRPr>
          </a:p>
        </p:txBody>
      </p:sp>
      <p:sp>
        <p:nvSpPr>
          <p:cNvPr id="7" name="TextBox 12">
            <a:extLst>
              <a:ext uri="{FF2B5EF4-FFF2-40B4-BE49-F238E27FC236}">
                <a16:creationId xmlns:a16="http://schemas.microsoft.com/office/drawing/2014/main" id="{777514B7-A84B-9918-C8D9-4A100A1DBED3}"/>
              </a:ext>
            </a:extLst>
          </p:cNvPr>
          <p:cNvSpPr txBox="1"/>
          <p:nvPr/>
        </p:nvSpPr>
        <p:spPr>
          <a:xfrm>
            <a:off x="538357" y="724992"/>
            <a:ext cx="9824843" cy="584775"/>
          </a:xfrm>
          <a:prstGeom prst="rect">
            <a:avLst/>
          </a:prstGeom>
          <a:noFill/>
        </p:spPr>
        <p:txBody>
          <a:bodyPr wrap="square" rtlCol="0">
            <a:spAutoFit/>
          </a:bodyPr>
          <a:lstStyle/>
          <a:p>
            <a:r>
              <a:rPr lang="zh-CN" altLang="en-US" sz="3200" b="1" dirty="0">
                <a:solidFill>
                  <a:srgbClr val="122862"/>
                </a:solidFill>
                <a:latin typeface="+mn-ea"/>
                <a:cs typeface="Arial" charset="0"/>
              </a:rPr>
              <a:t>为什么选择</a:t>
            </a:r>
            <a:r>
              <a:rPr lang="en-US" altLang="zh-CN" sz="3200" b="1" dirty="0">
                <a:solidFill>
                  <a:srgbClr val="122862"/>
                </a:solidFill>
                <a:latin typeface="Arial" panose="020B0604020202020204" pitchFamily="34" charset="0"/>
                <a:ea typeface="Arial" charset="0"/>
                <a:cs typeface="Arial" panose="020B0604020202020204" pitchFamily="34" charset="0"/>
              </a:rPr>
              <a:t>METRANS</a:t>
            </a:r>
            <a:r>
              <a:rPr lang="zh-CN" altLang="en-US" sz="3200" b="1" dirty="0">
                <a:solidFill>
                  <a:srgbClr val="122862"/>
                </a:solidFill>
                <a:latin typeface="+mn-ea"/>
                <a:cs typeface="Arial" charset="0"/>
              </a:rPr>
              <a:t>物流网和解决方案？</a:t>
            </a:r>
          </a:p>
        </p:txBody>
      </p:sp>
      <p:pic>
        <p:nvPicPr>
          <p:cNvPr id="4" name="Google Shape;79;p8">
            <a:extLst>
              <a:ext uri="{FF2B5EF4-FFF2-40B4-BE49-F238E27FC236}">
                <a16:creationId xmlns:a16="http://schemas.microsoft.com/office/drawing/2014/main" id="{FB8041EC-8128-3C0C-6BE0-06886CA95E81}"/>
              </a:ext>
            </a:extLst>
          </p:cNvPr>
          <p:cNvPicPr preferRelativeResize="0"/>
          <p:nvPr/>
        </p:nvPicPr>
        <p:blipFill>
          <a:blip r:embed="rId3">
            <a:alphaModFix/>
          </a:blip>
          <a:stretch>
            <a:fillRect/>
          </a:stretch>
        </p:blipFill>
        <p:spPr>
          <a:xfrm>
            <a:off x="2387245" y="4249311"/>
            <a:ext cx="878451" cy="900955"/>
          </a:xfrm>
          <a:prstGeom prst="rect">
            <a:avLst/>
          </a:prstGeom>
          <a:noFill/>
          <a:ln>
            <a:noFill/>
          </a:ln>
        </p:spPr>
      </p:pic>
      <p:pic>
        <p:nvPicPr>
          <p:cNvPr id="6" name="Obrázok 5">
            <a:extLst>
              <a:ext uri="{FF2B5EF4-FFF2-40B4-BE49-F238E27FC236}">
                <a16:creationId xmlns:a16="http://schemas.microsoft.com/office/drawing/2014/main" id="{CA27F9CB-8B2A-93AF-071F-B7EE43E7CD4C}"/>
              </a:ext>
            </a:extLst>
          </p:cNvPr>
          <p:cNvPicPr>
            <a:picLocks noChangeAspect="1"/>
          </p:cNvPicPr>
          <p:nvPr/>
        </p:nvPicPr>
        <p:blipFill>
          <a:blip r:embed="rId4" cstate="hqprint">
            <a:extLst>
              <a:ext uri="{28A0092B-C50C-407E-A947-70E740481C1C}">
                <a14:useLocalDpi xmlns:a14="http://schemas.microsoft.com/office/drawing/2010/main"/>
              </a:ext>
            </a:extLst>
          </a:blip>
          <a:srcRect l="14353" r="14353"/>
          <a:stretch/>
        </p:blipFill>
        <p:spPr>
          <a:xfrm>
            <a:off x="5017434" y="1500483"/>
            <a:ext cx="6114116" cy="4821940"/>
          </a:xfrm>
          <a:prstGeom prst="rect">
            <a:avLst/>
          </a:prstGeom>
        </p:spPr>
      </p:pic>
      <p:pic>
        <p:nvPicPr>
          <p:cNvPr id="2" name="Obrázok 1">
            <a:extLst>
              <a:ext uri="{FF2B5EF4-FFF2-40B4-BE49-F238E27FC236}">
                <a16:creationId xmlns:a16="http://schemas.microsoft.com/office/drawing/2014/main" id="{C1E11C9F-CC6A-7150-77C7-15C35311726A}"/>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3" name="TextBox 12">
            <a:extLst>
              <a:ext uri="{FF2B5EF4-FFF2-40B4-BE49-F238E27FC236}">
                <a16:creationId xmlns:a16="http://schemas.microsoft.com/office/drawing/2014/main" id="{737E4286-9106-4CDF-9F50-56BC8D047CA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5" name="Obdĺžnik 4">
            <a:extLst>
              <a:ext uri="{FF2B5EF4-FFF2-40B4-BE49-F238E27FC236}">
                <a16:creationId xmlns:a16="http://schemas.microsoft.com/office/drawing/2014/main" id="{37B8CF9E-91FC-7B77-51EF-495B6F4718C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8" name="Obrázek 7" descr="Obsah obrázku text, Písmo, logo, Grafika&#10;&#10;Obsah generovaný pomocí AI může být nesprávný.">
            <a:extLst>
              <a:ext uri="{FF2B5EF4-FFF2-40B4-BE49-F238E27FC236}">
                <a16:creationId xmlns:a16="http://schemas.microsoft.com/office/drawing/2014/main" id="{49AC87A9-ECA7-6F56-BCC0-84EB1639F7C1}"/>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320470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B9F88F9-2052-E611-6DB4-2B27C330E8F0}"/>
              </a:ext>
            </a:extLst>
          </p:cNvPr>
          <p:cNvPicPr>
            <a:picLocks noChangeAspect="1"/>
          </p:cNvPicPr>
          <p:nvPr/>
        </p:nvPicPr>
        <p:blipFill>
          <a:blip r:embed="rId3">
            <a:extLst>
              <a:ext uri="{28A0092B-C50C-407E-A947-70E740481C1C}">
                <a14:useLocalDpi xmlns:a14="http://schemas.microsoft.com/office/drawing/2010/main" val="0"/>
              </a:ext>
            </a:extLst>
          </a:blip>
          <a:srcRect l="3074" r="3074"/>
          <a:stretch/>
        </p:blipFill>
        <p:spPr>
          <a:xfrm>
            <a:off x="4960212" y="54765"/>
            <a:ext cx="6592306" cy="6748470"/>
          </a:xfrm>
          <a:prstGeom prst="rect">
            <a:avLst/>
          </a:prstGeom>
        </p:spPr>
      </p:pic>
      <p:sp>
        <p:nvSpPr>
          <p:cNvPr id="12" name="Obdĺžnik 11">
            <a:extLst>
              <a:ext uri="{FF2B5EF4-FFF2-40B4-BE49-F238E27FC236}">
                <a16:creationId xmlns:a16="http://schemas.microsoft.com/office/drawing/2014/main" id="{B8FF0678-CA12-D352-9743-604A2F41EA47}"/>
              </a:ext>
            </a:extLst>
          </p:cNvPr>
          <p:cNvSpPr/>
          <p:nvPr/>
        </p:nvSpPr>
        <p:spPr>
          <a:xfrm>
            <a:off x="537268" y="2711213"/>
            <a:ext cx="5154269" cy="1212268"/>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Rechteck 22">
            <a:extLst>
              <a:ext uri="{FF2B5EF4-FFF2-40B4-BE49-F238E27FC236}">
                <a16:creationId xmlns:a16="http://schemas.microsoft.com/office/drawing/2014/main" id="{F9B5623B-DB13-9F7E-0952-E50135D7CEE4}"/>
              </a:ext>
            </a:extLst>
          </p:cNvPr>
          <p:cNvSpPr/>
          <p:nvPr/>
        </p:nvSpPr>
        <p:spPr>
          <a:xfrm>
            <a:off x="540288" y="764274"/>
            <a:ext cx="5151249" cy="1852204"/>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12">
            <a:extLst>
              <a:ext uri="{FF2B5EF4-FFF2-40B4-BE49-F238E27FC236}">
                <a16:creationId xmlns:a16="http://schemas.microsoft.com/office/drawing/2014/main" id="{B5744FAD-F75B-1AD9-B00F-EE3DD5D4622A}"/>
              </a:ext>
            </a:extLst>
          </p:cNvPr>
          <p:cNvSpPr txBox="1"/>
          <p:nvPr/>
        </p:nvSpPr>
        <p:spPr>
          <a:xfrm>
            <a:off x="8098970" y="536310"/>
            <a:ext cx="3144173" cy="584775"/>
          </a:xfrm>
          <a:prstGeom prst="rect">
            <a:avLst/>
          </a:prstGeom>
          <a:noFill/>
        </p:spPr>
        <p:txBody>
          <a:bodyPr wrap="square" rtlCol="0">
            <a:spAutoFit/>
          </a:bodyPr>
          <a:lstStyle/>
          <a:p>
            <a:r>
              <a:rPr lang="zh-CN" altLang="en-US" sz="3200" b="1" dirty="0">
                <a:solidFill>
                  <a:srgbClr val="122862"/>
                </a:solidFill>
                <a:latin typeface="+mn-ea"/>
                <a:cs typeface="Arial" charset="0"/>
              </a:rPr>
              <a:t>连接到丝绸之路</a:t>
            </a:r>
            <a:endParaRPr lang="en-US" altLang="zh-CN" sz="3200" b="1" dirty="0">
              <a:solidFill>
                <a:srgbClr val="122862"/>
              </a:solidFill>
              <a:latin typeface="+mn-ea"/>
              <a:cs typeface="Arial" charset="0"/>
            </a:endParaRPr>
          </a:p>
        </p:txBody>
      </p:sp>
      <p:sp>
        <p:nvSpPr>
          <p:cNvPr id="37" name="TextBox 12">
            <a:extLst>
              <a:ext uri="{FF2B5EF4-FFF2-40B4-BE49-F238E27FC236}">
                <a16:creationId xmlns:a16="http://schemas.microsoft.com/office/drawing/2014/main" id="{B3D12E4A-0CF6-4D6F-814D-B87DF1F66178}"/>
              </a:ext>
            </a:extLst>
          </p:cNvPr>
          <p:cNvSpPr txBox="1"/>
          <p:nvPr/>
        </p:nvSpPr>
        <p:spPr>
          <a:xfrm>
            <a:off x="717735" y="1031130"/>
            <a:ext cx="3763683" cy="523220"/>
          </a:xfrm>
          <a:prstGeom prst="rect">
            <a:avLst/>
          </a:prstGeom>
          <a:noFill/>
        </p:spPr>
        <p:txBody>
          <a:bodyPr wrap="square" rtlCol="0">
            <a:spAutoFit/>
          </a:bodyPr>
          <a:lstStyle/>
          <a:p>
            <a:pPr lvl="0"/>
            <a:r>
              <a:rPr lang="zh-CN" altLang="en-US" sz="1400" b="1" i="1" noProof="0" dirty="0">
                <a:solidFill>
                  <a:schemeClr val="bg1"/>
                </a:solidFill>
                <a:latin typeface="+mn-ea"/>
                <a:cs typeface="Arial" panose="020B0604020202020204" pitchFamily="34" charset="0"/>
              </a:rPr>
              <a:t>西安</a:t>
            </a:r>
            <a:r>
              <a:rPr lang="en-US" altLang="zh-CN" sz="1400" b="1" i="1" noProof="0" dirty="0">
                <a:solidFill>
                  <a:schemeClr val="bg1"/>
                </a:solidFill>
                <a:latin typeface="+mn-ea"/>
                <a:cs typeface="Arial" panose="020B0604020202020204" pitchFamily="34" charset="0"/>
              </a:rPr>
              <a:t>– </a:t>
            </a:r>
            <a:r>
              <a:rPr lang="zh-CN" altLang="en-US" sz="1400" b="1" i="1" noProof="0" dirty="0">
                <a:solidFill>
                  <a:schemeClr val="bg1"/>
                </a:solidFill>
                <a:latin typeface="+mn-ea"/>
                <a:cs typeface="Arial" panose="020B0604020202020204" pitchFamily="34" charset="0"/>
              </a:rPr>
              <a:t>捷克特热博瓦 </a:t>
            </a:r>
            <a:r>
              <a:rPr lang="en-US" altLang="zh-CN" sz="1400" b="1" i="1" noProof="0" dirty="0">
                <a:solidFill>
                  <a:schemeClr val="bg1"/>
                </a:solidFill>
                <a:latin typeface="+mn-ea"/>
                <a:cs typeface="Arial" panose="020B0604020202020204" pitchFamily="34" charset="0"/>
              </a:rPr>
              <a:t>(</a:t>
            </a:r>
            <a:r>
              <a:rPr lang="zh-CN" altLang="en-US" sz="1400" b="1" i="1" noProof="0" dirty="0">
                <a:solidFill>
                  <a:schemeClr val="bg1"/>
                </a:solidFill>
                <a:latin typeface="+mn-ea"/>
                <a:cs typeface="Arial" panose="020B0604020202020204" pitchFamily="34" charset="0"/>
              </a:rPr>
              <a:t>捷克</a:t>
            </a:r>
            <a:r>
              <a:rPr lang="en-US" altLang="zh-CN" sz="1400" b="1" i="1" noProof="0" dirty="0">
                <a:solidFill>
                  <a:schemeClr val="bg1"/>
                </a:solidFill>
                <a:latin typeface="+mn-ea"/>
                <a:cs typeface="Arial" panose="020B0604020202020204" pitchFamily="34" charset="0"/>
              </a:rPr>
              <a:t>)</a:t>
            </a:r>
          </a:p>
          <a:p>
            <a:pPr lvl="0"/>
            <a:endParaRPr lang="en-GB"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5" name="TextBox 9">
            <a:hlinkClick r:id="rId4"/>
            <a:extLst>
              <a:ext uri="{FF2B5EF4-FFF2-40B4-BE49-F238E27FC236}">
                <a16:creationId xmlns:a16="http://schemas.microsoft.com/office/drawing/2014/main" id="{59141BD1-4A1C-298A-021E-C2740CD75210}"/>
              </a:ext>
            </a:extLst>
          </p:cNvPr>
          <p:cNvSpPr txBox="1"/>
          <p:nvPr/>
        </p:nvSpPr>
        <p:spPr>
          <a:xfrm>
            <a:off x="9628125" y="5996325"/>
            <a:ext cx="1500457" cy="307777"/>
          </a:xfrm>
          <a:prstGeom prst="rect">
            <a:avLst/>
          </a:prstGeom>
          <a:noFill/>
        </p:spPr>
        <p:txBody>
          <a:bodyPr wrap="square" rtlCol="0">
            <a:spAutoFit/>
          </a:bodyPr>
          <a:lstStyle/>
          <a:p>
            <a:r>
              <a:rPr lang="en-GB" sz="1400" noProof="0" dirty="0">
                <a:solidFill>
                  <a:srgbClr val="122862"/>
                </a:solidFill>
                <a:latin typeface="Arial" panose="020B0604020202020204" pitchFamily="34" charset="0"/>
                <a:ea typeface="Arial" charset="0"/>
                <a:cs typeface="Arial" panose="020B0604020202020204" pitchFamily="34" charset="0"/>
              </a:rPr>
              <a:t>www.metrans.eu</a:t>
            </a:r>
          </a:p>
        </p:txBody>
      </p:sp>
      <p:sp>
        <p:nvSpPr>
          <p:cNvPr id="3" name="TextBox 2"/>
          <p:cNvSpPr txBox="1"/>
          <p:nvPr/>
        </p:nvSpPr>
        <p:spPr>
          <a:xfrm>
            <a:off x="630645" y="1344615"/>
            <a:ext cx="4591340" cy="830997"/>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chemeClr val="bg1"/>
                </a:solidFill>
                <a:latin typeface="+mn-ea"/>
                <a:cs typeface="Arial" panose="020B0604020202020204" pitchFamily="34" charset="0"/>
              </a:rPr>
              <a:t>每周</a:t>
            </a:r>
            <a:r>
              <a:rPr lang="en-US" altLang="zh-CN" sz="1200" noProof="0" dirty="0">
                <a:solidFill>
                  <a:schemeClr val="bg1"/>
                </a:solidFill>
                <a:latin typeface="+mn-ea"/>
                <a:cs typeface="Arial" panose="020B0604020202020204" pitchFamily="34" charset="0"/>
              </a:rPr>
              <a:t>2</a:t>
            </a:r>
            <a:r>
              <a:rPr lang="zh-CN" altLang="en-US" sz="1200" noProof="0" dirty="0">
                <a:solidFill>
                  <a:schemeClr val="bg1"/>
                </a:solidFill>
                <a:latin typeface="+mn-ea"/>
                <a:cs typeface="Arial" panose="020B0604020202020204" pitchFamily="34" charset="0"/>
              </a:rPr>
              <a:t>班列从西安出发</a:t>
            </a:r>
            <a:r>
              <a:rPr lang="zh-CN" altLang="en-US" sz="1200" dirty="0">
                <a:solidFill>
                  <a:schemeClr val="bg1"/>
                </a:solidFill>
                <a:latin typeface="+mn-ea"/>
                <a:cs typeface="Arial" panose="020B0604020202020204" pitchFamily="34" charset="0"/>
              </a:rPr>
              <a:t>，包括全程时刻表班列（约</a:t>
            </a:r>
            <a:r>
              <a:rPr lang="en-US" altLang="zh-CN" sz="1200" dirty="0">
                <a:solidFill>
                  <a:schemeClr val="bg1"/>
                </a:solidFill>
                <a:latin typeface="+mn-ea"/>
                <a:cs typeface="Arial" panose="020B0604020202020204" pitchFamily="34" charset="0"/>
              </a:rPr>
              <a:t>12</a:t>
            </a:r>
            <a:r>
              <a:rPr lang="zh-CN" altLang="en-US" sz="1200" dirty="0">
                <a:solidFill>
                  <a:schemeClr val="bg1"/>
                </a:solidFill>
                <a:latin typeface="+mn-ea"/>
                <a:cs typeface="Arial" panose="020B0604020202020204" pitchFamily="34" charset="0"/>
              </a:rPr>
              <a:t>天）</a:t>
            </a:r>
            <a:endParaRPr lang="zh-CN" altLang="en-US" sz="1200" noProof="0" dirty="0">
              <a:solidFill>
                <a:schemeClr val="bg1"/>
              </a:solidFill>
              <a:latin typeface="+mn-ea"/>
              <a:cs typeface="Arial" panose="020B0604020202020204" pitchFamily="34" charset="0"/>
            </a:endParaRPr>
          </a:p>
          <a:p>
            <a:pPr marL="85725" lvl="1"/>
            <a:r>
              <a:rPr lang="en-US" altLang="zh-CN" sz="1200" dirty="0">
                <a:solidFill>
                  <a:schemeClr val="bg1"/>
                </a:solidFill>
                <a:latin typeface="+mn-ea"/>
                <a:cs typeface="Arial" panose="020B0604020202020204" pitchFamily="34" charset="0"/>
              </a:rPr>
              <a:t>	</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经过马拉舍维奇</a:t>
            </a:r>
          </a:p>
          <a:p>
            <a:pPr marL="85725" lvl="1"/>
            <a:r>
              <a:rPr lang="en-US" altLang="zh-CN" sz="1200" noProof="0" dirty="0">
                <a:solidFill>
                  <a:schemeClr val="bg1"/>
                </a:solidFill>
                <a:latin typeface="+mn-ea"/>
                <a:cs typeface="Arial" panose="020B0604020202020204" pitchFamily="34" charset="0"/>
              </a:rPr>
              <a:t>	- </a:t>
            </a:r>
            <a:r>
              <a:rPr lang="zh-CN" altLang="en-US" sz="1200" noProof="0" dirty="0">
                <a:solidFill>
                  <a:schemeClr val="bg1"/>
                </a:solidFill>
                <a:latin typeface="+mn-ea"/>
                <a:cs typeface="Arial" panose="020B0604020202020204" pitchFamily="34" charset="0"/>
              </a:rPr>
              <a:t>接驳到布拉格</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多瑙斯特雷达</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克雷姆斯</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萨尔茨堡</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布达佩斯</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汉堡</a:t>
            </a:r>
            <a:r>
              <a:rPr lang="en-US" altLang="zh-CN" sz="1200" noProof="0" dirty="0">
                <a:solidFill>
                  <a:schemeClr val="bg1"/>
                </a:solidFill>
                <a:latin typeface="+mn-ea"/>
                <a:cs typeface="Arial" panose="020B0604020202020204" pitchFamily="34" charset="0"/>
              </a:rPr>
              <a:t>, </a:t>
            </a:r>
            <a:r>
              <a:rPr lang="zh-CN" altLang="en-US" sz="1200" noProof="0" dirty="0">
                <a:solidFill>
                  <a:schemeClr val="bg1"/>
                </a:solidFill>
                <a:latin typeface="+mn-ea"/>
                <a:cs typeface="Arial" panose="020B0604020202020204" pitchFamily="34" charset="0"/>
              </a:rPr>
              <a:t>杜伊斯堡</a:t>
            </a:r>
          </a:p>
        </p:txBody>
      </p:sp>
      <p:pic>
        <p:nvPicPr>
          <p:cNvPr id="25" name="Obrázok 24">
            <a:extLst>
              <a:ext uri="{FF2B5EF4-FFF2-40B4-BE49-F238E27FC236}">
                <a16:creationId xmlns:a16="http://schemas.microsoft.com/office/drawing/2014/main" id="{6AF72FD6-EDD8-D6FA-28A0-5D8C94E477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0800372" y="5263179"/>
            <a:ext cx="2099348" cy="333630"/>
          </a:xfrm>
          <a:prstGeom prst="rect">
            <a:avLst/>
          </a:prstGeom>
        </p:spPr>
      </p:pic>
      <p:sp>
        <p:nvSpPr>
          <p:cNvPr id="26" name="TextBox 12">
            <a:extLst>
              <a:ext uri="{FF2B5EF4-FFF2-40B4-BE49-F238E27FC236}">
                <a16:creationId xmlns:a16="http://schemas.microsoft.com/office/drawing/2014/main" id="{4B6B912F-CC7A-EF56-6B7C-1E9BACE20123}"/>
              </a:ext>
            </a:extLst>
          </p:cNvPr>
          <p:cNvSpPr txBox="1"/>
          <p:nvPr/>
        </p:nvSpPr>
        <p:spPr>
          <a:xfrm rot="16200000">
            <a:off x="11497063" y="459251"/>
            <a:ext cx="701041" cy="338554"/>
          </a:xfrm>
          <a:prstGeom prst="rect">
            <a:avLst/>
          </a:prstGeom>
          <a:noFill/>
        </p:spPr>
        <p:txBody>
          <a:bodyPr wrap="square" rtlCol="0">
            <a:spAutoFit/>
          </a:bodyPr>
          <a:lstStyle/>
          <a:p>
            <a:r>
              <a:rPr lang="en-GB" sz="1600" noProof="0" dirty="0">
                <a:solidFill>
                  <a:srgbClr val="122862"/>
                </a:solidFill>
                <a:latin typeface="Arial" panose="020B0604020202020204" pitchFamily="34" charset="0"/>
                <a:ea typeface="Arial" charset="0"/>
                <a:cs typeface="Arial" panose="020B0604020202020204" pitchFamily="34" charset="0"/>
              </a:rPr>
              <a:t>202</a:t>
            </a:r>
            <a:r>
              <a:rPr lang="cs-CZ" sz="1600" noProof="0" dirty="0">
                <a:solidFill>
                  <a:srgbClr val="122862"/>
                </a:solidFill>
                <a:latin typeface="Arial" panose="020B0604020202020204" pitchFamily="34" charset="0"/>
                <a:ea typeface="Arial" charset="0"/>
                <a:cs typeface="Arial" panose="020B0604020202020204" pitchFamily="34" charset="0"/>
              </a:rPr>
              <a:t>6</a:t>
            </a:r>
            <a:endParaRPr lang="en-GB" sz="1200" i="1" noProof="0"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7" name="Obdĺžnik 26">
            <a:extLst>
              <a:ext uri="{FF2B5EF4-FFF2-40B4-BE49-F238E27FC236}">
                <a16:creationId xmlns:a16="http://schemas.microsoft.com/office/drawing/2014/main" id="{9A028E39-2ACD-2B99-86E9-1D58F258DF6B}"/>
              </a:ext>
            </a:extLst>
          </p:cNvPr>
          <p:cNvSpPr/>
          <p:nvPr/>
        </p:nvSpPr>
        <p:spPr>
          <a:xfrm rot="16200000">
            <a:off x="8395306" y="3415508"/>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rgbClr val="FF0037"/>
              </a:solidFill>
            </a:endParaRPr>
          </a:p>
        </p:txBody>
      </p:sp>
      <p:sp>
        <p:nvSpPr>
          <p:cNvPr id="7" name="TextBox 12">
            <a:extLst>
              <a:ext uri="{FF2B5EF4-FFF2-40B4-BE49-F238E27FC236}">
                <a16:creationId xmlns:a16="http://schemas.microsoft.com/office/drawing/2014/main" id="{EC7498E1-4ADB-5F37-7212-4713BE0B2BE1}"/>
              </a:ext>
            </a:extLst>
          </p:cNvPr>
          <p:cNvSpPr txBox="1"/>
          <p:nvPr/>
        </p:nvSpPr>
        <p:spPr>
          <a:xfrm>
            <a:off x="606535" y="3164226"/>
            <a:ext cx="3787425" cy="461665"/>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rgbClr val="122862"/>
                </a:solidFill>
                <a:latin typeface="+mn-ea"/>
                <a:cs typeface="Arial" panose="020B0604020202020204" pitchFamily="34" charset="0"/>
              </a:rPr>
              <a:t>每周</a:t>
            </a:r>
            <a:r>
              <a:rPr lang="en-US" altLang="zh-CN" sz="1200" dirty="0">
                <a:solidFill>
                  <a:srgbClr val="122862"/>
                </a:solidFill>
                <a:latin typeface="+mn-ea"/>
                <a:cs typeface="Arial" panose="020B0604020202020204" pitchFamily="34" charset="0"/>
              </a:rPr>
              <a:t>3</a:t>
            </a:r>
            <a:r>
              <a:rPr lang="zh-CN" altLang="en-US" sz="1200" noProof="0" dirty="0">
                <a:solidFill>
                  <a:srgbClr val="122862"/>
                </a:solidFill>
                <a:latin typeface="+mn-ea"/>
                <a:cs typeface="Arial" panose="020B0604020202020204" pitchFamily="34" charset="0"/>
              </a:rPr>
              <a:t>班列</a:t>
            </a:r>
            <a:endParaRPr lang="en-US" altLang="zh-CN" sz="1200" noProof="0" dirty="0">
              <a:solidFill>
                <a:srgbClr val="122862"/>
              </a:solidFill>
              <a:latin typeface="+mn-ea"/>
              <a:cs typeface="Arial" panose="020B0604020202020204" pitchFamily="34" charset="0"/>
            </a:endParaRPr>
          </a:p>
          <a:p>
            <a:pPr marL="85725" lvl="1"/>
            <a:r>
              <a:rPr lang="en-GB" sz="1200" dirty="0">
                <a:solidFill>
                  <a:srgbClr val="122862"/>
                </a:solidFill>
                <a:latin typeface="Arial" panose="020B0604020202020204" pitchFamily="34" charset="0"/>
                <a:cs typeface="Arial" panose="020B0604020202020204" pitchFamily="34" charset="0"/>
              </a:rPr>
              <a:t>    </a:t>
            </a:r>
            <a:r>
              <a:rPr lang="en-GB" sz="1200" noProof="0" dirty="0">
                <a:solidFill>
                  <a:srgbClr val="122862"/>
                </a:solidFill>
                <a:latin typeface="Arial" panose="020B0604020202020204" pitchFamily="34" charset="0"/>
                <a:cs typeface="Arial" panose="020B0604020202020204" pitchFamily="34" charset="0"/>
              </a:rPr>
              <a:t> - </a:t>
            </a:r>
            <a:r>
              <a:rPr lang="zh-CN" altLang="en-US" sz="1200" noProof="0" dirty="0">
                <a:solidFill>
                  <a:srgbClr val="122862"/>
                </a:solidFill>
                <a:latin typeface="Arial" panose="020B0604020202020204" pitchFamily="34" charset="0"/>
                <a:cs typeface="Arial" panose="020B0604020202020204" pitchFamily="34" charset="0"/>
              </a:rPr>
              <a:t>全程时刻表班列（约</a:t>
            </a:r>
            <a:r>
              <a:rPr lang="en-US" altLang="zh-CN" sz="1200" noProof="0" dirty="0">
                <a:solidFill>
                  <a:srgbClr val="122862"/>
                </a:solidFill>
                <a:latin typeface="Arial" panose="020B0604020202020204" pitchFamily="34" charset="0"/>
                <a:cs typeface="Arial" panose="020B0604020202020204" pitchFamily="34" charset="0"/>
              </a:rPr>
              <a:t>1</a:t>
            </a:r>
            <a:r>
              <a:rPr lang="cs-CZ" altLang="zh-CN" sz="1200" noProof="0" dirty="0">
                <a:solidFill>
                  <a:srgbClr val="122862"/>
                </a:solidFill>
                <a:latin typeface="Arial" panose="020B0604020202020204" pitchFamily="34" charset="0"/>
                <a:cs typeface="Arial" panose="020B0604020202020204" pitchFamily="34" charset="0"/>
              </a:rPr>
              <a:t>3</a:t>
            </a:r>
            <a:r>
              <a:rPr lang="zh-CN" altLang="en-US" sz="1200" noProof="0" dirty="0">
                <a:solidFill>
                  <a:srgbClr val="122862"/>
                </a:solidFill>
                <a:latin typeface="Arial" panose="020B0604020202020204" pitchFamily="34" charset="0"/>
                <a:cs typeface="Arial" panose="020B0604020202020204" pitchFamily="34" charset="0"/>
              </a:rPr>
              <a:t>天）</a:t>
            </a:r>
            <a:endParaRPr lang="en-GB" sz="1200" noProof="0" dirty="0">
              <a:solidFill>
                <a:srgbClr val="122862"/>
              </a:solidFill>
              <a:latin typeface="Arial" panose="020B0604020202020204" pitchFamily="34" charset="0"/>
              <a:cs typeface="Arial" panose="020B0604020202020204" pitchFamily="34" charset="0"/>
            </a:endParaRPr>
          </a:p>
        </p:txBody>
      </p:sp>
      <p:sp>
        <p:nvSpPr>
          <p:cNvPr id="10" name="TextBox 15">
            <a:extLst>
              <a:ext uri="{FF2B5EF4-FFF2-40B4-BE49-F238E27FC236}">
                <a16:creationId xmlns:a16="http://schemas.microsoft.com/office/drawing/2014/main" id="{A56099F3-40C5-F509-DBF1-21499A5D0DC8}"/>
              </a:ext>
            </a:extLst>
          </p:cNvPr>
          <p:cNvSpPr txBox="1"/>
          <p:nvPr/>
        </p:nvSpPr>
        <p:spPr>
          <a:xfrm>
            <a:off x="693625" y="2850508"/>
            <a:ext cx="3763683" cy="307777"/>
          </a:xfrm>
          <a:prstGeom prst="rect">
            <a:avLst/>
          </a:prstGeom>
          <a:noFill/>
        </p:spPr>
        <p:txBody>
          <a:bodyPr wrap="square" rtlCol="0">
            <a:spAutoFit/>
          </a:bodyPr>
          <a:lstStyle/>
          <a:p>
            <a:r>
              <a:rPr lang="zh-CN" altLang="en-US" sz="1400" b="1" i="1" dirty="0">
                <a:solidFill>
                  <a:srgbClr val="002269"/>
                </a:solidFill>
                <a:latin typeface="+mn-ea"/>
                <a:cs typeface="Arial" panose="020B0604020202020204" pitchFamily="34" charset="0"/>
              </a:rPr>
              <a:t>西安</a:t>
            </a:r>
            <a:r>
              <a:rPr lang="en-GB" sz="1400" b="1" i="1" dirty="0">
                <a:solidFill>
                  <a:srgbClr val="002269"/>
                </a:solidFill>
                <a:latin typeface="+mn-ea"/>
                <a:cs typeface="Arial" panose="020B0604020202020204" pitchFamily="34" charset="0"/>
              </a:rPr>
              <a:t> – </a:t>
            </a:r>
            <a:r>
              <a:rPr lang="zh-CN" altLang="en-US" sz="1400" b="1" i="1" dirty="0">
                <a:solidFill>
                  <a:srgbClr val="002269"/>
                </a:solidFill>
                <a:latin typeface="+mn-ea"/>
                <a:cs typeface="Arial" panose="020B0604020202020204" pitchFamily="34" charset="0"/>
              </a:rPr>
              <a:t>布达佩斯</a:t>
            </a:r>
            <a:r>
              <a:rPr lang="sk-SK" sz="1400" b="1" i="1" dirty="0">
                <a:solidFill>
                  <a:srgbClr val="002269"/>
                </a:solidFill>
                <a:latin typeface="+mn-ea"/>
                <a:cs typeface="Arial" panose="020B0604020202020204" pitchFamily="34" charset="0"/>
              </a:rPr>
              <a:t> (</a:t>
            </a:r>
            <a:r>
              <a:rPr lang="zh-CN" altLang="en-US" sz="1400" b="1" i="1" dirty="0">
                <a:solidFill>
                  <a:srgbClr val="002269"/>
                </a:solidFill>
                <a:latin typeface="+mn-ea"/>
                <a:cs typeface="Arial" panose="020B0604020202020204" pitchFamily="34" charset="0"/>
              </a:rPr>
              <a:t>匈牙利</a:t>
            </a:r>
            <a:r>
              <a:rPr lang="sk-SK" sz="1400" b="1" i="1" dirty="0">
                <a:solidFill>
                  <a:srgbClr val="002269"/>
                </a:solidFill>
                <a:latin typeface="+mn-ea"/>
                <a:cs typeface="Arial" panose="020B0604020202020204" pitchFamily="34" charset="0"/>
              </a:rPr>
              <a:t>)</a:t>
            </a:r>
            <a:endParaRPr lang="en-GB" sz="1400" b="1" i="1" dirty="0">
              <a:solidFill>
                <a:srgbClr val="002269"/>
              </a:solidFill>
              <a:latin typeface="+mn-ea"/>
              <a:cs typeface="Arial" panose="020B0604020202020204" pitchFamily="34" charset="0"/>
            </a:endParaRPr>
          </a:p>
        </p:txBody>
      </p:sp>
      <p:sp>
        <p:nvSpPr>
          <p:cNvPr id="11" name="Rechteck 22">
            <a:extLst>
              <a:ext uri="{FF2B5EF4-FFF2-40B4-BE49-F238E27FC236}">
                <a16:creationId xmlns:a16="http://schemas.microsoft.com/office/drawing/2014/main" id="{7F595BAD-2DF6-7ECE-707C-0961D3E4E357}"/>
              </a:ext>
            </a:extLst>
          </p:cNvPr>
          <p:cNvSpPr/>
          <p:nvPr/>
        </p:nvSpPr>
        <p:spPr>
          <a:xfrm>
            <a:off x="531396" y="4027252"/>
            <a:ext cx="5160232" cy="104350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extBox 12">
            <a:extLst>
              <a:ext uri="{FF2B5EF4-FFF2-40B4-BE49-F238E27FC236}">
                <a16:creationId xmlns:a16="http://schemas.microsoft.com/office/drawing/2014/main" id="{475A7A12-9ACE-84E5-9A90-D5A9150F1F40}"/>
              </a:ext>
            </a:extLst>
          </p:cNvPr>
          <p:cNvSpPr txBox="1"/>
          <p:nvPr/>
        </p:nvSpPr>
        <p:spPr>
          <a:xfrm>
            <a:off x="717735" y="4168621"/>
            <a:ext cx="3009848" cy="307777"/>
          </a:xfrm>
          <a:prstGeom prst="rect">
            <a:avLst/>
          </a:prstGeom>
          <a:noFill/>
        </p:spPr>
        <p:txBody>
          <a:bodyPr wrap="square" rtlCol="0">
            <a:spAutoFit/>
          </a:bodyPr>
          <a:lstStyle/>
          <a:p>
            <a:pPr lvl="0"/>
            <a:r>
              <a:rPr lang="zh-CN" altLang="en-US" sz="1400" b="1" i="1" noProof="0" dirty="0">
                <a:solidFill>
                  <a:schemeClr val="bg1"/>
                </a:solidFill>
                <a:latin typeface="+mn-ea"/>
                <a:cs typeface="Arial" panose="020B0604020202020204" pitchFamily="34" charset="0"/>
              </a:rPr>
              <a:t>郑州 </a:t>
            </a:r>
            <a:r>
              <a:rPr lang="en-US" altLang="zh-CN" sz="1400" b="1" i="1" noProof="0" dirty="0">
                <a:solidFill>
                  <a:schemeClr val="bg1"/>
                </a:solidFill>
                <a:latin typeface="+mn-ea"/>
                <a:cs typeface="Arial" panose="020B0604020202020204" pitchFamily="34" charset="0"/>
              </a:rPr>
              <a:t>– </a:t>
            </a:r>
            <a:r>
              <a:rPr lang="zh-CN" altLang="en-US" sz="1400" b="1" i="1" noProof="0" dirty="0">
                <a:solidFill>
                  <a:schemeClr val="bg1"/>
                </a:solidFill>
                <a:latin typeface="+mn-ea"/>
                <a:cs typeface="Arial" panose="020B0604020202020204" pitchFamily="34" charset="0"/>
              </a:rPr>
              <a:t>汉堡</a:t>
            </a:r>
            <a:r>
              <a:rPr lang="en-US" altLang="zh-CN" sz="1400" b="1" i="1" noProof="0" dirty="0">
                <a:solidFill>
                  <a:schemeClr val="bg1"/>
                </a:solidFill>
                <a:latin typeface="+mn-ea"/>
                <a:cs typeface="Arial" panose="020B0604020202020204" pitchFamily="34" charset="0"/>
              </a:rPr>
              <a:t>/</a:t>
            </a:r>
            <a:r>
              <a:rPr lang="zh-CN" altLang="en-US" sz="1400" b="1" i="1" noProof="0" dirty="0">
                <a:solidFill>
                  <a:schemeClr val="bg1"/>
                </a:solidFill>
                <a:latin typeface="+mn-ea"/>
                <a:cs typeface="Arial" panose="020B0604020202020204" pitchFamily="34" charset="0"/>
              </a:rPr>
              <a:t>杜伊斯堡 </a:t>
            </a:r>
            <a:r>
              <a:rPr lang="en-US" altLang="zh-CN" sz="1400" b="1" i="1" noProof="0" dirty="0">
                <a:solidFill>
                  <a:schemeClr val="bg1"/>
                </a:solidFill>
                <a:latin typeface="+mn-ea"/>
                <a:cs typeface="Arial" panose="020B0604020202020204" pitchFamily="34" charset="0"/>
              </a:rPr>
              <a:t>(</a:t>
            </a:r>
            <a:r>
              <a:rPr lang="zh-CN" altLang="en-US" sz="1400" b="1" i="1" noProof="0" dirty="0">
                <a:solidFill>
                  <a:schemeClr val="bg1"/>
                </a:solidFill>
                <a:latin typeface="+mn-ea"/>
                <a:cs typeface="Arial" panose="020B0604020202020204" pitchFamily="34" charset="0"/>
              </a:rPr>
              <a:t>德国</a:t>
            </a:r>
            <a:r>
              <a:rPr lang="en-US" altLang="zh-CN" sz="1400" b="1" i="1" noProof="0" dirty="0">
                <a:solidFill>
                  <a:schemeClr val="bg1"/>
                </a:solidFill>
                <a:latin typeface="+mn-ea"/>
                <a:cs typeface="Arial" panose="020B0604020202020204" pitchFamily="34" charset="0"/>
              </a:rPr>
              <a:t>)</a:t>
            </a:r>
          </a:p>
        </p:txBody>
      </p:sp>
      <p:sp>
        <p:nvSpPr>
          <p:cNvPr id="15" name="TextBox 2">
            <a:extLst>
              <a:ext uri="{FF2B5EF4-FFF2-40B4-BE49-F238E27FC236}">
                <a16:creationId xmlns:a16="http://schemas.microsoft.com/office/drawing/2014/main" id="{DD39E741-0445-C861-2057-E2E067C4DA9D}"/>
              </a:ext>
            </a:extLst>
          </p:cNvPr>
          <p:cNvSpPr txBox="1"/>
          <p:nvPr/>
        </p:nvSpPr>
        <p:spPr>
          <a:xfrm>
            <a:off x="630645" y="4458035"/>
            <a:ext cx="4274130" cy="461665"/>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chemeClr val="bg1"/>
                </a:solidFill>
                <a:latin typeface="+mn-ea"/>
                <a:cs typeface="Arial" panose="020B0604020202020204" pitchFamily="34" charset="0"/>
              </a:rPr>
              <a:t>每周</a:t>
            </a:r>
            <a:r>
              <a:rPr lang="en-US" altLang="zh-CN" sz="1200" noProof="0" dirty="0">
                <a:solidFill>
                  <a:schemeClr val="bg1"/>
                </a:solidFill>
                <a:latin typeface="+mn-ea"/>
                <a:cs typeface="Arial" panose="020B0604020202020204" pitchFamily="34" charset="0"/>
              </a:rPr>
              <a:t>2</a:t>
            </a:r>
            <a:r>
              <a:rPr lang="zh-CN" altLang="en-US" sz="1200" noProof="0" dirty="0">
                <a:solidFill>
                  <a:schemeClr val="bg1"/>
                </a:solidFill>
                <a:latin typeface="+mn-ea"/>
                <a:cs typeface="Arial" panose="020B0604020202020204" pitchFamily="34" charset="0"/>
              </a:rPr>
              <a:t>班列</a:t>
            </a:r>
          </a:p>
          <a:p>
            <a:pPr marL="357188" lvl="1" indent="-92075"/>
            <a:r>
              <a:rPr lang="en-US" altLang="zh-CN" sz="1200" noProof="0" dirty="0">
                <a:solidFill>
                  <a:schemeClr val="bg1"/>
                </a:solidFill>
                <a:latin typeface="Arial" panose="020B0604020202020204" pitchFamily="34" charset="0"/>
                <a:cs typeface="Arial" panose="020B0604020202020204" pitchFamily="34" charset="0"/>
              </a:rPr>
              <a:t>- </a:t>
            </a:r>
            <a:r>
              <a:rPr lang="zh-CN" altLang="en-US" sz="1200" noProof="0" dirty="0">
                <a:solidFill>
                  <a:schemeClr val="bg1"/>
                </a:solidFill>
                <a:latin typeface="Arial" panose="020B0604020202020204" pitchFamily="34" charset="0"/>
                <a:cs typeface="Arial" panose="020B0604020202020204" pitchFamily="34" charset="0"/>
              </a:rPr>
              <a:t>直接抵达汉堡</a:t>
            </a:r>
            <a:r>
              <a:rPr lang="en-US" altLang="zh-CN" sz="1200" noProof="0" dirty="0">
                <a:solidFill>
                  <a:schemeClr val="bg1"/>
                </a:solidFill>
                <a:latin typeface="Arial" panose="020B0604020202020204" pitchFamily="34" charset="0"/>
                <a:cs typeface="Arial" panose="020B0604020202020204" pitchFamily="34" charset="0"/>
              </a:rPr>
              <a:t>/</a:t>
            </a:r>
            <a:r>
              <a:rPr lang="zh-CN" altLang="en-US" sz="1200" noProof="0" dirty="0">
                <a:solidFill>
                  <a:schemeClr val="bg1"/>
                </a:solidFill>
                <a:latin typeface="Arial" panose="020B0604020202020204" pitchFamily="34" charset="0"/>
                <a:cs typeface="Arial" panose="020B0604020202020204" pitchFamily="34" charset="0"/>
              </a:rPr>
              <a:t>杜伊斯堡</a:t>
            </a:r>
            <a:endParaRPr lang="en-GB" sz="1200" noProof="0" dirty="0">
              <a:solidFill>
                <a:schemeClr val="bg1"/>
              </a:solidFill>
              <a:latin typeface="Arial" panose="020B0604020202020204" pitchFamily="34" charset="0"/>
              <a:cs typeface="Arial" panose="020B0604020202020204" pitchFamily="34" charset="0"/>
            </a:endParaRPr>
          </a:p>
        </p:txBody>
      </p:sp>
      <p:sp>
        <p:nvSpPr>
          <p:cNvPr id="20" name="Obdĺžnik 19">
            <a:extLst>
              <a:ext uri="{FF2B5EF4-FFF2-40B4-BE49-F238E27FC236}">
                <a16:creationId xmlns:a16="http://schemas.microsoft.com/office/drawing/2014/main" id="{E07DD4E3-D6AE-D720-90F4-9DBA52148F57}"/>
              </a:ext>
            </a:extLst>
          </p:cNvPr>
          <p:cNvSpPr/>
          <p:nvPr/>
        </p:nvSpPr>
        <p:spPr>
          <a:xfrm>
            <a:off x="540289" y="5154691"/>
            <a:ext cx="2501930" cy="913328"/>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TextBox 12">
            <a:extLst>
              <a:ext uri="{FF2B5EF4-FFF2-40B4-BE49-F238E27FC236}">
                <a16:creationId xmlns:a16="http://schemas.microsoft.com/office/drawing/2014/main" id="{4236B4B8-4E5B-AF30-407E-2F13872D81D4}"/>
              </a:ext>
            </a:extLst>
          </p:cNvPr>
          <p:cNvSpPr txBox="1"/>
          <p:nvPr/>
        </p:nvSpPr>
        <p:spPr>
          <a:xfrm>
            <a:off x="630645" y="5622368"/>
            <a:ext cx="2262996" cy="276999"/>
          </a:xfrm>
          <a:prstGeom prst="rect">
            <a:avLst/>
          </a:prstGeom>
          <a:noFill/>
        </p:spPr>
        <p:txBody>
          <a:bodyPr wrap="square" rtlCol="0">
            <a:spAutoFit/>
          </a:bodyPr>
          <a:lstStyle/>
          <a:p>
            <a:pPr marL="265113" lvl="1" indent="-179388">
              <a:buFont typeface="Wingdings" panose="05000000000000000000" pitchFamily="2" charset="2"/>
              <a:buChar char="§"/>
            </a:pPr>
            <a:r>
              <a:rPr lang="zh-CN" altLang="en-US" sz="1200" noProof="0" dirty="0">
                <a:solidFill>
                  <a:srgbClr val="122862"/>
                </a:solidFill>
                <a:latin typeface="+mn-ea"/>
                <a:cs typeface="Arial" panose="020B0604020202020204" pitchFamily="34" charset="0"/>
              </a:rPr>
              <a:t>每周</a:t>
            </a:r>
            <a:r>
              <a:rPr lang="en-US" altLang="zh-CN" sz="1200" noProof="0" dirty="0">
                <a:solidFill>
                  <a:srgbClr val="122862"/>
                </a:solidFill>
                <a:latin typeface="+mn-ea"/>
                <a:cs typeface="Arial" panose="020B0604020202020204" pitchFamily="34" charset="0"/>
              </a:rPr>
              <a:t>1</a:t>
            </a:r>
            <a:r>
              <a:rPr lang="zh-CN" altLang="en-US" sz="1200" noProof="0" dirty="0">
                <a:solidFill>
                  <a:srgbClr val="122862"/>
                </a:solidFill>
                <a:latin typeface="+mn-ea"/>
                <a:cs typeface="Arial" panose="020B0604020202020204" pitchFamily="34" charset="0"/>
              </a:rPr>
              <a:t>班列</a:t>
            </a:r>
            <a:endParaRPr lang="en-US" altLang="zh-CN" sz="1200" noProof="0" dirty="0">
              <a:solidFill>
                <a:srgbClr val="122862"/>
              </a:solidFill>
              <a:latin typeface="+mn-ea"/>
              <a:cs typeface="Arial" panose="020B0604020202020204" pitchFamily="34" charset="0"/>
            </a:endParaRPr>
          </a:p>
        </p:txBody>
      </p:sp>
      <p:sp>
        <p:nvSpPr>
          <p:cNvPr id="22" name="TextBox 15">
            <a:extLst>
              <a:ext uri="{FF2B5EF4-FFF2-40B4-BE49-F238E27FC236}">
                <a16:creationId xmlns:a16="http://schemas.microsoft.com/office/drawing/2014/main" id="{BE929178-25C9-B4D2-894D-BCA8B1EDF513}"/>
              </a:ext>
            </a:extLst>
          </p:cNvPr>
          <p:cNvSpPr txBox="1"/>
          <p:nvPr/>
        </p:nvSpPr>
        <p:spPr>
          <a:xfrm>
            <a:off x="570724" y="5324388"/>
            <a:ext cx="2550046" cy="307777"/>
          </a:xfrm>
          <a:prstGeom prst="rect">
            <a:avLst/>
          </a:prstGeom>
          <a:noFill/>
        </p:spPr>
        <p:txBody>
          <a:bodyPr wrap="square" rtlCol="0">
            <a:spAutoFit/>
          </a:bodyPr>
          <a:lstStyle/>
          <a:p>
            <a:r>
              <a:rPr lang="zh-CN" altLang="en-US" sz="1400" b="1" i="1" dirty="0">
                <a:solidFill>
                  <a:srgbClr val="002269"/>
                </a:solidFill>
                <a:latin typeface="+mn-ea"/>
                <a:cs typeface="Arial" panose="020B0604020202020204" pitchFamily="34" charset="0"/>
              </a:rPr>
              <a:t>郑州</a:t>
            </a:r>
            <a:r>
              <a:rPr lang="en-GB" sz="1400" b="1" i="1" dirty="0">
                <a:solidFill>
                  <a:srgbClr val="002269"/>
                </a:solidFill>
                <a:latin typeface="+mn-ea"/>
                <a:cs typeface="Arial" panose="020B0604020202020204" pitchFamily="34" charset="0"/>
              </a:rPr>
              <a:t> – </a:t>
            </a:r>
            <a:r>
              <a:rPr lang="zh-CN" altLang="en-US" sz="1400" b="1" i="1" dirty="0">
                <a:solidFill>
                  <a:srgbClr val="002269"/>
                </a:solidFill>
                <a:latin typeface="+mn-ea"/>
                <a:cs typeface="Arial" panose="020B0604020202020204" pitchFamily="34" charset="0"/>
              </a:rPr>
              <a:t>贝尔格莱德</a:t>
            </a:r>
            <a:r>
              <a:rPr lang="sk-SK" sz="1400" b="1" i="1" dirty="0">
                <a:solidFill>
                  <a:srgbClr val="002269"/>
                </a:solidFill>
                <a:latin typeface="+mn-ea"/>
                <a:cs typeface="Arial" panose="020B0604020202020204" pitchFamily="34" charset="0"/>
              </a:rPr>
              <a:t> (</a:t>
            </a:r>
            <a:r>
              <a:rPr lang="zh-CN" altLang="en-US" sz="1400" b="1" i="1" dirty="0">
                <a:solidFill>
                  <a:srgbClr val="002269"/>
                </a:solidFill>
                <a:latin typeface="+mn-ea"/>
                <a:cs typeface="Arial" panose="020B0604020202020204" pitchFamily="34" charset="0"/>
              </a:rPr>
              <a:t>塞尔维亚</a:t>
            </a:r>
            <a:r>
              <a:rPr lang="sk-SK" sz="1400" b="1" i="1" dirty="0">
                <a:solidFill>
                  <a:srgbClr val="002269"/>
                </a:solidFill>
                <a:latin typeface="+mn-ea"/>
                <a:cs typeface="Arial" panose="020B0604020202020204" pitchFamily="34" charset="0"/>
              </a:rPr>
              <a:t>)</a:t>
            </a:r>
            <a:endParaRPr lang="en-GB" sz="1400" b="1" i="1" dirty="0">
              <a:solidFill>
                <a:srgbClr val="002269"/>
              </a:solidFill>
              <a:latin typeface="+mn-ea"/>
              <a:cs typeface="Arial" panose="020B0604020202020204" pitchFamily="34" charset="0"/>
            </a:endParaRPr>
          </a:p>
        </p:txBody>
      </p:sp>
      <p:sp>
        <p:nvSpPr>
          <p:cNvPr id="23" name="Rechteck 22">
            <a:extLst>
              <a:ext uri="{FF2B5EF4-FFF2-40B4-BE49-F238E27FC236}">
                <a16:creationId xmlns:a16="http://schemas.microsoft.com/office/drawing/2014/main" id="{ACE0AD16-4838-0A7F-94E3-740F43A90333}"/>
              </a:ext>
            </a:extLst>
          </p:cNvPr>
          <p:cNvSpPr/>
          <p:nvPr/>
        </p:nvSpPr>
        <p:spPr>
          <a:xfrm>
            <a:off x="3120770" y="5165495"/>
            <a:ext cx="2570767" cy="913328"/>
          </a:xfrm>
          <a:prstGeom prst="rect">
            <a:avLst/>
          </a:prstGeom>
          <a:solidFill>
            <a:srgbClr val="002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TextBox 12">
            <a:extLst>
              <a:ext uri="{FF2B5EF4-FFF2-40B4-BE49-F238E27FC236}">
                <a16:creationId xmlns:a16="http://schemas.microsoft.com/office/drawing/2014/main" id="{A49CDBAB-79D4-C3E7-BE2C-95D0A56F9C77}"/>
              </a:ext>
            </a:extLst>
          </p:cNvPr>
          <p:cNvSpPr txBox="1"/>
          <p:nvPr/>
        </p:nvSpPr>
        <p:spPr>
          <a:xfrm>
            <a:off x="3072653" y="5324388"/>
            <a:ext cx="2618883" cy="307777"/>
          </a:xfrm>
          <a:prstGeom prst="rect">
            <a:avLst/>
          </a:prstGeom>
          <a:noFill/>
        </p:spPr>
        <p:txBody>
          <a:bodyPr wrap="square" rtlCol="0">
            <a:spAutoFit/>
          </a:bodyPr>
          <a:lstStyle/>
          <a:p>
            <a:pPr lvl="0"/>
            <a:r>
              <a:rPr lang="zh-CN" altLang="en-US" sz="1400" b="1" i="1" dirty="0">
                <a:solidFill>
                  <a:schemeClr val="bg1"/>
                </a:solidFill>
                <a:effectLst/>
                <a:latin typeface="+mn-ea"/>
                <a:cs typeface="Arial" panose="020B0604020202020204" pitchFamily="34" charset="0"/>
              </a:rPr>
              <a:t>西安</a:t>
            </a:r>
            <a:r>
              <a:rPr lang="en-GB" sz="1400" b="1" i="1" noProof="0" dirty="0">
                <a:solidFill>
                  <a:schemeClr val="bg1"/>
                </a:solidFill>
                <a:effectLst/>
                <a:latin typeface="+mn-ea"/>
                <a:cs typeface="Arial" panose="020B0604020202020204" pitchFamily="34" charset="0"/>
              </a:rPr>
              <a:t> – </a:t>
            </a:r>
            <a:r>
              <a:rPr lang="zh-CN" altLang="en-US" sz="1400" b="1" i="1" noProof="0" dirty="0">
                <a:solidFill>
                  <a:schemeClr val="bg1"/>
                </a:solidFill>
                <a:latin typeface="+mn-ea"/>
                <a:cs typeface="Arial" panose="020B0604020202020204" pitchFamily="34" charset="0"/>
              </a:rPr>
              <a:t>贝尔格莱德 </a:t>
            </a:r>
            <a:r>
              <a:rPr lang="en-GB"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zh-CN"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塞尔维亚</a:t>
            </a:r>
            <a:r>
              <a:rPr lang="en-GB"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28" name="TextBox 2">
            <a:extLst>
              <a:ext uri="{FF2B5EF4-FFF2-40B4-BE49-F238E27FC236}">
                <a16:creationId xmlns:a16="http://schemas.microsoft.com/office/drawing/2014/main" id="{5DE5F093-F95B-FFED-9C34-C1ADB235E5B0}"/>
              </a:ext>
            </a:extLst>
          </p:cNvPr>
          <p:cNvSpPr txBox="1"/>
          <p:nvPr/>
        </p:nvSpPr>
        <p:spPr>
          <a:xfrm>
            <a:off x="3174955" y="5640912"/>
            <a:ext cx="1785257" cy="461665"/>
          </a:xfrm>
          <a:prstGeom prst="rect">
            <a:avLst/>
          </a:prstGeom>
          <a:noFill/>
        </p:spPr>
        <p:txBody>
          <a:bodyPr wrap="square" rtlCol="0">
            <a:spAutoFit/>
          </a:bodyPr>
          <a:lstStyle/>
          <a:p>
            <a:pPr marL="265113" marR="0" lvl="1"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zh-CN" altLang="en-US" sz="12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Arial" panose="020B0604020202020204" pitchFamily="34" charset="0"/>
              </a:rPr>
              <a:t>每周</a:t>
            </a:r>
            <a:r>
              <a:rPr lang="cs-CZ" altLang="zh-CN" sz="1200" dirty="0">
                <a:solidFill>
                  <a:prstClr val="white"/>
                </a:solidFill>
                <a:latin typeface="等线" panose="02010600030101010101" pitchFamily="2" charset="-122"/>
                <a:ea typeface="等线" panose="02010600030101010101" pitchFamily="2" charset="-122"/>
                <a:cs typeface="Arial" panose="020B0604020202020204" pitchFamily="34" charset="0"/>
              </a:rPr>
              <a:t>1</a:t>
            </a:r>
            <a:r>
              <a:rPr kumimoji="0" lang="zh-CN" altLang="en-US" sz="12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Arial" panose="020B0604020202020204" pitchFamily="34" charset="0"/>
              </a:rPr>
              <a:t>班列</a:t>
            </a:r>
          </a:p>
          <a:p>
            <a:pPr marL="85725" lvl="1"/>
            <a:endParaRPr lang="zh-CN" altLang="en-US" sz="1200" noProof="0" dirty="0">
              <a:solidFill>
                <a:schemeClr val="bg1"/>
              </a:solidFill>
              <a:latin typeface="+mn-ea"/>
              <a:cs typeface="Arial" panose="020B0604020202020204" pitchFamily="34" charset="0"/>
            </a:endParaRPr>
          </a:p>
        </p:txBody>
      </p:sp>
      <p:pic>
        <p:nvPicPr>
          <p:cNvPr id="4" name="Obrázek 3" descr="Obsah obrázku text, Písmo, logo, Grafika&#10;&#10;Obsah generovaný pomocí AI může být nesprávný.">
            <a:extLst>
              <a:ext uri="{FF2B5EF4-FFF2-40B4-BE49-F238E27FC236}">
                <a16:creationId xmlns:a16="http://schemas.microsoft.com/office/drawing/2014/main" id="{D3F73633-3949-A072-9CDE-D1D4E2068D8A}"/>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687195390"/>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2208</Words>
  <Application>Microsoft Office PowerPoint</Application>
  <PresentationFormat>Širokouhlá</PresentationFormat>
  <Paragraphs>309</Paragraphs>
  <Slides>12</Slides>
  <Notes>10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12</vt:i4>
      </vt:variant>
    </vt:vector>
  </HeadingPairs>
  <TitlesOfParts>
    <vt:vector size="18" baseType="lpstr">
      <vt:lpstr>等线</vt:lpstr>
      <vt:lpstr>Aptos</vt:lpstr>
      <vt:lpstr>Aptos Display</vt:lpstr>
      <vt:lpstr>Arial</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KATONA Anita</dc:creator>
  <cp:lastModifiedBy>KATONA Anita</cp:lastModifiedBy>
  <cp:revision>60</cp:revision>
  <dcterms:created xsi:type="dcterms:W3CDTF">2025-04-09T06:09:21Z</dcterms:created>
  <dcterms:modified xsi:type="dcterms:W3CDTF">2026-04-16T11:06:55Z</dcterms:modified>
</cp:coreProperties>
</file>