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56" r:id="rId2"/>
    <p:sldId id="641" r:id="rId3"/>
    <p:sldId id="657" r:id="rId4"/>
    <p:sldId id="652" r:id="rId5"/>
    <p:sldId id="648" r:id="rId6"/>
    <p:sldId id="268" r:id="rId7"/>
    <p:sldId id="631" r:id="rId8"/>
    <p:sldId id="654" r:id="rId9"/>
    <p:sldId id="272" r:id="rId10"/>
    <p:sldId id="650" r:id="rId11"/>
    <p:sldId id="653" r:id="rId12"/>
    <p:sldId id="659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002269"/>
    <a:srgbClr val="9FC5FD"/>
    <a:srgbClr val="FF0037"/>
    <a:srgbClr val="0073EB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2114D-C4EE-4406-9AAB-12FCD2E32FA9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A7EA3-0541-4960-A47B-B2448E564BE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824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EC664-7A45-6B5F-C372-1B7EEED28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0F779BB-D23F-CA4A-0D62-15F6FB041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A2803D4-3D34-3C7B-D987-F7F34819B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275E2AC-962A-4FEE-BA40-D0B56DDA5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9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767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A7EA3-0541-4960-A47B-B2448E564BE0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03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18149-ECC9-CC30-CDAF-96D962B85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014DF-4566-7007-217C-DFE579A65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8A653A5-87D1-DD1B-DAC7-79BDD819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09E556-6214-A6BE-73B1-083149C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6733DB8-2608-7B44-4BCD-E857F281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416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2ADD4-3A34-9FD2-42E9-8CDCE5C9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236467A-08D0-4DC7-1E76-A8FAC2003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FDCC72-EB70-B9BD-B94E-784EB5C2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2E17D8-7BB8-B442-7AC5-7DCAF4F2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AE5A43A-F4CF-1FFE-C3C9-3A75252B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941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0BB9D6E-AE42-464E-0CEA-6553AF3FB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BDBC2BF-15BD-88C6-FB94-692E12C38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1FA0F7-D933-A0A6-B529-CC37E6CA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ABE426-55FB-3874-368C-DF566EEB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4479803-DF02-666A-16B4-3216A062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484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3C94A-00E0-76EC-A6A3-4E97DCA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1876D1-ABE3-72B7-F6FA-093ED2AF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9B7E034-1DFF-D2B2-7149-C6F4C9D6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36C506-FAEE-C492-00E2-F4546557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E3B8AC-B1C0-C423-CF8A-D5D65CED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071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3C552-FE32-D99A-928C-62079885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A04790-7592-C112-E78C-E6ED4767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6FED74-99A6-9DA8-945F-66A19A01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447BC4-E87F-2D26-BC65-06D493EB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6B00B02-6A1F-9F13-68FB-09B82494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749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FC3B0F-8CA3-5E74-B335-31D5566A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130BB3-C9A5-A7E6-944F-52396041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13AA60-2A52-46C4-1A3E-8FE8A148A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2BC8C0-EA1F-E23B-5BC3-2835648E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1C8B766-223D-C012-B5BA-4BF47574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4B238A-C9A9-10F2-EF2E-B70E849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303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1AE1B-C70A-CFFD-3EB3-75BC91C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C7D9D8-6553-28CB-8DC1-4F5D7E50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B5FE619-9534-91CC-4419-55ADC04DB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7CE24A-C599-5E4D-B3E3-17874FB2F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D66FD9-1A27-147D-6F0A-D270BBF7D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91FE894-CD95-8317-D3D2-C5DCA778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7A19CE8-7136-2D4F-DF9D-E34C36DA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E9429D75-2F46-9144-6406-FDD5BD06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547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20CE4-0AF3-4BD3-8E3D-806133C6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7E37CBD-421E-A6F2-545F-4C4FEC19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C1A6D8E-4489-9F3A-AD47-5000A52A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E24977A-82F9-1826-13B8-4465D565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004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7239ACC-7E88-3ADB-5ED6-81C4CF5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6493259-EF7A-9842-478D-47F65FB3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0FFF340-98E3-9C55-FECA-34C2ACF3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308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717BC-42F5-83B3-E315-EE274F72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ACFFF7-DAF1-1A6D-15FC-0400CD51F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21F401-1E76-2FD0-E885-780FF116F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467E176-DB2B-8F29-E258-088A33BD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48E80A-35E5-93D7-0275-DA95FDD5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7B5C23A-1A02-A068-CF52-BF4507E1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207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D0351-3F14-FD2F-A6DA-B8319E72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7DC0F26-1408-B8E2-90D1-1BFCCB32B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85B03D-473B-A9AE-7D03-394D45803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FCC0686-B299-0743-C3B6-4C0036EC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E17AE0D-FB30-8E59-8473-495CE64B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4A706A1-B8A1-45EA-F205-F86B2BFB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71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A3F38F1-7B2E-E343-D0B8-D0B7F9C9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7C6D5B-7280-8BD5-8A61-1068185CF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72D46A-AB30-22F8-9848-7B5427B06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F237E3-B2C3-4D20-A356-E31D04F3DD58}" type="datetimeFigureOut">
              <a:rPr lang="sk-SK" smtClean="0"/>
              <a:t>16. 4. 2026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E5C5DC8-30DA-CB16-68BA-8207A28E1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863702-2635-8B96-7AC5-CE443F0F8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267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97" b="10644"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25123" y="596735"/>
            <a:ext cx="11166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China-Europe</a:t>
            </a:r>
            <a:r>
              <a:rPr lang="en-US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Railway</a:t>
            </a:r>
            <a:r>
              <a:rPr lang="cs-CZ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Express</a:t>
            </a:r>
            <a:r>
              <a:rPr lang="en-US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42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ervices</a:t>
            </a:r>
            <a:endParaRPr lang="en-GB" sz="42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335399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044398C-F55D-6592-76D7-CAFF90CE9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64" t="10159" r="5980" b="1280"/>
          <a:stretch/>
        </p:blipFill>
        <p:spPr>
          <a:xfrm>
            <a:off x="613284" y="1994262"/>
            <a:ext cx="5291126" cy="42149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80EF6AA1-4CC1-79E8-DD79-A9AFE9A4519E}"/>
              </a:ext>
            </a:extLst>
          </p:cNvPr>
          <p:cNvSpPr txBox="1"/>
          <p:nvPr/>
        </p:nvSpPr>
        <p:spPr>
          <a:xfrm>
            <a:off x="543497" y="722895"/>
            <a:ext cx="5787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to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hoose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 for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argo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from/to </a:t>
            </a:r>
            <a:r>
              <a:rPr lang="cs-CZ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Asia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endParaRPr lang="sk-SK" sz="3200" b="1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Rechteck 22">
            <a:extLst>
              <a:ext uri="{FF2B5EF4-FFF2-40B4-BE49-F238E27FC236}">
                <a16:creationId xmlns:a16="http://schemas.microsoft.com/office/drawing/2014/main" id="{82C075E7-B9FB-C40F-25BF-256F3D8B3A0E}"/>
              </a:ext>
            </a:extLst>
          </p:cNvPr>
          <p:cNvSpPr/>
          <p:nvPr/>
        </p:nvSpPr>
        <p:spPr>
          <a:xfrm>
            <a:off x="4264926" y="1994263"/>
            <a:ext cx="6898376" cy="421494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F96E3E69-5E67-C5F9-C098-0AB66D796110}"/>
              </a:ext>
            </a:extLst>
          </p:cNvPr>
          <p:cNvSpPr txBox="1"/>
          <p:nvPr/>
        </p:nvSpPr>
        <p:spPr>
          <a:xfrm>
            <a:off x="4568652" y="2332700"/>
            <a:ext cx="6397324" cy="3938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operates regular weekly trains and supports partners from several Chinese origins as well as destinations and connecting them with our network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last / first mile from / to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is arranged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trucks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of latest technologies and innovations on the field of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handling we are reducing CO</a:t>
            </a:r>
            <a:r>
              <a:rPr lang="en-GB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as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as possible.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to connect with terminals of other operators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within the whole Europe –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 guaranteed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from/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Ukraine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aszewicze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/Brest terminals connected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A7CD019-E303-58F4-CFD7-E1D17F3D1833}"/>
              </a:ext>
            </a:extLst>
          </p:cNvPr>
          <p:cNvSpPr/>
          <p:nvPr/>
        </p:nvSpPr>
        <p:spPr>
          <a:xfrm>
            <a:off x="7916090" y="736519"/>
            <a:ext cx="3247211" cy="916912"/>
          </a:xfrm>
          <a:prstGeom prst="roundRect">
            <a:avLst>
              <a:gd name="adj" fmla="val 0"/>
            </a:avLst>
          </a:prstGeom>
          <a:solidFill>
            <a:srgbClr val="0022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CC669636-F343-256E-E068-4B6581A6F94C}"/>
              </a:ext>
            </a:extLst>
          </p:cNvPr>
          <p:cNvSpPr txBox="1"/>
          <p:nvPr/>
        </p:nvSpPr>
        <p:spPr>
          <a:xfrm>
            <a:off x="7981404" y="871809"/>
            <a:ext cx="31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 your cargo 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METRANS 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etwork!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C325A9C-75C5-E748-54B9-AA6FD7CA6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4CCF052-6749-348A-F333-4A4A19AB89E8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A6962C2-7C26-3855-D75B-4F1CAF38BA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29F102D8-5AA0-FFE7-D5D5-6CBB07D77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5497-DF1E-4C57-AF12-8DD6FF88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13">
            <a:extLst>
              <a:ext uri="{FF2B5EF4-FFF2-40B4-BE49-F238E27FC236}">
                <a16:creationId xmlns:a16="http://schemas.microsoft.com/office/drawing/2014/main" id="{DE11D5A4-B998-1423-C866-4ED8461D4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33845"/>
          <a:stretch/>
        </p:blipFill>
        <p:spPr>
          <a:xfrm>
            <a:off x="647205" y="1775487"/>
            <a:ext cx="3597249" cy="4480261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9CF21E2-35BA-E955-4257-876DA062A6B2}"/>
              </a:ext>
            </a:extLst>
          </p:cNvPr>
          <p:cNvSpPr/>
          <p:nvPr/>
        </p:nvSpPr>
        <p:spPr>
          <a:xfrm>
            <a:off x="3953691" y="4037040"/>
            <a:ext cx="4104994" cy="2218708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F78816E7-81E5-6390-8E7F-EF728173EEFE}"/>
              </a:ext>
            </a:extLst>
          </p:cNvPr>
          <p:cNvSpPr/>
          <p:nvPr/>
        </p:nvSpPr>
        <p:spPr>
          <a:xfrm>
            <a:off x="3953691" y="1775486"/>
            <a:ext cx="4954331" cy="2418083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AB43EB1-9913-314C-9F49-BC0B13D429FD}"/>
              </a:ext>
            </a:extLst>
          </p:cNvPr>
          <p:cNvSpPr txBox="1"/>
          <p:nvPr/>
        </p:nvSpPr>
        <p:spPr>
          <a:xfrm>
            <a:off x="648725" y="581223"/>
            <a:ext cx="825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to choose our network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cargo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from/to </a:t>
            </a:r>
            <a:r>
              <a:rPr lang="cs-CZ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Asia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endParaRPr lang="sk-SK" sz="3200" b="1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1D4100CA-22A0-6AF8-CDD2-8EA3889F4BBC}"/>
              </a:ext>
            </a:extLst>
          </p:cNvPr>
          <p:cNvSpPr txBox="1"/>
          <p:nvPr/>
        </p:nvSpPr>
        <p:spPr>
          <a:xfrm>
            <a:off x="4094846" y="1992967"/>
            <a:ext cx="378039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and fast-growing network of METRANS allows to find the most efficient way for your cargo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combine export cargo from different European countries and choose the nearest HUB terminal (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ebov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or Budapest)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algn="ctr">
              <a:spcBef>
                <a:spcPts val="100"/>
              </a:spcBef>
              <a:spcAft>
                <a:spcPts val="100"/>
              </a:spcAf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81E18CD4-949F-9EA8-5083-8435C5323AEC}"/>
              </a:ext>
            </a:extLst>
          </p:cNvPr>
          <p:cNvSpPr txBox="1"/>
          <p:nvPr/>
        </p:nvSpPr>
        <p:spPr>
          <a:xfrm>
            <a:off x="4158546" y="4193568"/>
            <a:ext cx="3836547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k-SK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 to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FD2F5CC6-0BCF-7414-DB87-50C8D89595B6}"/>
              </a:ext>
            </a:extLst>
          </p:cNvPr>
          <p:cNvSpPr/>
          <p:nvPr/>
        </p:nvSpPr>
        <p:spPr>
          <a:xfrm>
            <a:off x="8058686" y="1768163"/>
            <a:ext cx="2914114" cy="4480261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238B5-1C95-5FFE-9F86-1BA33DC0DE24}"/>
              </a:ext>
            </a:extLst>
          </p:cNvPr>
          <p:cNvSpPr txBox="1"/>
          <p:nvPr/>
        </p:nvSpPr>
        <p:spPr>
          <a:xfrm>
            <a:off x="8257427" y="2063609"/>
            <a:ext cx="2513653" cy="378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lternative solution</a:t>
            </a:r>
            <a:r>
              <a:rPr lang="cs-CZ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(i.e. via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Azerbaijan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Burgas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EU)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keeps </a:t>
            </a: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 on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</a:t>
            </a: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service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METRANS keeps on all his service's highest standards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connected to Europe largest  rail &amp; terminal network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710B9F4-8AB1-B859-AE02-A98E98246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953A409B-B829-BDA6-15C4-A979881D5B9C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5408ED5E-A88D-3286-5345-F61F8601753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609DD44-6FFC-FF85-CC2B-F5EFCCF16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83" b="13258"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3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electric and hybrid 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cs-CZ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lang="de-DE" sz="1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40181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(2025)</a:t>
            </a:r>
            <a:endParaRPr lang="en-GB" sz="20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51B9A708-78E0-2735-B5A9-7DE8F348E6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F64A849-BBDD-3BBA-CD72-A7D71EF4713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3293037-4909-A1FC-B1C6-FF44E781180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1435B748-D64F-6DDE-D20D-F81E490D2B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29">
            <a:extLst>
              <a:ext uri="{FF2B5EF4-FFF2-40B4-BE49-F238E27FC236}">
                <a16:creationId xmlns:a16="http://schemas.microsoft.com/office/drawing/2014/main" id="{041257DF-408C-F9FC-A4BB-57608013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9174"/>
          <a:stretch/>
        </p:blipFill>
        <p:spPr>
          <a:xfrm>
            <a:off x="4526585" y="-929254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59" t="82" r="31317" b="428"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51A113F-2BDC-A935-D00D-71B462C9EEF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3857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61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19985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52682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0828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7081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8529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19985"/>
            <a:ext cx="4737" cy="1691722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3246" y="1911707"/>
            <a:ext cx="199273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312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114433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500820" y="802623"/>
            <a:ext cx="2659712" cy="21237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34892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59248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48111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80983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37889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57197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60217" y="809718"/>
            <a:ext cx="150791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115042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48464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81640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8"/>
            <a:ext cx="3669645" cy="188524"/>
            <a:chOff x="4112329" y="3336991"/>
            <a:chExt cx="3689634" cy="201886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1852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32816EA1-7ACE-3E01-849B-D1677FB02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-13254" r="252" b="17340"/>
          <a:stretch/>
        </p:blipFill>
        <p:spPr>
          <a:xfrm>
            <a:off x="650167" y="3531901"/>
            <a:ext cx="4278884" cy="2745352"/>
          </a:xfrm>
          <a:prstGeom prst="rect">
            <a:avLst/>
          </a:prstGeom>
        </p:spPr>
      </p:pic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49"/>
            <a:ext cx="3066349" cy="2555173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716516" y="1504951"/>
            <a:ext cx="4805328" cy="2555173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6DA9CB7-0789-ABE9-16DE-F2208C15C66E}"/>
              </a:ext>
            </a:extLst>
          </p:cNvPr>
          <p:cNvSpPr txBox="1"/>
          <p:nvPr/>
        </p:nvSpPr>
        <p:spPr>
          <a:xfrm>
            <a:off x="549823" y="717718"/>
            <a:ext cx="706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Largest European Network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005233" y="1896989"/>
            <a:ext cx="411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Transport of standard equipment, reefers, tank and special containers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to/from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027646" y="2515748"/>
            <a:ext cx="2576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899272" y="1888147"/>
            <a:ext cx="2568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provide all-inclusive just-in-time intermodal rail-road transportation service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operates own shuttle trains with cargo in maritime deep sea and short sea and for long haul trains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C2726567-F11E-B2E7-B1B2-C468C2021471}"/>
              </a:ext>
            </a:extLst>
          </p:cNvPr>
          <p:cNvSpPr txBox="1"/>
          <p:nvPr/>
        </p:nvSpPr>
        <p:spPr>
          <a:xfrm>
            <a:off x="5832660" y="2550992"/>
            <a:ext cx="257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Netherlands Belgium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A aerial view of a container yard&#10;&#10;Description automatically generated">
            <a:extLst>
              <a:ext uri="{FF2B5EF4-FFF2-40B4-BE49-F238E27FC236}">
                <a16:creationId xmlns:a16="http://schemas.microsoft.com/office/drawing/2014/main" id="{5BA479D6-83C8-1BCA-EEDF-EE8A0EE03A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33" r="13348"/>
          <a:stretch/>
        </p:blipFill>
        <p:spPr>
          <a:xfrm>
            <a:off x="8521844" y="1503317"/>
            <a:ext cx="2459664" cy="2556808"/>
          </a:xfrm>
          <a:prstGeom prst="rect">
            <a:avLst/>
          </a:prstGeom>
        </p:spPr>
      </p:pic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4929051" y="4060125"/>
            <a:ext cx="6052457" cy="221712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5216435" y="4401880"/>
            <a:ext cx="57041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connect these countries by rail with major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ports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11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southbound rail connection to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11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  <a:endParaRPr lang="sk-SK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52D5329-D688-0231-B447-E02D45C8F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1F8020C6-D44E-DCA7-6BAF-8D74F36F15F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EA1A3C81-6985-0A41-E622-4A3E323B840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2803FE6-EC54-FBA7-AE8C-95B043F12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21">
            <a:extLst>
              <a:ext uri="{FF2B5EF4-FFF2-40B4-BE49-F238E27FC236}">
                <a16:creationId xmlns:a16="http://schemas.microsoft.com/office/drawing/2014/main" id="{99108D8F-4AA8-7CF7-7DBB-33C21F0E1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5999"/>
            <a:ext cx="5395961" cy="43633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8F96B4-0E70-CD57-7A6D-523C9B56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-860387"/>
            <a:ext cx="8637408" cy="5618191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013F3ABA-A0D5-D771-C91E-2C5608FB2BA0}"/>
              </a:ext>
            </a:extLst>
          </p:cNvPr>
          <p:cNvSpPr/>
          <p:nvPr/>
        </p:nvSpPr>
        <p:spPr>
          <a:xfrm>
            <a:off x="4956916" y="3429000"/>
            <a:ext cx="6033302" cy="290665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6">
            <a:extLst>
              <a:ext uri="{FF2B5EF4-FFF2-40B4-BE49-F238E27FC236}">
                <a16:creationId xmlns:a16="http://schemas.microsoft.com/office/drawing/2014/main" id="{388785BF-484C-8211-C90E-E9F23718ACD5}"/>
              </a:ext>
            </a:extLst>
          </p:cNvPr>
          <p:cNvSpPr txBox="1"/>
          <p:nvPr/>
        </p:nvSpPr>
        <p:spPr>
          <a:xfrm>
            <a:off x="5161043" y="3678517"/>
            <a:ext cx="5715963" cy="2462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&amp; depots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AT, CZ, DE, HU, PL, RO, RS, SK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 million sqm Depot &amp; Terminal capacities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locomotives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40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wagons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repair shops for locomotives &amp; wagons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 in the ports of Hamburg, Bremerhaven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Koper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also maintains 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trucking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D864330-93C6-DDFB-0719-E2BC2AEE7C00}"/>
              </a:ext>
            </a:extLst>
          </p:cNvPr>
          <p:cNvSpPr txBox="1"/>
          <p:nvPr/>
        </p:nvSpPr>
        <p:spPr>
          <a:xfrm>
            <a:off x="613283" y="563714"/>
            <a:ext cx="2844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Connections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2000" dirty="0">
                <a:solidFill>
                  <a:srgbClr val="A0A0A0"/>
                </a:solidFill>
                <a:latin typeface="Arial" charset="0"/>
                <a:ea typeface="Arial" charset="0"/>
                <a:cs typeface="Arial" charset="0"/>
              </a:rPr>
              <a:t>New Silk Road</a:t>
            </a:r>
            <a:endParaRPr lang="cs-CZ" sz="2000" dirty="0">
              <a:solidFill>
                <a:srgbClr val="A0A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B50CD1F-6A5B-0E29-4FF1-8AADA981D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6A612A6-B856-7BA1-8D7B-79DBC99DE36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8D4E5EF-7CA1-8F2F-C7BF-B907585B92D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54AE631-D34F-E387-FAFD-D203EF325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2998056"/>
            <a:ext cx="4391150" cy="332436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4391150" cy="1497573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1033883" y="1635683"/>
            <a:ext cx="3585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connect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Belt and Road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initiative to the Europe via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aszewice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Brest (PL / BY)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Malaszewicze (CL EUROPORT ) and Railway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1520mm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Brest to Mala (EUROTRANS).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Brest.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968441" y="4428295"/>
            <a:ext cx="371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ith our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network of own, high sophisticated container terminals &amp; depots and modern railway hubs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(CZ)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Česka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Třebova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(CZ)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(SK)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(HU)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ń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(PL)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38357" y="724992"/>
            <a:ext cx="982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 &amp;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olution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Google Shape;79;p8">
            <a:extLst>
              <a:ext uri="{FF2B5EF4-FFF2-40B4-BE49-F238E27FC236}">
                <a16:creationId xmlns:a16="http://schemas.microsoft.com/office/drawing/2014/main" id="{FB8041EC-8128-3C0C-6BE0-06886CA95E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245" y="3386845"/>
            <a:ext cx="878451" cy="90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A27F9CB-8B2A-93AF-071F-B7EE43E7CD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53" r="14353"/>
          <a:stretch/>
        </p:blipFill>
        <p:spPr>
          <a:xfrm>
            <a:off x="5017434" y="1500483"/>
            <a:ext cx="6114116" cy="482194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5B087118-C65F-6897-DC19-C76FCDF5E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FE08F866-7CF0-67D1-C122-42D8658D7A9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7C18DF7-90A2-E3B1-402E-153C3717D40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2D53F431-5A08-5757-E69A-36C621CD1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>
            <a:extLst>
              <a:ext uri="{FF2B5EF4-FFF2-40B4-BE49-F238E27FC236}">
                <a16:creationId xmlns:a16="http://schemas.microsoft.com/office/drawing/2014/main" id="{8CDCB0B5-75BD-EE0A-16FF-D4E71B121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r="3074"/>
          <a:stretch/>
        </p:blipFill>
        <p:spPr>
          <a:xfrm>
            <a:off x="4960212" y="54765"/>
            <a:ext cx="6592306" cy="674847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503149" y="2847691"/>
            <a:ext cx="5154269" cy="121226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506169" y="776947"/>
            <a:ext cx="5151249" cy="1976009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8098971" y="536310"/>
            <a:ext cx="286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New Silk Road 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683616" y="994933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ian &amp; 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uhan – </a:t>
            </a:r>
            <a:r>
              <a:rPr lang="cs-CZ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</a:t>
            </a:r>
            <a:r>
              <a:rPr lang="cs-CZ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eska </a:t>
            </a:r>
            <a:r>
              <a:rPr lang="cs-CZ" sz="1400" b="1" noProof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Třebova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526" y="1308418"/>
            <a:ext cx="45913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Trains ex Xian per week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Full Schedule </a:t>
            </a:r>
            <a:r>
              <a:rPr lang="cs-CZ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days)</a:t>
            </a: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via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 concept to METRANS Network connection to Pra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Streda, Krems, Salzburg, 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Košice,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Budapest, Hamburg, Duisburg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C7498E1-4ADB-5F37-7212-4713BE0B2BE1}"/>
              </a:ext>
            </a:extLst>
          </p:cNvPr>
          <p:cNvSpPr txBox="1"/>
          <p:nvPr/>
        </p:nvSpPr>
        <p:spPr>
          <a:xfrm>
            <a:off x="671744" y="3318690"/>
            <a:ext cx="3787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 per week </a:t>
            </a:r>
            <a:endParaRPr lang="cs-CZ" sz="12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Schedule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days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A56099F3-40C5-F509-DBF1-21499A5D0DC8}"/>
              </a:ext>
            </a:extLst>
          </p:cNvPr>
          <p:cNvSpPr txBox="1"/>
          <p:nvPr/>
        </p:nvSpPr>
        <p:spPr>
          <a:xfrm>
            <a:off x="659506" y="2986986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rgbClr val="00226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Xian – Budapest (HU)</a:t>
            </a:r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7F595BAD-2DF6-7ECE-707C-0961D3E4E357}"/>
              </a:ext>
            </a:extLst>
          </p:cNvPr>
          <p:cNvSpPr/>
          <p:nvPr/>
        </p:nvSpPr>
        <p:spPr>
          <a:xfrm>
            <a:off x="497277" y="4163730"/>
            <a:ext cx="5160232" cy="104350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75A7A12-9ACE-84E5-9A90-D5A9150F1F40}"/>
              </a:ext>
            </a:extLst>
          </p:cNvPr>
          <p:cNvSpPr txBox="1"/>
          <p:nvPr/>
        </p:nvSpPr>
        <p:spPr>
          <a:xfrm>
            <a:off x="683616" y="4305099"/>
            <a:ext cx="361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hengzhou – 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amburg</a:t>
            </a:r>
            <a:r>
              <a:rPr lang="cs-CZ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/Duisburg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(DE)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D39E741-0445-C861-2057-E2E067C4DA9D}"/>
              </a:ext>
            </a:extLst>
          </p:cNvPr>
          <p:cNvSpPr txBox="1"/>
          <p:nvPr/>
        </p:nvSpPr>
        <p:spPr>
          <a:xfrm>
            <a:off x="596526" y="4594513"/>
            <a:ext cx="427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Trains per week </a:t>
            </a:r>
          </a:p>
          <a:p>
            <a:pPr marL="357188" lvl="1" indent="-92075"/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Direct connection to Hamburg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/Duisburg</a:t>
            </a:r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E07DD4E3-D6AE-D720-90F4-9DBA52148F57}"/>
              </a:ext>
            </a:extLst>
          </p:cNvPr>
          <p:cNvSpPr/>
          <p:nvPr/>
        </p:nvSpPr>
        <p:spPr>
          <a:xfrm>
            <a:off x="506170" y="5301973"/>
            <a:ext cx="2759093" cy="9133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4236B4B8-4E5B-AF30-407E-2F13872D81D4}"/>
              </a:ext>
            </a:extLst>
          </p:cNvPr>
          <p:cNvSpPr txBox="1"/>
          <p:nvPr/>
        </p:nvSpPr>
        <p:spPr>
          <a:xfrm>
            <a:off x="596526" y="5758846"/>
            <a:ext cx="2262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Train per week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BE929178-25C9-B4D2-894D-BCA8B1EDF513}"/>
              </a:ext>
            </a:extLst>
          </p:cNvPr>
          <p:cNvSpPr txBox="1"/>
          <p:nvPr/>
        </p:nvSpPr>
        <p:spPr>
          <a:xfrm>
            <a:off x="683616" y="5485790"/>
            <a:ext cx="255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GB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hengzhou – Be</a:t>
            </a:r>
            <a:r>
              <a:rPr lang="cs-CZ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GB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grad (RS)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CE0AD16-4838-0A7F-94E3-740F43A90333}"/>
              </a:ext>
            </a:extLst>
          </p:cNvPr>
          <p:cNvSpPr/>
          <p:nvPr/>
        </p:nvSpPr>
        <p:spPr>
          <a:xfrm>
            <a:off x="3369777" y="5301973"/>
            <a:ext cx="2287641" cy="913328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A49CDBAB-79D4-C3E7-BE2C-95D0A56F9C77}"/>
              </a:ext>
            </a:extLst>
          </p:cNvPr>
          <p:cNvSpPr txBox="1"/>
          <p:nvPr/>
        </p:nvSpPr>
        <p:spPr>
          <a:xfrm>
            <a:off x="3517837" y="5485790"/>
            <a:ext cx="2054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ian – </a:t>
            </a:r>
            <a:r>
              <a:rPr lang="cs-CZ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Beograd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RS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5DE5F093-F95B-FFED-9C34-C1ADB235E5B0}"/>
              </a:ext>
            </a:extLst>
          </p:cNvPr>
          <p:cNvSpPr txBox="1"/>
          <p:nvPr/>
        </p:nvSpPr>
        <p:spPr>
          <a:xfrm>
            <a:off x="3425213" y="5758846"/>
            <a:ext cx="178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 per week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8EF2C63-9B95-9264-F5EF-4369D410B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701B6D05-338D-D1EF-A1BC-311DE196D67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B216BFBE-3809-B3C0-7544-AD3E2336F57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0EE3F676-5402-871B-C5E8-997323412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1486</Words>
  <Application>Microsoft Office PowerPoint</Application>
  <PresentationFormat>Širokouhlá</PresentationFormat>
  <Paragraphs>314</Paragraphs>
  <Slides>12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KATONA Anita</dc:creator>
  <cp:lastModifiedBy>KATONA Anita</cp:lastModifiedBy>
  <cp:revision>42</cp:revision>
  <dcterms:created xsi:type="dcterms:W3CDTF">2025-04-09T06:09:21Z</dcterms:created>
  <dcterms:modified xsi:type="dcterms:W3CDTF">2026-04-16T11:03:57Z</dcterms:modified>
</cp:coreProperties>
</file>